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566" r:id="rId2"/>
    <p:sldId id="634" r:id="rId3"/>
    <p:sldId id="636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665" r:id="rId33"/>
    <p:sldId id="666" r:id="rId34"/>
    <p:sldId id="667" r:id="rId35"/>
    <p:sldId id="668" r:id="rId36"/>
    <p:sldId id="669" r:id="rId37"/>
    <p:sldId id="670" r:id="rId38"/>
    <p:sldId id="679" r:id="rId39"/>
    <p:sldId id="671" r:id="rId40"/>
    <p:sldId id="672" r:id="rId41"/>
    <p:sldId id="673" r:id="rId42"/>
    <p:sldId id="674" r:id="rId43"/>
    <p:sldId id="675" r:id="rId44"/>
    <p:sldId id="676" r:id="rId45"/>
    <p:sldId id="677" r:id="rId46"/>
    <p:sldId id="678" r:id="rId47"/>
    <p:sldId id="635" r:id="rId48"/>
    <p:sldId id="609" r:id="rId49"/>
    <p:sldId id="610" r:id="rId50"/>
    <p:sldId id="611" r:id="rId51"/>
    <p:sldId id="612" r:id="rId52"/>
    <p:sldId id="613" r:id="rId53"/>
    <p:sldId id="614" r:id="rId54"/>
    <p:sldId id="615" r:id="rId55"/>
    <p:sldId id="616" r:id="rId56"/>
    <p:sldId id="617" r:id="rId57"/>
    <p:sldId id="618" r:id="rId58"/>
    <p:sldId id="619" r:id="rId59"/>
    <p:sldId id="620" r:id="rId60"/>
    <p:sldId id="621" r:id="rId61"/>
    <p:sldId id="622" r:id="rId62"/>
    <p:sldId id="623" r:id="rId63"/>
    <p:sldId id="624" r:id="rId64"/>
    <p:sldId id="626" r:id="rId65"/>
    <p:sldId id="627" r:id="rId66"/>
    <p:sldId id="628" r:id="rId67"/>
    <p:sldId id="629" r:id="rId68"/>
    <p:sldId id="680" r:id="rId69"/>
    <p:sldId id="681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>
      <p:cViewPr varScale="1">
        <p:scale>
          <a:sx n="84" d="100"/>
          <a:sy n="84" d="100"/>
        </p:scale>
        <p:origin x="10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2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47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F0DCE-540C-4293-97AD-ACDB3CE76828}" type="slidenum">
              <a:rPr lang="en-GB"/>
              <a:pPr/>
              <a:t>64</a:t>
            </a:fld>
            <a:endParaRPr lang="en-GB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47FFB-EF31-461A-AF36-294441A93829}" type="slidenum">
              <a:rPr lang="en-GB"/>
              <a:pPr/>
              <a:t>65</a:t>
            </a:fld>
            <a:endParaRPr lang="en-GB"/>
          </a:p>
        </p:txBody>
      </p:sp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6F269A-FF0B-4528-87CD-FCCC40553F96}" type="slidenum">
              <a:rPr lang="en-GB"/>
              <a:pPr/>
              <a:t>66</a:t>
            </a:fld>
            <a:endParaRPr lang="en-GB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662E2-A112-409C-8BAA-8CC5408AAF81}" type="slidenum">
              <a:rPr lang="en-GB"/>
              <a:pPr/>
              <a:t>67</a:t>
            </a:fld>
            <a:endParaRPr lang="en-GB"/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68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69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15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15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4F06D-5594-4E49-8B04-8EFC07CF991F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4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46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46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yhits.isb-sib.ch/cgi-bin/dotl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716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Repeats and composition bias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381610" y="977900"/>
            <a:ext cx="4358855" cy="518639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8855" h="5186392">
                <a:moveTo>
                  <a:pt x="132991" y="1460500"/>
                </a:moveTo>
                <a:cubicBezTo>
                  <a:pt x="0" y="1085970"/>
                  <a:pt x="82190" y="88900"/>
                  <a:pt x="209190" y="88900"/>
                </a:cubicBezTo>
                <a:cubicBezTo>
                  <a:pt x="336190" y="88900"/>
                  <a:pt x="602890" y="1473200"/>
                  <a:pt x="894990" y="1460500"/>
                </a:cubicBezTo>
                <a:cubicBezTo>
                  <a:pt x="1187090" y="1447800"/>
                  <a:pt x="1758590" y="25400"/>
                  <a:pt x="1961790" y="12700"/>
                </a:cubicBezTo>
                <a:cubicBezTo>
                  <a:pt x="2164990" y="0"/>
                  <a:pt x="1698684" y="1532866"/>
                  <a:pt x="2114190" y="1384300"/>
                </a:cubicBezTo>
                <a:cubicBezTo>
                  <a:pt x="2654778" y="1252987"/>
                  <a:pt x="3368974" y="473974"/>
                  <a:pt x="3942990" y="698500"/>
                </a:cubicBezTo>
                <a:cubicBezTo>
                  <a:pt x="4358855" y="990600"/>
                  <a:pt x="3003190" y="1257300"/>
                  <a:pt x="2952390" y="1689100"/>
                </a:cubicBezTo>
                <a:cubicBezTo>
                  <a:pt x="2901590" y="2120900"/>
                  <a:pt x="3739790" y="3187700"/>
                  <a:pt x="3638190" y="3289300"/>
                </a:cubicBezTo>
                <a:cubicBezTo>
                  <a:pt x="3536590" y="3390900"/>
                  <a:pt x="2685690" y="2413000"/>
                  <a:pt x="2342790" y="2298700"/>
                </a:cubicBezTo>
                <a:cubicBezTo>
                  <a:pt x="1999890" y="2184400"/>
                  <a:pt x="1885590" y="2590800"/>
                  <a:pt x="1580790" y="2603500"/>
                </a:cubicBezTo>
                <a:cubicBezTo>
                  <a:pt x="1275990" y="2616200"/>
                  <a:pt x="526690" y="2260600"/>
                  <a:pt x="513990" y="2374900"/>
                </a:cubicBezTo>
                <a:cubicBezTo>
                  <a:pt x="501290" y="2489200"/>
                  <a:pt x="1491890" y="2870200"/>
                  <a:pt x="1504590" y="3289300"/>
                </a:cubicBezTo>
                <a:cubicBezTo>
                  <a:pt x="1517290" y="3708400"/>
                  <a:pt x="593665" y="4537974"/>
                  <a:pt x="590190" y="4889500"/>
                </a:cubicBezTo>
                <a:cubicBezTo>
                  <a:pt x="534957" y="5186392"/>
                  <a:pt x="869590" y="5003800"/>
                  <a:pt x="1047390" y="4813300"/>
                </a:cubicBezTo>
                <a:cubicBezTo>
                  <a:pt x="1225190" y="4622800"/>
                  <a:pt x="1538377" y="4214483"/>
                  <a:pt x="1656990" y="37465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984645" y="15967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06938">
            <a:off x="3392617" y="148182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175368">
            <a:off x="5217384" y="1626333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990070">
            <a:off x="5210892" y="338768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942965">
            <a:off x="2855154" y="5105155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272128">
            <a:off x="3134740" y="330398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416594" y="15538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192199">
            <a:off x="3842810" y="145496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8781986">
            <a:off x="5357176" y="199313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667892">
            <a:off x="4856465" y="357842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497587">
            <a:off x="2974145" y="363142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729704">
            <a:off x="3103699" y="533115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90800" y="1371600"/>
            <a:ext cx="3644901" cy="4277983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4901" h="4277983">
                <a:moveTo>
                  <a:pt x="132991" y="1648883"/>
                </a:moveTo>
                <a:cubicBezTo>
                  <a:pt x="0" y="1274353"/>
                  <a:pt x="91656" y="114300"/>
                  <a:pt x="209191" y="124883"/>
                </a:cubicBezTo>
                <a:cubicBezTo>
                  <a:pt x="326726" y="135466"/>
                  <a:pt x="711200" y="1559983"/>
                  <a:pt x="838200" y="1712383"/>
                </a:cubicBezTo>
                <a:cubicBezTo>
                  <a:pt x="965200" y="1864783"/>
                  <a:pt x="894990" y="1305983"/>
                  <a:pt x="971190" y="1039283"/>
                </a:cubicBezTo>
                <a:cubicBezTo>
                  <a:pt x="1047390" y="772583"/>
                  <a:pt x="1139765" y="0"/>
                  <a:pt x="1295400" y="112183"/>
                </a:cubicBezTo>
                <a:cubicBezTo>
                  <a:pt x="1451035" y="224366"/>
                  <a:pt x="1739900" y="1534583"/>
                  <a:pt x="1905000" y="1712383"/>
                </a:cubicBezTo>
                <a:cubicBezTo>
                  <a:pt x="2070100" y="1890183"/>
                  <a:pt x="2082800" y="1382184"/>
                  <a:pt x="2286000" y="1178984"/>
                </a:cubicBezTo>
                <a:cubicBezTo>
                  <a:pt x="2489200" y="975784"/>
                  <a:pt x="2817844" y="496339"/>
                  <a:pt x="3124201" y="493184"/>
                </a:cubicBezTo>
                <a:cubicBezTo>
                  <a:pt x="3540066" y="785284"/>
                  <a:pt x="2044701" y="1813984"/>
                  <a:pt x="1981201" y="2093384"/>
                </a:cubicBezTo>
                <a:cubicBezTo>
                  <a:pt x="1917701" y="2372784"/>
                  <a:pt x="2476501" y="2207684"/>
                  <a:pt x="2743201" y="2169584"/>
                </a:cubicBezTo>
                <a:cubicBezTo>
                  <a:pt x="3009901" y="2131484"/>
                  <a:pt x="3517901" y="1839384"/>
                  <a:pt x="3581401" y="1864784"/>
                </a:cubicBezTo>
                <a:cubicBezTo>
                  <a:pt x="3644901" y="1890184"/>
                  <a:pt x="3340101" y="2162881"/>
                  <a:pt x="3124201" y="2321984"/>
                </a:cubicBezTo>
                <a:cubicBezTo>
                  <a:pt x="2908301" y="2481087"/>
                  <a:pt x="2425700" y="2698397"/>
                  <a:pt x="2286000" y="2819400"/>
                </a:cubicBezTo>
                <a:cubicBezTo>
                  <a:pt x="2146300" y="2940403"/>
                  <a:pt x="2336800" y="3035300"/>
                  <a:pt x="2286000" y="3048000"/>
                </a:cubicBezTo>
                <a:cubicBezTo>
                  <a:pt x="2235200" y="3060700"/>
                  <a:pt x="2222500" y="2978503"/>
                  <a:pt x="1981200" y="2895600"/>
                </a:cubicBezTo>
                <a:cubicBezTo>
                  <a:pt x="1739900" y="2812697"/>
                  <a:pt x="863602" y="2461684"/>
                  <a:pt x="838202" y="2550584"/>
                </a:cubicBezTo>
                <a:cubicBezTo>
                  <a:pt x="812802" y="2639484"/>
                  <a:pt x="1676400" y="3257197"/>
                  <a:pt x="1828800" y="3429000"/>
                </a:cubicBezTo>
                <a:cubicBezTo>
                  <a:pt x="1926566" y="3615181"/>
                  <a:pt x="1612900" y="3588103"/>
                  <a:pt x="1371600" y="3657600"/>
                </a:cubicBezTo>
                <a:cubicBezTo>
                  <a:pt x="1130300" y="3727097"/>
                  <a:pt x="241302" y="3820584"/>
                  <a:pt x="381002" y="3845984"/>
                </a:cubicBezTo>
                <a:cubicBezTo>
                  <a:pt x="520702" y="3871384"/>
                  <a:pt x="2091187" y="4277983"/>
                  <a:pt x="2209800" y="38100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213244" y="20539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645193" y="20110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 rot="21190971">
            <a:off x="3410057" y="16457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 rot="20462781">
            <a:off x="4739187" y="199098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 rot="17030469">
            <a:off x="4938993" y="3111053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29000" y="3962400"/>
            <a:ext cx="1089707" cy="708433"/>
            <a:chOff x="2974145" y="3303989"/>
            <a:chExt cx="1089707" cy="708433"/>
          </a:xfrm>
        </p:grpSpPr>
        <p:sp>
          <p:nvSpPr>
            <p:cNvPr id="14" name="Rectangle 13"/>
            <p:cNvSpPr/>
            <p:nvPr/>
          </p:nvSpPr>
          <p:spPr>
            <a:xfrm rot="1272128">
              <a:off x="3134740" y="3303989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497587">
              <a:off x="2974145" y="3631422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 rot="2851212">
            <a:off x="3449689" y="4626177"/>
            <a:ext cx="664201" cy="1175057"/>
            <a:chOff x="3121854" y="4838455"/>
            <a:chExt cx="664201" cy="1175057"/>
          </a:xfrm>
        </p:grpSpPr>
        <p:sp>
          <p:nvSpPr>
            <p:cNvPr id="13" name="Rectangle 12"/>
            <p:cNvSpPr/>
            <p:nvPr/>
          </p:nvSpPr>
          <p:spPr>
            <a:xfrm rot="17942965">
              <a:off x="2855154" y="5105155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729704">
              <a:off x="3103699" y="5331157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43200" y="1676400"/>
            <a:ext cx="3126356" cy="4106686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356" h="4106686">
                <a:moveTo>
                  <a:pt x="132991" y="1744486"/>
                </a:moveTo>
                <a:cubicBezTo>
                  <a:pt x="0" y="1369956"/>
                  <a:pt x="244056" y="57503"/>
                  <a:pt x="361591" y="68086"/>
                </a:cubicBezTo>
                <a:cubicBezTo>
                  <a:pt x="631526" y="67167"/>
                  <a:pt x="517225" y="1787172"/>
                  <a:pt x="590190" y="1896886"/>
                </a:cubicBezTo>
                <a:cubicBezTo>
                  <a:pt x="663155" y="2006600"/>
                  <a:pt x="710481" y="1005769"/>
                  <a:pt x="799381" y="726369"/>
                </a:cubicBezTo>
                <a:cubicBezTo>
                  <a:pt x="888281" y="446969"/>
                  <a:pt x="1006055" y="0"/>
                  <a:pt x="1123590" y="220486"/>
                </a:cubicBezTo>
                <a:cubicBezTo>
                  <a:pt x="1241125" y="440972"/>
                  <a:pt x="1479190" y="1807985"/>
                  <a:pt x="1504590" y="2049285"/>
                </a:cubicBezTo>
                <a:cubicBezTo>
                  <a:pt x="1529990" y="2290585"/>
                  <a:pt x="1187090" y="1909586"/>
                  <a:pt x="1275990" y="1668286"/>
                </a:cubicBezTo>
                <a:cubicBezTo>
                  <a:pt x="1364890" y="1426986"/>
                  <a:pt x="1731633" y="604641"/>
                  <a:pt x="2037990" y="601486"/>
                </a:cubicBezTo>
                <a:cubicBezTo>
                  <a:pt x="2453855" y="893586"/>
                  <a:pt x="1568090" y="1998486"/>
                  <a:pt x="1580790" y="2201686"/>
                </a:cubicBezTo>
                <a:cubicBezTo>
                  <a:pt x="1593490" y="2404886"/>
                  <a:pt x="1910990" y="1998486"/>
                  <a:pt x="2114190" y="1820686"/>
                </a:cubicBezTo>
                <a:cubicBezTo>
                  <a:pt x="2317390" y="1642886"/>
                  <a:pt x="2749190" y="1084086"/>
                  <a:pt x="2799990" y="1134886"/>
                </a:cubicBezTo>
                <a:cubicBezTo>
                  <a:pt x="2850790" y="1185686"/>
                  <a:pt x="2542755" y="1920934"/>
                  <a:pt x="2418990" y="2125486"/>
                </a:cubicBezTo>
                <a:cubicBezTo>
                  <a:pt x="2295225" y="2330038"/>
                  <a:pt x="2193865" y="2322748"/>
                  <a:pt x="2057400" y="2362200"/>
                </a:cubicBezTo>
                <a:cubicBezTo>
                  <a:pt x="1920935" y="2401652"/>
                  <a:pt x="1768535" y="2338152"/>
                  <a:pt x="1600200" y="2362200"/>
                </a:cubicBezTo>
                <a:cubicBezTo>
                  <a:pt x="1431865" y="2386248"/>
                  <a:pt x="1063325" y="2457038"/>
                  <a:pt x="1047390" y="2506485"/>
                </a:cubicBezTo>
                <a:cubicBezTo>
                  <a:pt x="1031455" y="2555932"/>
                  <a:pt x="1174390" y="2633485"/>
                  <a:pt x="1504590" y="2658885"/>
                </a:cubicBezTo>
                <a:cubicBezTo>
                  <a:pt x="1834790" y="2684285"/>
                  <a:pt x="2876190" y="2487082"/>
                  <a:pt x="3028590" y="2658885"/>
                </a:cubicBezTo>
                <a:cubicBezTo>
                  <a:pt x="3126356" y="2845066"/>
                  <a:pt x="1580790" y="3052585"/>
                  <a:pt x="1352190" y="3192285"/>
                </a:cubicBezTo>
                <a:cubicBezTo>
                  <a:pt x="1123590" y="3331985"/>
                  <a:pt x="1402990" y="3497085"/>
                  <a:pt x="1656990" y="3497085"/>
                </a:cubicBezTo>
                <a:cubicBezTo>
                  <a:pt x="1910990" y="3497085"/>
                  <a:pt x="2695155" y="3190934"/>
                  <a:pt x="2876190" y="3192286"/>
                </a:cubicBezTo>
                <a:cubicBezTo>
                  <a:pt x="3057225" y="3193639"/>
                  <a:pt x="2997200" y="3352800"/>
                  <a:pt x="2743200" y="3505200"/>
                </a:cubicBezTo>
                <a:cubicBezTo>
                  <a:pt x="2489200" y="3657600"/>
                  <a:pt x="1581150" y="3973850"/>
                  <a:pt x="1352190" y="41066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57253">
            <a:off x="2680931" y="1972888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1190971">
            <a:off x="3410056" y="21029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257053">
            <a:off x="3996263" y="255636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193303">
            <a:off x="4796887" y="2830370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54760" y="4114435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10739">
            <a:off x="4514175" y="447395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0734216">
            <a:off x="4496596" y="4835255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86408" y="1742018"/>
            <a:ext cx="4247791" cy="321098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4143435"/>
              <a:gd name="connsiteY0" fmla="*/ 1744486 h 4106686"/>
              <a:gd name="connsiteX1" fmla="*/ 361591 w 4143435"/>
              <a:gd name="connsiteY1" fmla="*/ 68086 h 4106686"/>
              <a:gd name="connsiteX2" fmla="*/ 590190 w 4143435"/>
              <a:gd name="connsiteY2" fmla="*/ 1896886 h 4106686"/>
              <a:gd name="connsiteX3" fmla="*/ 799381 w 4143435"/>
              <a:gd name="connsiteY3" fmla="*/ 726369 h 4106686"/>
              <a:gd name="connsiteX4" fmla="*/ 1123590 w 4143435"/>
              <a:gd name="connsiteY4" fmla="*/ 220486 h 4106686"/>
              <a:gd name="connsiteX5" fmla="*/ 1504590 w 4143435"/>
              <a:gd name="connsiteY5" fmla="*/ 2049285 h 4106686"/>
              <a:gd name="connsiteX6" fmla="*/ 1275990 w 4143435"/>
              <a:gd name="connsiteY6" fmla="*/ 1668286 h 4106686"/>
              <a:gd name="connsiteX7" fmla="*/ 2037990 w 4143435"/>
              <a:gd name="connsiteY7" fmla="*/ 601486 h 4106686"/>
              <a:gd name="connsiteX8" fmla="*/ 1580790 w 4143435"/>
              <a:gd name="connsiteY8" fmla="*/ 2201686 h 4106686"/>
              <a:gd name="connsiteX9" fmla="*/ 2114190 w 4143435"/>
              <a:gd name="connsiteY9" fmla="*/ 1820686 h 4106686"/>
              <a:gd name="connsiteX10" fmla="*/ 2799990 w 4143435"/>
              <a:gd name="connsiteY10" fmla="*/ 1134886 h 4106686"/>
              <a:gd name="connsiteX11" fmla="*/ 2418990 w 4143435"/>
              <a:gd name="connsiteY11" fmla="*/ 2125486 h 4106686"/>
              <a:gd name="connsiteX12" fmla="*/ 2057400 w 4143435"/>
              <a:gd name="connsiteY12" fmla="*/ 2362200 h 4106686"/>
              <a:gd name="connsiteX13" fmla="*/ 1600200 w 4143435"/>
              <a:gd name="connsiteY13" fmla="*/ 2362200 h 4106686"/>
              <a:gd name="connsiteX14" fmla="*/ 1047390 w 4143435"/>
              <a:gd name="connsiteY14" fmla="*/ 2506485 h 4106686"/>
              <a:gd name="connsiteX15" fmla="*/ 1504590 w 4143435"/>
              <a:gd name="connsiteY15" fmla="*/ 2658885 h 4106686"/>
              <a:gd name="connsiteX16" fmla="*/ 3028590 w 4143435"/>
              <a:gd name="connsiteY16" fmla="*/ 2658885 h 4106686"/>
              <a:gd name="connsiteX17" fmla="*/ 1352190 w 4143435"/>
              <a:gd name="connsiteY17" fmla="*/ 3192285 h 4106686"/>
              <a:gd name="connsiteX18" fmla="*/ 1656990 w 4143435"/>
              <a:gd name="connsiteY18" fmla="*/ 3497085 h 4106686"/>
              <a:gd name="connsiteX19" fmla="*/ 3962400 w 4143435"/>
              <a:gd name="connsiteY19" fmla="*/ 2057400 h 4106686"/>
              <a:gd name="connsiteX20" fmla="*/ 2743200 w 4143435"/>
              <a:gd name="connsiteY20" fmla="*/ 3505200 h 4106686"/>
              <a:gd name="connsiteX21" fmla="*/ 1352190 w 4143435"/>
              <a:gd name="connsiteY21" fmla="*/ 4106686 h 4106686"/>
              <a:gd name="connsiteX0" fmla="*/ 132991 w 4308535"/>
              <a:gd name="connsiteY0" fmla="*/ 1744486 h 4106686"/>
              <a:gd name="connsiteX1" fmla="*/ 361591 w 4308535"/>
              <a:gd name="connsiteY1" fmla="*/ 68086 h 4106686"/>
              <a:gd name="connsiteX2" fmla="*/ 590190 w 4308535"/>
              <a:gd name="connsiteY2" fmla="*/ 1896886 h 4106686"/>
              <a:gd name="connsiteX3" fmla="*/ 799381 w 4308535"/>
              <a:gd name="connsiteY3" fmla="*/ 726369 h 4106686"/>
              <a:gd name="connsiteX4" fmla="*/ 1123590 w 4308535"/>
              <a:gd name="connsiteY4" fmla="*/ 220486 h 4106686"/>
              <a:gd name="connsiteX5" fmla="*/ 1504590 w 4308535"/>
              <a:gd name="connsiteY5" fmla="*/ 2049285 h 4106686"/>
              <a:gd name="connsiteX6" fmla="*/ 1275990 w 4308535"/>
              <a:gd name="connsiteY6" fmla="*/ 1668286 h 4106686"/>
              <a:gd name="connsiteX7" fmla="*/ 2037990 w 4308535"/>
              <a:gd name="connsiteY7" fmla="*/ 601486 h 4106686"/>
              <a:gd name="connsiteX8" fmla="*/ 1580790 w 4308535"/>
              <a:gd name="connsiteY8" fmla="*/ 2201686 h 4106686"/>
              <a:gd name="connsiteX9" fmla="*/ 2114190 w 4308535"/>
              <a:gd name="connsiteY9" fmla="*/ 1820686 h 4106686"/>
              <a:gd name="connsiteX10" fmla="*/ 2799990 w 4308535"/>
              <a:gd name="connsiteY10" fmla="*/ 1134886 h 4106686"/>
              <a:gd name="connsiteX11" fmla="*/ 2418990 w 4308535"/>
              <a:gd name="connsiteY11" fmla="*/ 2125486 h 4106686"/>
              <a:gd name="connsiteX12" fmla="*/ 2057400 w 4308535"/>
              <a:gd name="connsiteY12" fmla="*/ 2362200 h 4106686"/>
              <a:gd name="connsiteX13" fmla="*/ 1600200 w 4308535"/>
              <a:gd name="connsiteY13" fmla="*/ 2362200 h 4106686"/>
              <a:gd name="connsiteX14" fmla="*/ 1047390 w 4308535"/>
              <a:gd name="connsiteY14" fmla="*/ 2506485 h 4106686"/>
              <a:gd name="connsiteX15" fmla="*/ 1504590 w 4308535"/>
              <a:gd name="connsiteY15" fmla="*/ 2658885 h 4106686"/>
              <a:gd name="connsiteX16" fmla="*/ 3028590 w 4308535"/>
              <a:gd name="connsiteY16" fmla="*/ 2658885 h 4106686"/>
              <a:gd name="connsiteX17" fmla="*/ 1352190 w 4308535"/>
              <a:gd name="connsiteY17" fmla="*/ 3192285 h 4106686"/>
              <a:gd name="connsiteX18" fmla="*/ 1656990 w 4308535"/>
              <a:gd name="connsiteY18" fmla="*/ 3497085 h 4106686"/>
              <a:gd name="connsiteX19" fmla="*/ 3962400 w 4308535"/>
              <a:gd name="connsiteY19" fmla="*/ 2057400 h 4106686"/>
              <a:gd name="connsiteX20" fmla="*/ 3733800 w 4308535"/>
              <a:gd name="connsiteY20" fmla="*/ 2667000 h 4106686"/>
              <a:gd name="connsiteX21" fmla="*/ 1352190 w 4308535"/>
              <a:gd name="connsiteY21" fmla="*/ 4106686 h 4106686"/>
              <a:gd name="connsiteX0" fmla="*/ 132991 w 4308535"/>
              <a:gd name="connsiteY0" fmla="*/ 1744486 h 3686233"/>
              <a:gd name="connsiteX1" fmla="*/ 361591 w 4308535"/>
              <a:gd name="connsiteY1" fmla="*/ 68086 h 3686233"/>
              <a:gd name="connsiteX2" fmla="*/ 590190 w 4308535"/>
              <a:gd name="connsiteY2" fmla="*/ 1896886 h 3686233"/>
              <a:gd name="connsiteX3" fmla="*/ 799381 w 4308535"/>
              <a:gd name="connsiteY3" fmla="*/ 726369 h 3686233"/>
              <a:gd name="connsiteX4" fmla="*/ 1123590 w 4308535"/>
              <a:gd name="connsiteY4" fmla="*/ 220486 h 3686233"/>
              <a:gd name="connsiteX5" fmla="*/ 1504590 w 4308535"/>
              <a:gd name="connsiteY5" fmla="*/ 2049285 h 3686233"/>
              <a:gd name="connsiteX6" fmla="*/ 1275990 w 4308535"/>
              <a:gd name="connsiteY6" fmla="*/ 1668286 h 3686233"/>
              <a:gd name="connsiteX7" fmla="*/ 2037990 w 4308535"/>
              <a:gd name="connsiteY7" fmla="*/ 601486 h 3686233"/>
              <a:gd name="connsiteX8" fmla="*/ 1580790 w 4308535"/>
              <a:gd name="connsiteY8" fmla="*/ 2201686 h 3686233"/>
              <a:gd name="connsiteX9" fmla="*/ 2114190 w 4308535"/>
              <a:gd name="connsiteY9" fmla="*/ 1820686 h 3686233"/>
              <a:gd name="connsiteX10" fmla="*/ 2799990 w 4308535"/>
              <a:gd name="connsiteY10" fmla="*/ 1134886 h 3686233"/>
              <a:gd name="connsiteX11" fmla="*/ 2418990 w 4308535"/>
              <a:gd name="connsiteY11" fmla="*/ 2125486 h 3686233"/>
              <a:gd name="connsiteX12" fmla="*/ 2057400 w 4308535"/>
              <a:gd name="connsiteY12" fmla="*/ 2362200 h 3686233"/>
              <a:gd name="connsiteX13" fmla="*/ 1600200 w 4308535"/>
              <a:gd name="connsiteY13" fmla="*/ 2362200 h 3686233"/>
              <a:gd name="connsiteX14" fmla="*/ 1047390 w 4308535"/>
              <a:gd name="connsiteY14" fmla="*/ 2506485 h 3686233"/>
              <a:gd name="connsiteX15" fmla="*/ 1504590 w 4308535"/>
              <a:gd name="connsiteY15" fmla="*/ 2658885 h 3686233"/>
              <a:gd name="connsiteX16" fmla="*/ 3028590 w 4308535"/>
              <a:gd name="connsiteY16" fmla="*/ 2658885 h 3686233"/>
              <a:gd name="connsiteX17" fmla="*/ 1352190 w 4308535"/>
              <a:gd name="connsiteY17" fmla="*/ 3192285 h 3686233"/>
              <a:gd name="connsiteX18" fmla="*/ 1656990 w 4308535"/>
              <a:gd name="connsiteY18" fmla="*/ 3497085 h 3686233"/>
              <a:gd name="connsiteX19" fmla="*/ 3962400 w 4308535"/>
              <a:gd name="connsiteY19" fmla="*/ 2057400 h 3686233"/>
              <a:gd name="connsiteX20" fmla="*/ 3733800 w 4308535"/>
              <a:gd name="connsiteY20" fmla="*/ 2667000 h 3686233"/>
              <a:gd name="connsiteX21" fmla="*/ 2819400 w 4308535"/>
              <a:gd name="connsiteY21" fmla="*/ 3276600 h 3686233"/>
              <a:gd name="connsiteX0" fmla="*/ 132991 w 4191000"/>
              <a:gd name="connsiteY0" fmla="*/ 1744486 h 3465749"/>
              <a:gd name="connsiteX1" fmla="*/ 361591 w 4191000"/>
              <a:gd name="connsiteY1" fmla="*/ 68086 h 3465749"/>
              <a:gd name="connsiteX2" fmla="*/ 590190 w 4191000"/>
              <a:gd name="connsiteY2" fmla="*/ 1896886 h 3465749"/>
              <a:gd name="connsiteX3" fmla="*/ 799381 w 4191000"/>
              <a:gd name="connsiteY3" fmla="*/ 726369 h 3465749"/>
              <a:gd name="connsiteX4" fmla="*/ 1123590 w 4191000"/>
              <a:gd name="connsiteY4" fmla="*/ 220486 h 3465749"/>
              <a:gd name="connsiteX5" fmla="*/ 1504590 w 4191000"/>
              <a:gd name="connsiteY5" fmla="*/ 2049285 h 3465749"/>
              <a:gd name="connsiteX6" fmla="*/ 1275990 w 4191000"/>
              <a:gd name="connsiteY6" fmla="*/ 1668286 h 3465749"/>
              <a:gd name="connsiteX7" fmla="*/ 2037990 w 4191000"/>
              <a:gd name="connsiteY7" fmla="*/ 601486 h 3465749"/>
              <a:gd name="connsiteX8" fmla="*/ 1580790 w 4191000"/>
              <a:gd name="connsiteY8" fmla="*/ 2201686 h 3465749"/>
              <a:gd name="connsiteX9" fmla="*/ 2114190 w 4191000"/>
              <a:gd name="connsiteY9" fmla="*/ 1820686 h 3465749"/>
              <a:gd name="connsiteX10" fmla="*/ 2799990 w 4191000"/>
              <a:gd name="connsiteY10" fmla="*/ 1134886 h 3465749"/>
              <a:gd name="connsiteX11" fmla="*/ 2418990 w 4191000"/>
              <a:gd name="connsiteY11" fmla="*/ 2125486 h 3465749"/>
              <a:gd name="connsiteX12" fmla="*/ 2057400 w 4191000"/>
              <a:gd name="connsiteY12" fmla="*/ 2362200 h 3465749"/>
              <a:gd name="connsiteX13" fmla="*/ 1600200 w 4191000"/>
              <a:gd name="connsiteY13" fmla="*/ 2362200 h 3465749"/>
              <a:gd name="connsiteX14" fmla="*/ 1047390 w 4191000"/>
              <a:gd name="connsiteY14" fmla="*/ 2506485 h 3465749"/>
              <a:gd name="connsiteX15" fmla="*/ 1504590 w 4191000"/>
              <a:gd name="connsiteY15" fmla="*/ 2658885 h 3465749"/>
              <a:gd name="connsiteX16" fmla="*/ 3028590 w 4191000"/>
              <a:gd name="connsiteY16" fmla="*/ 2658885 h 3465749"/>
              <a:gd name="connsiteX17" fmla="*/ 1352190 w 4191000"/>
              <a:gd name="connsiteY17" fmla="*/ 3192285 h 3465749"/>
              <a:gd name="connsiteX18" fmla="*/ 2362200 w 4191000"/>
              <a:gd name="connsiteY18" fmla="*/ 3276601 h 3465749"/>
              <a:gd name="connsiteX19" fmla="*/ 3962400 w 4191000"/>
              <a:gd name="connsiteY19" fmla="*/ 2057400 h 3465749"/>
              <a:gd name="connsiteX20" fmla="*/ 3733800 w 4191000"/>
              <a:gd name="connsiteY20" fmla="*/ 2667000 h 3465749"/>
              <a:gd name="connsiteX21" fmla="*/ 2819400 w 4191000"/>
              <a:gd name="connsiteY21" fmla="*/ 3276600 h 3465749"/>
              <a:gd name="connsiteX0" fmla="*/ 132991 w 4191000"/>
              <a:gd name="connsiteY0" fmla="*/ 1744486 h 3509785"/>
              <a:gd name="connsiteX1" fmla="*/ 361591 w 4191000"/>
              <a:gd name="connsiteY1" fmla="*/ 68086 h 3509785"/>
              <a:gd name="connsiteX2" fmla="*/ 590190 w 4191000"/>
              <a:gd name="connsiteY2" fmla="*/ 1896886 h 3509785"/>
              <a:gd name="connsiteX3" fmla="*/ 799381 w 4191000"/>
              <a:gd name="connsiteY3" fmla="*/ 726369 h 3509785"/>
              <a:gd name="connsiteX4" fmla="*/ 1123590 w 4191000"/>
              <a:gd name="connsiteY4" fmla="*/ 220486 h 3509785"/>
              <a:gd name="connsiteX5" fmla="*/ 1504590 w 4191000"/>
              <a:gd name="connsiteY5" fmla="*/ 2049285 h 3509785"/>
              <a:gd name="connsiteX6" fmla="*/ 1275990 w 4191000"/>
              <a:gd name="connsiteY6" fmla="*/ 1668286 h 3509785"/>
              <a:gd name="connsiteX7" fmla="*/ 2037990 w 4191000"/>
              <a:gd name="connsiteY7" fmla="*/ 601486 h 3509785"/>
              <a:gd name="connsiteX8" fmla="*/ 1580790 w 4191000"/>
              <a:gd name="connsiteY8" fmla="*/ 2201686 h 3509785"/>
              <a:gd name="connsiteX9" fmla="*/ 2114190 w 4191000"/>
              <a:gd name="connsiteY9" fmla="*/ 1820686 h 3509785"/>
              <a:gd name="connsiteX10" fmla="*/ 2799990 w 4191000"/>
              <a:gd name="connsiteY10" fmla="*/ 1134886 h 3509785"/>
              <a:gd name="connsiteX11" fmla="*/ 2418990 w 4191000"/>
              <a:gd name="connsiteY11" fmla="*/ 2125486 h 3509785"/>
              <a:gd name="connsiteX12" fmla="*/ 2057400 w 4191000"/>
              <a:gd name="connsiteY12" fmla="*/ 2362200 h 3509785"/>
              <a:gd name="connsiteX13" fmla="*/ 1600200 w 4191000"/>
              <a:gd name="connsiteY13" fmla="*/ 2362200 h 3509785"/>
              <a:gd name="connsiteX14" fmla="*/ 1047390 w 4191000"/>
              <a:gd name="connsiteY14" fmla="*/ 2506485 h 3509785"/>
              <a:gd name="connsiteX15" fmla="*/ 1504590 w 4191000"/>
              <a:gd name="connsiteY15" fmla="*/ 2658885 h 3509785"/>
              <a:gd name="connsiteX16" fmla="*/ 3505200 w 4191000"/>
              <a:gd name="connsiteY16" fmla="*/ 1371601 h 3509785"/>
              <a:gd name="connsiteX17" fmla="*/ 1352190 w 4191000"/>
              <a:gd name="connsiteY17" fmla="*/ 3192285 h 3509785"/>
              <a:gd name="connsiteX18" fmla="*/ 2362200 w 4191000"/>
              <a:gd name="connsiteY18" fmla="*/ 3276601 h 3509785"/>
              <a:gd name="connsiteX19" fmla="*/ 3962400 w 4191000"/>
              <a:gd name="connsiteY19" fmla="*/ 2057400 h 3509785"/>
              <a:gd name="connsiteX20" fmla="*/ 3733800 w 4191000"/>
              <a:gd name="connsiteY20" fmla="*/ 2667000 h 3509785"/>
              <a:gd name="connsiteX21" fmla="*/ 2819400 w 4191000"/>
              <a:gd name="connsiteY21" fmla="*/ 3276600 h 3509785"/>
              <a:gd name="connsiteX0" fmla="*/ 132991 w 4165600"/>
              <a:gd name="connsiteY0" fmla="*/ 1744486 h 3458985"/>
              <a:gd name="connsiteX1" fmla="*/ 361591 w 4165600"/>
              <a:gd name="connsiteY1" fmla="*/ 68086 h 3458985"/>
              <a:gd name="connsiteX2" fmla="*/ 590190 w 4165600"/>
              <a:gd name="connsiteY2" fmla="*/ 1896886 h 3458985"/>
              <a:gd name="connsiteX3" fmla="*/ 799381 w 4165600"/>
              <a:gd name="connsiteY3" fmla="*/ 726369 h 3458985"/>
              <a:gd name="connsiteX4" fmla="*/ 1123590 w 4165600"/>
              <a:gd name="connsiteY4" fmla="*/ 220486 h 3458985"/>
              <a:gd name="connsiteX5" fmla="*/ 1504590 w 4165600"/>
              <a:gd name="connsiteY5" fmla="*/ 2049285 h 3458985"/>
              <a:gd name="connsiteX6" fmla="*/ 1275990 w 4165600"/>
              <a:gd name="connsiteY6" fmla="*/ 1668286 h 3458985"/>
              <a:gd name="connsiteX7" fmla="*/ 2037990 w 4165600"/>
              <a:gd name="connsiteY7" fmla="*/ 601486 h 3458985"/>
              <a:gd name="connsiteX8" fmla="*/ 1580790 w 4165600"/>
              <a:gd name="connsiteY8" fmla="*/ 2201686 h 3458985"/>
              <a:gd name="connsiteX9" fmla="*/ 2114190 w 4165600"/>
              <a:gd name="connsiteY9" fmla="*/ 1820686 h 3458985"/>
              <a:gd name="connsiteX10" fmla="*/ 2799990 w 4165600"/>
              <a:gd name="connsiteY10" fmla="*/ 1134886 h 3458985"/>
              <a:gd name="connsiteX11" fmla="*/ 2418990 w 4165600"/>
              <a:gd name="connsiteY11" fmla="*/ 2125486 h 3458985"/>
              <a:gd name="connsiteX12" fmla="*/ 2057400 w 4165600"/>
              <a:gd name="connsiteY12" fmla="*/ 2362200 h 3458985"/>
              <a:gd name="connsiteX13" fmla="*/ 1600200 w 4165600"/>
              <a:gd name="connsiteY13" fmla="*/ 2362200 h 3458985"/>
              <a:gd name="connsiteX14" fmla="*/ 1047390 w 4165600"/>
              <a:gd name="connsiteY14" fmla="*/ 2506485 h 3458985"/>
              <a:gd name="connsiteX15" fmla="*/ 1504590 w 4165600"/>
              <a:gd name="connsiteY15" fmla="*/ 2658885 h 3458985"/>
              <a:gd name="connsiteX16" fmla="*/ 3505200 w 4165600"/>
              <a:gd name="connsiteY16" fmla="*/ 1371601 h 3458985"/>
              <a:gd name="connsiteX17" fmla="*/ 1352190 w 4165600"/>
              <a:gd name="connsiteY17" fmla="*/ 3192285 h 3458985"/>
              <a:gd name="connsiteX18" fmla="*/ 2514600 w 4165600"/>
              <a:gd name="connsiteY18" fmla="*/ 2971801 h 3458985"/>
              <a:gd name="connsiteX19" fmla="*/ 3962400 w 4165600"/>
              <a:gd name="connsiteY19" fmla="*/ 2057400 h 3458985"/>
              <a:gd name="connsiteX20" fmla="*/ 3733800 w 4165600"/>
              <a:gd name="connsiteY20" fmla="*/ 2667000 h 3458985"/>
              <a:gd name="connsiteX21" fmla="*/ 2819400 w 4165600"/>
              <a:gd name="connsiteY21" fmla="*/ 3276600 h 3458985"/>
              <a:gd name="connsiteX0" fmla="*/ 132991 w 4165600"/>
              <a:gd name="connsiteY0" fmla="*/ 1744486 h 3276600"/>
              <a:gd name="connsiteX1" fmla="*/ 361591 w 4165600"/>
              <a:gd name="connsiteY1" fmla="*/ 68086 h 3276600"/>
              <a:gd name="connsiteX2" fmla="*/ 590190 w 4165600"/>
              <a:gd name="connsiteY2" fmla="*/ 1896886 h 3276600"/>
              <a:gd name="connsiteX3" fmla="*/ 799381 w 4165600"/>
              <a:gd name="connsiteY3" fmla="*/ 726369 h 3276600"/>
              <a:gd name="connsiteX4" fmla="*/ 1123590 w 4165600"/>
              <a:gd name="connsiteY4" fmla="*/ 220486 h 3276600"/>
              <a:gd name="connsiteX5" fmla="*/ 1504590 w 4165600"/>
              <a:gd name="connsiteY5" fmla="*/ 2049285 h 3276600"/>
              <a:gd name="connsiteX6" fmla="*/ 1275990 w 4165600"/>
              <a:gd name="connsiteY6" fmla="*/ 1668286 h 3276600"/>
              <a:gd name="connsiteX7" fmla="*/ 2037990 w 4165600"/>
              <a:gd name="connsiteY7" fmla="*/ 601486 h 3276600"/>
              <a:gd name="connsiteX8" fmla="*/ 1580790 w 4165600"/>
              <a:gd name="connsiteY8" fmla="*/ 2201686 h 3276600"/>
              <a:gd name="connsiteX9" fmla="*/ 2114190 w 4165600"/>
              <a:gd name="connsiteY9" fmla="*/ 1820686 h 3276600"/>
              <a:gd name="connsiteX10" fmla="*/ 2799990 w 4165600"/>
              <a:gd name="connsiteY10" fmla="*/ 1134886 h 3276600"/>
              <a:gd name="connsiteX11" fmla="*/ 2418990 w 4165600"/>
              <a:gd name="connsiteY11" fmla="*/ 2125486 h 3276600"/>
              <a:gd name="connsiteX12" fmla="*/ 2057400 w 4165600"/>
              <a:gd name="connsiteY12" fmla="*/ 2362200 h 3276600"/>
              <a:gd name="connsiteX13" fmla="*/ 1600200 w 4165600"/>
              <a:gd name="connsiteY13" fmla="*/ 2362200 h 3276600"/>
              <a:gd name="connsiteX14" fmla="*/ 1047390 w 4165600"/>
              <a:gd name="connsiteY14" fmla="*/ 2506485 h 3276600"/>
              <a:gd name="connsiteX15" fmla="*/ 1504590 w 4165600"/>
              <a:gd name="connsiteY15" fmla="*/ 2658885 h 3276600"/>
              <a:gd name="connsiteX16" fmla="*/ 3505200 w 4165600"/>
              <a:gd name="connsiteY16" fmla="*/ 1371601 h 3276600"/>
              <a:gd name="connsiteX17" fmla="*/ 2590800 w 4165600"/>
              <a:gd name="connsiteY17" fmla="*/ 2971801 h 3276600"/>
              <a:gd name="connsiteX18" fmla="*/ 2514600 w 4165600"/>
              <a:gd name="connsiteY18" fmla="*/ 2971801 h 3276600"/>
              <a:gd name="connsiteX19" fmla="*/ 3962400 w 4165600"/>
              <a:gd name="connsiteY19" fmla="*/ 2057400 h 3276600"/>
              <a:gd name="connsiteX20" fmla="*/ 3733800 w 4165600"/>
              <a:gd name="connsiteY20" fmla="*/ 2667000 h 3276600"/>
              <a:gd name="connsiteX21" fmla="*/ 2819400 w 41656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1504590 w 4191000"/>
              <a:gd name="connsiteY15" fmla="*/ 2658885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752600 w 4191000"/>
              <a:gd name="connsiteY8" fmla="*/ 1981201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799381 w 4191000"/>
              <a:gd name="connsiteY3" fmla="*/ 668866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914400 w 4191000"/>
              <a:gd name="connsiteY3" fmla="*/ 780698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78868 h 3210982"/>
              <a:gd name="connsiteX1" fmla="*/ 304800 w 4191000"/>
              <a:gd name="connsiteY1" fmla="*/ 10583 h 3210982"/>
              <a:gd name="connsiteX2" fmla="*/ 590190 w 4191000"/>
              <a:gd name="connsiteY2" fmla="*/ 1831268 h 3210982"/>
              <a:gd name="connsiteX3" fmla="*/ 914400 w 4191000"/>
              <a:gd name="connsiteY3" fmla="*/ 772583 h 3210982"/>
              <a:gd name="connsiteX4" fmla="*/ 1219200 w 4191000"/>
              <a:gd name="connsiteY4" fmla="*/ 315383 h 3210982"/>
              <a:gd name="connsiteX5" fmla="*/ 1504590 w 4191000"/>
              <a:gd name="connsiteY5" fmla="*/ 1983667 h 3210982"/>
              <a:gd name="connsiteX6" fmla="*/ 1275990 w 4191000"/>
              <a:gd name="connsiteY6" fmla="*/ 1602668 h 3210982"/>
              <a:gd name="connsiteX7" fmla="*/ 2037990 w 4191000"/>
              <a:gd name="connsiteY7" fmla="*/ 535868 h 3210982"/>
              <a:gd name="connsiteX8" fmla="*/ 1752600 w 4191000"/>
              <a:gd name="connsiteY8" fmla="*/ 1915583 h 3210982"/>
              <a:gd name="connsiteX9" fmla="*/ 2362200 w 4191000"/>
              <a:gd name="connsiteY9" fmla="*/ 1153583 h 3210982"/>
              <a:gd name="connsiteX10" fmla="*/ 2895600 w 4191000"/>
              <a:gd name="connsiteY10" fmla="*/ 772583 h 3210982"/>
              <a:gd name="connsiteX11" fmla="*/ 2418990 w 4191000"/>
              <a:gd name="connsiteY11" fmla="*/ 2059868 h 3210982"/>
              <a:gd name="connsiteX12" fmla="*/ 2057400 w 4191000"/>
              <a:gd name="connsiteY12" fmla="*/ 2296582 h 3210982"/>
              <a:gd name="connsiteX13" fmla="*/ 1752600 w 4191000"/>
              <a:gd name="connsiteY13" fmla="*/ 2448983 h 3210982"/>
              <a:gd name="connsiteX14" fmla="*/ 1524000 w 4191000"/>
              <a:gd name="connsiteY14" fmla="*/ 2753783 h 3210982"/>
              <a:gd name="connsiteX15" fmla="*/ 2133600 w 4191000"/>
              <a:gd name="connsiteY15" fmla="*/ 2525183 h 3210982"/>
              <a:gd name="connsiteX16" fmla="*/ 3429000 w 4191000"/>
              <a:gd name="connsiteY16" fmla="*/ 1229783 h 3210982"/>
              <a:gd name="connsiteX17" fmla="*/ 2590800 w 4191000"/>
              <a:gd name="connsiteY17" fmla="*/ 2906183 h 3210982"/>
              <a:gd name="connsiteX18" fmla="*/ 2362200 w 4191000"/>
              <a:gd name="connsiteY18" fmla="*/ 2982383 h 3210982"/>
              <a:gd name="connsiteX19" fmla="*/ 3962400 w 4191000"/>
              <a:gd name="connsiteY19" fmla="*/ 1991782 h 3210982"/>
              <a:gd name="connsiteX20" fmla="*/ 3733800 w 4191000"/>
              <a:gd name="connsiteY20" fmla="*/ 2601382 h 3210982"/>
              <a:gd name="connsiteX21" fmla="*/ 2819400 w 4191000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94781 w 4247791"/>
              <a:gd name="connsiteY7" fmla="*/ 535868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2037992 w 4247791"/>
              <a:gd name="connsiteY14" fmla="*/ 2677582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2037992 w 4247791"/>
              <a:gd name="connsiteY13" fmla="*/ 2677582 h 3210982"/>
              <a:gd name="connsiteX14" fmla="*/ 2495192 w 4247791"/>
              <a:gd name="connsiteY14" fmla="*/ 2372782 h 3210982"/>
              <a:gd name="connsiteX15" fmla="*/ 3485791 w 4247791"/>
              <a:gd name="connsiteY15" fmla="*/ 1229783 h 3210982"/>
              <a:gd name="connsiteX16" fmla="*/ 2647591 w 4247791"/>
              <a:gd name="connsiteY16" fmla="*/ 2906183 h 3210982"/>
              <a:gd name="connsiteX17" fmla="*/ 2418991 w 4247791"/>
              <a:gd name="connsiteY17" fmla="*/ 2982383 h 3210982"/>
              <a:gd name="connsiteX18" fmla="*/ 4019191 w 4247791"/>
              <a:gd name="connsiteY18" fmla="*/ 1991782 h 3210982"/>
              <a:gd name="connsiteX19" fmla="*/ 3790591 w 4247791"/>
              <a:gd name="connsiteY19" fmla="*/ 2601382 h 3210982"/>
              <a:gd name="connsiteX20" fmla="*/ 2876191 w 4247791"/>
              <a:gd name="connsiteY20" fmla="*/ 3210982 h 321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7791" h="3210982">
                <a:moveTo>
                  <a:pt x="132991" y="1686982"/>
                </a:moveTo>
                <a:cubicBezTo>
                  <a:pt x="0" y="1312452"/>
                  <a:pt x="244056" y="0"/>
                  <a:pt x="361591" y="10583"/>
                </a:cubicBezTo>
                <a:cubicBezTo>
                  <a:pt x="631526" y="9664"/>
                  <a:pt x="545381" y="1704268"/>
                  <a:pt x="646981" y="1831268"/>
                </a:cubicBezTo>
                <a:cubicBezTo>
                  <a:pt x="748581" y="1958268"/>
                  <a:pt x="866356" y="1025231"/>
                  <a:pt x="971191" y="772583"/>
                </a:cubicBezTo>
                <a:cubicBezTo>
                  <a:pt x="1076026" y="519936"/>
                  <a:pt x="1177626" y="113536"/>
                  <a:pt x="1275991" y="315383"/>
                </a:cubicBezTo>
                <a:cubicBezTo>
                  <a:pt x="1374356" y="517230"/>
                  <a:pt x="1551916" y="1769120"/>
                  <a:pt x="1561381" y="1983667"/>
                </a:cubicBezTo>
                <a:cubicBezTo>
                  <a:pt x="1570846" y="2198214"/>
                  <a:pt x="1253346" y="1855315"/>
                  <a:pt x="1332781" y="1602668"/>
                </a:cubicBezTo>
                <a:cubicBezTo>
                  <a:pt x="1412216" y="1350021"/>
                  <a:pt x="1731635" y="470937"/>
                  <a:pt x="2037992" y="467782"/>
                </a:cubicBezTo>
                <a:cubicBezTo>
                  <a:pt x="2453857" y="759882"/>
                  <a:pt x="1745891" y="1801283"/>
                  <a:pt x="1809391" y="1915583"/>
                </a:cubicBezTo>
                <a:cubicBezTo>
                  <a:pt x="1872891" y="2029883"/>
                  <a:pt x="2228491" y="1344083"/>
                  <a:pt x="2418991" y="1153583"/>
                </a:cubicBezTo>
                <a:cubicBezTo>
                  <a:pt x="2609491" y="963083"/>
                  <a:pt x="2942926" y="621536"/>
                  <a:pt x="2952391" y="772583"/>
                </a:cubicBezTo>
                <a:cubicBezTo>
                  <a:pt x="2961856" y="923631"/>
                  <a:pt x="2615481" y="1805868"/>
                  <a:pt x="2475781" y="2059868"/>
                </a:cubicBezTo>
                <a:cubicBezTo>
                  <a:pt x="2336081" y="2313868"/>
                  <a:pt x="2187156" y="2193630"/>
                  <a:pt x="2114191" y="2296582"/>
                </a:cubicBezTo>
                <a:cubicBezTo>
                  <a:pt x="2041226" y="2399534"/>
                  <a:pt x="1974492" y="2664882"/>
                  <a:pt x="2037992" y="2677582"/>
                </a:cubicBezTo>
                <a:cubicBezTo>
                  <a:pt x="2101492" y="2690282"/>
                  <a:pt x="2253892" y="2614082"/>
                  <a:pt x="2495192" y="2372782"/>
                </a:cubicBezTo>
                <a:cubicBezTo>
                  <a:pt x="2736492" y="2131482"/>
                  <a:pt x="3333391" y="1057980"/>
                  <a:pt x="3485791" y="1229783"/>
                </a:cubicBezTo>
                <a:cubicBezTo>
                  <a:pt x="3583557" y="1415964"/>
                  <a:pt x="2825391" y="2614083"/>
                  <a:pt x="2647591" y="2906183"/>
                </a:cubicBezTo>
                <a:cubicBezTo>
                  <a:pt x="2469791" y="3198283"/>
                  <a:pt x="2190391" y="3134783"/>
                  <a:pt x="2418991" y="2982383"/>
                </a:cubicBezTo>
                <a:cubicBezTo>
                  <a:pt x="2647591" y="2829983"/>
                  <a:pt x="3790591" y="2055282"/>
                  <a:pt x="4019191" y="1991782"/>
                </a:cubicBezTo>
                <a:cubicBezTo>
                  <a:pt x="4247791" y="1928282"/>
                  <a:pt x="3981091" y="2398182"/>
                  <a:pt x="3790591" y="2601382"/>
                </a:cubicBezTo>
                <a:cubicBezTo>
                  <a:pt x="3600091" y="2804582"/>
                  <a:pt x="3105151" y="3078146"/>
                  <a:pt x="2876191" y="3210982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 rot="486470">
            <a:off x="2659129" y="2109597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>
          <a:xfrm rot="21190971">
            <a:off x="3410056" y="21791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 rot="18657687">
            <a:off x="3975058" y="250521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3"/>
          <p:cNvGrpSpPr/>
          <p:nvPr/>
        </p:nvGrpSpPr>
        <p:grpSpPr>
          <a:xfrm rot="14479026">
            <a:off x="4820360" y="2608626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337831">
            <a:off x="5264820" y="3241159"/>
            <a:ext cx="1043126" cy="740520"/>
            <a:chOff x="4454760" y="4114435"/>
            <a:chExt cx="1043126" cy="740520"/>
          </a:xfrm>
        </p:grpSpPr>
        <p:sp>
          <p:nvSpPr>
            <p:cNvPr id="14" name="Rectangle 13"/>
            <p:cNvSpPr/>
            <p:nvPr/>
          </p:nvSpPr>
          <p:spPr>
            <a:xfrm>
              <a:off x="4454760" y="4114435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10739">
              <a:off x="4514175" y="447395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 rot="19544189">
            <a:off x="5762452" y="3870087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410200" y="60960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(</a:t>
            </a:r>
            <a:r>
              <a:rPr lang="en-GB" sz="2400" dirty="0" err="1" smtClean="0"/>
              <a:t>Vlassi</a:t>
            </a:r>
            <a:r>
              <a:rPr lang="en-GB" sz="2400" dirty="0" smtClean="0"/>
              <a:t> et al, 2013)</a:t>
            </a:r>
            <a:endParaRPr lang="en-US" sz="2400" dirty="0"/>
          </a:p>
        </p:txBody>
      </p:sp>
      <p:pic>
        <p:nvPicPr>
          <p:cNvPr id="61" name="Picture 4" descr="logo_additional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092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3233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9"/>
          <p:cNvSpPr txBox="1"/>
          <p:nvPr/>
        </p:nvSpPr>
        <p:spPr>
          <a:xfrm>
            <a:off x="895364" y="4267200"/>
            <a:ext cx="459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http://weblogo.berkeley.edu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6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6096000" y="5486400"/>
            <a:ext cx="28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Andrade et al. (2001) </a:t>
            </a:r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i="1" dirty="0">
                <a:solidFill>
                  <a:schemeClr val="tx1"/>
                </a:solidFill>
              </a:rPr>
              <a:t>J </a:t>
            </a:r>
            <a:r>
              <a:rPr lang="en-US" sz="1800" i="1" dirty="0" err="1">
                <a:solidFill>
                  <a:schemeClr val="tx1"/>
                </a:solidFill>
              </a:rPr>
              <a:t>Struct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Biol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38"/>
            <a:ext cx="49053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Repeats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FQKLLGIAMELFLLCSD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LMDSNLPRLQLELYKEIKKNGAP RSLRAALWRFAELAHLVRPQK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FG NFA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TQYFYSWLLNVLLGLLV P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VPLLQQQVKDTSLKGSFGVTRKEMEVS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PSAEQLVQVYEL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TLHHTQ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</p:spTree>
    <p:extLst>
      <p:ext uri="{BB962C8B-B14F-4D97-AF65-F5344CB8AC3E}">
        <p14:creationId xmlns:p14="http://schemas.microsoft.com/office/powerpoint/2010/main" val="188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54" y="3915316"/>
            <a:ext cx="5193102" cy="15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20995" y="457200"/>
            <a:ext cx="784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endParaRPr lang="en-US" sz="4400" b="1" dirty="0">
              <a:latin typeface="Verdana" pitchFamily="34" charset="0"/>
            </a:endParaRPr>
          </a:p>
          <a:p>
            <a:endParaRPr lang="en-US" sz="2000" b="1" dirty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algn="ctr"/>
            <a:endParaRPr lang="en-US" sz="2400" b="1" dirty="0">
              <a:latin typeface="Verdana" pitchFamily="34" charset="0"/>
            </a:endParaRPr>
          </a:p>
          <a:p>
            <a:pPr>
              <a:buNone/>
            </a:pPr>
            <a:r>
              <a:rPr lang="en-US" sz="4800" b="1" dirty="0" smtClean="0">
                <a:latin typeface="Verdana" pitchFamily="34" charset="0"/>
              </a:rPr>
              <a:t>Repeats</a:t>
            </a:r>
            <a:r>
              <a:rPr lang="en-GB" sz="3200" b="1" dirty="0" smtClean="0">
                <a:latin typeface="Verdana" pitchFamily="34" charset="0"/>
              </a:rPr>
              <a:t> </a:t>
            </a:r>
            <a:endParaRPr lang="en-GB" sz="3200" b="1" dirty="0">
              <a:latin typeface="Verdana" pitchFamily="34" charset="0"/>
            </a:endParaRPr>
          </a:p>
          <a:p>
            <a:pPr>
              <a:buNone/>
            </a:pPr>
            <a:endParaRPr lang="en-GB" sz="3200" b="1" dirty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647897" y="228600"/>
            <a:ext cx="5533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Frequency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/>
              <a:t>Fraction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proteins</a:t>
            </a:r>
            <a:r>
              <a:rPr lang="de-DE" sz="2400" dirty="0" smtClean="0"/>
              <a:t> </a:t>
            </a:r>
            <a:r>
              <a:rPr lang="de-DE" sz="2400" dirty="0" err="1" smtClean="0"/>
              <a:t>annotated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keyword</a:t>
            </a:r>
            <a:r>
              <a:rPr lang="de-DE" sz="2400" dirty="0" smtClean="0"/>
              <a:t> REPEAT in </a:t>
            </a:r>
            <a:r>
              <a:rPr lang="de-DE" sz="2400" dirty="0" err="1" smtClean="0"/>
              <a:t>SwissProt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400" dirty="0" smtClean="0"/>
              <a:t>					 %</a:t>
            </a:r>
            <a:endParaRPr lang="en-US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Archaea 		27/3428 	0.79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Viruses 		81/8048 	1.00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Bacteria 		299/28438 	1.05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Fungi 			232/8334 	2.78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/>
              <a:t>Viridiplantae</a:t>
            </a:r>
            <a:r>
              <a:rPr lang="en-US" sz="2000" dirty="0" smtClean="0"/>
              <a:t> 		153/6963 	2.20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/>
              <a:t>Metazoa</a:t>
            </a:r>
            <a:r>
              <a:rPr lang="en-US" sz="2000" dirty="0" smtClean="0"/>
              <a:t> 		1538/28948 	5.31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Rest of </a:t>
            </a:r>
            <a:r>
              <a:rPr lang="en-US" sz="2000" dirty="0" err="1" smtClean="0"/>
              <a:t>Eukaryota</a:t>
            </a:r>
            <a:r>
              <a:rPr lang="en-US" sz="2000" dirty="0" smtClean="0"/>
              <a:t> 	92/2434 	3.78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0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400" dirty="0" smtClean="0"/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(Andrade et al 2001)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8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3600" b="1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Comparing a sequence against itself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15" name="Freeform 14"/>
          <p:cNvSpPr/>
          <p:nvPr/>
        </p:nvSpPr>
        <p:spPr>
          <a:xfrm>
            <a:off x="457200" y="3775494"/>
            <a:ext cx="7848601" cy="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3303917 w 7470476"/>
              <a:gd name="connsiteY1" fmla="*/ 337868 h 4488611"/>
              <a:gd name="connsiteX2" fmla="*/ 5055080 w 7470476"/>
              <a:gd name="connsiteY2" fmla="*/ 337868 h 4488611"/>
              <a:gd name="connsiteX3" fmla="*/ 7105291 w 7470476"/>
              <a:gd name="connsiteY3" fmla="*/ 90577 h 4488611"/>
              <a:gd name="connsiteX4" fmla="*/ 7246189 w 7470476"/>
              <a:gd name="connsiteY4" fmla="*/ 881332 h 4488611"/>
              <a:gd name="connsiteX5" fmla="*/ 6648091 w 7470476"/>
              <a:gd name="connsiteY5" fmla="*/ 2528977 h 4488611"/>
              <a:gd name="connsiteX6" fmla="*/ 4438291 w 7470476"/>
              <a:gd name="connsiteY6" fmla="*/ 2528977 h 4488611"/>
              <a:gd name="connsiteX7" fmla="*/ 3001993 w 7470476"/>
              <a:gd name="connsiteY7" fmla="*/ 2020019 h 4488611"/>
              <a:gd name="connsiteX8" fmla="*/ 1854680 w 7470476"/>
              <a:gd name="connsiteY8" fmla="*/ 2218426 h 4488611"/>
              <a:gd name="connsiteX9" fmla="*/ 1095555 w 7470476"/>
              <a:gd name="connsiteY9" fmla="*/ 3175958 h 4488611"/>
              <a:gd name="connsiteX10" fmla="*/ 1354348 w 7470476"/>
              <a:gd name="connsiteY10" fmla="*/ 4047226 h 4488611"/>
              <a:gd name="connsiteX11" fmla="*/ 2907102 w 7470476"/>
              <a:gd name="connsiteY11" fmla="*/ 4452668 h 4488611"/>
              <a:gd name="connsiteX12" fmla="*/ 4330461 w 7470476"/>
              <a:gd name="connsiteY12" fmla="*/ 4262886 h 4488611"/>
              <a:gd name="connsiteX0" fmla="*/ 0 w 7470476"/>
              <a:gd name="connsiteY0" fmla="*/ 311988 h 4488611"/>
              <a:gd name="connsiteX1" fmla="*/ 5055080 w 7470476"/>
              <a:gd name="connsiteY1" fmla="*/ 337868 h 4488611"/>
              <a:gd name="connsiteX2" fmla="*/ 7105291 w 7470476"/>
              <a:gd name="connsiteY2" fmla="*/ 90577 h 4488611"/>
              <a:gd name="connsiteX3" fmla="*/ 7246189 w 7470476"/>
              <a:gd name="connsiteY3" fmla="*/ 881332 h 4488611"/>
              <a:gd name="connsiteX4" fmla="*/ 6648091 w 7470476"/>
              <a:gd name="connsiteY4" fmla="*/ 2528977 h 4488611"/>
              <a:gd name="connsiteX5" fmla="*/ 4438291 w 7470476"/>
              <a:gd name="connsiteY5" fmla="*/ 2528977 h 4488611"/>
              <a:gd name="connsiteX6" fmla="*/ 3001993 w 7470476"/>
              <a:gd name="connsiteY6" fmla="*/ 2020019 h 4488611"/>
              <a:gd name="connsiteX7" fmla="*/ 1854680 w 7470476"/>
              <a:gd name="connsiteY7" fmla="*/ 2218426 h 4488611"/>
              <a:gd name="connsiteX8" fmla="*/ 1095555 w 7470476"/>
              <a:gd name="connsiteY8" fmla="*/ 3175958 h 4488611"/>
              <a:gd name="connsiteX9" fmla="*/ 1354348 w 7470476"/>
              <a:gd name="connsiteY9" fmla="*/ 4047226 h 4488611"/>
              <a:gd name="connsiteX10" fmla="*/ 2907102 w 7470476"/>
              <a:gd name="connsiteY10" fmla="*/ 4452668 h 4488611"/>
              <a:gd name="connsiteX11" fmla="*/ 4330461 w 7470476"/>
              <a:gd name="connsiteY11" fmla="*/ 4262886 h 4488611"/>
              <a:gd name="connsiteX0" fmla="*/ 0 w 7470476"/>
              <a:gd name="connsiteY0" fmla="*/ 221411 h 4398034"/>
              <a:gd name="connsiteX1" fmla="*/ 7105291 w 7470476"/>
              <a:gd name="connsiteY1" fmla="*/ 0 h 4398034"/>
              <a:gd name="connsiteX2" fmla="*/ 7246189 w 7470476"/>
              <a:gd name="connsiteY2" fmla="*/ 790755 h 4398034"/>
              <a:gd name="connsiteX3" fmla="*/ 6648091 w 7470476"/>
              <a:gd name="connsiteY3" fmla="*/ 2438400 h 4398034"/>
              <a:gd name="connsiteX4" fmla="*/ 4438291 w 7470476"/>
              <a:gd name="connsiteY4" fmla="*/ 2438400 h 4398034"/>
              <a:gd name="connsiteX5" fmla="*/ 3001993 w 7470476"/>
              <a:gd name="connsiteY5" fmla="*/ 1929442 h 4398034"/>
              <a:gd name="connsiteX6" fmla="*/ 1854680 w 7470476"/>
              <a:gd name="connsiteY6" fmla="*/ 2127849 h 4398034"/>
              <a:gd name="connsiteX7" fmla="*/ 1095555 w 7470476"/>
              <a:gd name="connsiteY7" fmla="*/ 3085381 h 4398034"/>
              <a:gd name="connsiteX8" fmla="*/ 1354348 w 7470476"/>
              <a:gd name="connsiteY8" fmla="*/ 3956649 h 4398034"/>
              <a:gd name="connsiteX9" fmla="*/ 2907102 w 7470476"/>
              <a:gd name="connsiteY9" fmla="*/ 4362091 h 4398034"/>
              <a:gd name="connsiteX10" fmla="*/ 4330461 w 7470476"/>
              <a:gd name="connsiteY10" fmla="*/ 4172309 h 4398034"/>
              <a:gd name="connsiteX0" fmla="*/ 0 w 7246189"/>
              <a:gd name="connsiteY0" fmla="*/ 0 h 4176623"/>
              <a:gd name="connsiteX1" fmla="*/ 7246189 w 7246189"/>
              <a:gd name="connsiteY1" fmla="*/ 569344 h 4176623"/>
              <a:gd name="connsiteX2" fmla="*/ 6648091 w 7246189"/>
              <a:gd name="connsiteY2" fmla="*/ 2216989 h 4176623"/>
              <a:gd name="connsiteX3" fmla="*/ 4438291 w 7246189"/>
              <a:gd name="connsiteY3" fmla="*/ 2216989 h 4176623"/>
              <a:gd name="connsiteX4" fmla="*/ 3001993 w 7246189"/>
              <a:gd name="connsiteY4" fmla="*/ 1708031 h 4176623"/>
              <a:gd name="connsiteX5" fmla="*/ 1854680 w 7246189"/>
              <a:gd name="connsiteY5" fmla="*/ 1906438 h 4176623"/>
              <a:gd name="connsiteX6" fmla="*/ 1095555 w 7246189"/>
              <a:gd name="connsiteY6" fmla="*/ 2863970 h 4176623"/>
              <a:gd name="connsiteX7" fmla="*/ 1354348 w 7246189"/>
              <a:gd name="connsiteY7" fmla="*/ 3735238 h 4176623"/>
              <a:gd name="connsiteX8" fmla="*/ 2907102 w 7246189"/>
              <a:gd name="connsiteY8" fmla="*/ 4140680 h 4176623"/>
              <a:gd name="connsiteX9" fmla="*/ 4330461 w 7246189"/>
              <a:gd name="connsiteY9" fmla="*/ 3950898 h 4176623"/>
              <a:gd name="connsiteX0" fmla="*/ 0 w 6648091"/>
              <a:gd name="connsiteY0" fmla="*/ 0 h 4176623"/>
              <a:gd name="connsiteX1" fmla="*/ 6648091 w 6648091"/>
              <a:gd name="connsiteY1" fmla="*/ 2216989 h 4176623"/>
              <a:gd name="connsiteX2" fmla="*/ 4438291 w 6648091"/>
              <a:gd name="connsiteY2" fmla="*/ 2216989 h 4176623"/>
              <a:gd name="connsiteX3" fmla="*/ 3001993 w 6648091"/>
              <a:gd name="connsiteY3" fmla="*/ 1708031 h 4176623"/>
              <a:gd name="connsiteX4" fmla="*/ 1854680 w 6648091"/>
              <a:gd name="connsiteY4" fmla="*/ 1906438 h 4176623"/>
              <a:gd name="connsiteX5" fmla="*/ 1095555 w 6648091"/>
              <a:gd name="connsiteY5" fmla="*/ 2863970 h 4176623"/>
              <a:gd name="connsiteX6" fmla="*/ 1354348 w 6648091"/>
              <a:gd name="connsiteY6" fmla="*/ 3735238 h 4176623"/>
              <a:gd name="connsiteX7" fmla="*/ 2907102 w 6648091"/>
              <a:gd name="connsiteY7" fmla="*/ 4140680 h 4176623"/>
              <a:gd name="connsiteX8" fmla="*/ 4330461 w 6648091"/>
              <a:gd name="connsiteY8" fmla="*/ 3950898 h 4176623"/>
              <a:gd name="connsiteX0" fmla="*/ 0 w 4438291"/>
              <a:gd name="connsiteY0" fmla="*/ 0 h 4176623"/>
              <a:gd name="connsiteX1" fmla="*/ 4438291 w 4438291"/>
              <a:gd name="connsiteY1" fmla="*/ 2216989 h 4176623"/>
              <a:gd name="connsiteX2" fmla="*/ 3001993 w 4438291"/>
              <a:gd name="connsiteY2" fmla="*/ 1708031 h 4176623"/>
              <a:gd name="connsiteX3" fmla="*/ 1854680 w 4438291"/>
              <a:gd name="connsiteY3" fmla="*/ 1906438 h 4176623"/>
              <a:gd name="connsiteX4" fmla="*/ 1095555 w 4438291"/>
              <a:gd name="connsiteY4" fmla="*/ 2863970 h 4176623"/>
              <a:gd name="connsiteX5" fmla="*/ 1354348 w 4438291"/>
              <a:gd name="connsiteY5" fmla="*/ 3735238 h 4176623"/>
              <a:gd name="connsiteX6" fmla="*/ 2907102 w 4438291"/>
              <a:gd name="connsiteY6" fmla="*/ 4140680 h 4176623"/>
              <a:gd name="connsiteX7" fmla="*/ 4330461 w 4438291"/>
              <a:gd name="connsiteY7" fmla="*/ 3950898 h 4176623"/>
              <a:gd name="connsiteX0" fmla="*/ 0 w 4330461"/>
              <a:gd name="connsiteY0" fmla="*/ 0 h 4176623"/>
              <a:gd name="connsiteX1" fmla="*/ 3001993 w 4330461"/>
              <a:gd name="connsiteY1" fmla="*/ 1708031 h 4176623"/>
              <a:gd name="connsiteX2" fmla="*/ 1854680 w 4330461"/>
              <a:gd name="connsiteY2" fmla="*/ 1906438 h 4176623"/>
              <a:gd name="connsiteX3" fmla="*/ 1095555 w 4330461"/>
              <a:gd name="connsiteY3" fmla="*/ 2863970 h 4176623"/>
              <a:gd name="connsiteX4" fmla="*/ 1354348 w 4330461"/>
              <a:gd name="connsiteY4" fmla="*/ 3735238 h 4176623"/>
              <a:gd name="connsiteX5" fmla="*/ 2907102 w 4330461"/>
              <a:gd name="connsiteY5" fmla="*/ 4140680 h 4176623"/>
              <a:gd name="connsiteX6" fmla="*/ 4330461 w 4330461"/>
              <a:gd name="connsiteY6" fmla="*/ 3950898 h 4176623"/>
              <a:gd name="connsiteX0" fmla="*/ 0 w 4330461"/>
              <a:gd name="connsiteY0" fmla="*/ 0 h 4176623"/>
              <a:gd name="connsiteX1" fmla="*/ 1854680 w 4330461"/>
              <a:gd name="connsiteY1" fmla="*/ 1906438 h 4176623"/>
              <a:gd name="connsiteX2" fmla="*/ 1095555 w 4330461"/>
              <a:gd name="connsiteY2" fmla="*/ 2863970 h 4176623"/>
              <a:gd name="connsiteX3" fmla="*/ 1354348 w 4330461"/>
              <a:gd name="connsiteY3" fmla="*/ 3735238 h 4176623"/>
              <a:gd name="connsiteX4" fmla="*/ 2907102 w 4330461"/>
              <a:gd name="connsiteY4" fmla="*/ 4140680 h 4176623"/>
              <a:gd name="connsiteX5" fmla="*/ 4330461 w 4330461"/>
              <a:gd name="connsiteY5" fmla="*/ 3950898 h 4176623"/>
              <a:gd name="connsiteX0" fmla="*/ 0 w 4330461"/>
              <a:gd name="connsiteY0" fmla="*/ 0 h 4176623"/>
              <a:gd name="connsiteX1" fmla="*/ 1095555 w 4330461"/>
              <a:gd name="connsiteY1" fmla="*/ 2863970 h 4176623"/>
              <a:gd name="connsiteX2" fmla="*/ 1354348 w 4330461"/>
              <a:gd name="connsiteY2" fmla="*/ 3735238 h 4176623"/>
              <a:gd name="connsiteX3" fmla="*/ 2907102 w 4330461"/>
              <a:gd name="connsiteY3" fmla="*/ 4140680 h 4176623"/>
              <a:gd name="connsiteX4" fmla="*/ 4330461 w 4330461"/>
              <a:gd name="connsiteY4" fmla="*/ 3950898 h 4176623"/>
              <a:gd name="connsiteX0" fmla="*/ 0 w 4330461"/>
              <a:gd name="connsiteY0" fmla="*/ 0 h 4176623"/>
              <a:gd name="connsiteX1" fmla="*/ 1354348 w 4330461"/>
              <a:gd name="connsiteY1" fmla="*/ 3735238 h 4176623"/>
              <a:gd name="connsiteX2" fmla="*/ 2907102 w 4330461"/>
              <a:gd name="connsiteY2" fmla="*/ 4140680 h 4176623"/>
              <a:gd name="connsiteX3" fmla="*/ 4330461 w 4330461"/>
              <a:gd name="connsiteY3" fmla="*/ 3950898 h 4176623"/>
              <a:gd name="connsiteX0" fmla="*/ 0 w 4330461"/>
              <a:gd name="connsiteY0" fmla="*/ 0 h 4176623"/>
              <a:gd name="connsiteX1" fmla="*/ 2907102 w 4330461"/>
              <a:gd name="connsiteY1" fmla="*/ 4140680 h 4176623"/>
              <a:gd name="connsiteX2" fmla="*/ 4330461 w 4330461"/>
              <a:gd name="connsiteY2" fmla="*/ 3950898 h 4176623"/>
              <a:gd name="connsiteX0" fmla="*/ 0 w 4330461"/>
              <a:gd name="connsiteY0" fmla="*/ 0 h 3950897"/>
              <a:gd name="connsiteX1" fmla="*/ 4330461 w 4330461"/>
              <a:gd name="connsiteY1" fmla="*/ 3950898 h 3950897"/>
              <a:gd name="connsiteX0" fmla="*/ 0 w 7943492"/>
              <a:gd name="connsiteY0" fmla="*/ 0 h 164045"/>
              <a:gd name="connsiteX1" fmla="*/ 7943492 w 7943492"/>
              <a:gd name="connsiteY1" fmla="*/ 164045 h 164045"/>
              <a:gd name="connsiteX0" fmla="*/ 0 w 7772401"/>
              <a:gd name="connsiteY0" fmla="*/ 119008 h 119008"/>
              <a:gd name="connsiteX1" fmla="*/ 7772401 w 7772401"/>
              <a:gd name="connsiteY1" fmla="*/ 0 h 119008"/>
              <a:gd name="connsiteX0" fmla="*/ 0 w 7848601"/>
              <a:gd name="connsiteY0" fmla="*/ 0 h 2"/>
              <a:gd name="connsiteX1" fmla="*/ 7848601 w 7848601"/>
              <a:gd name="connsiteY1" fmla="*/ 2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48601" h="2">
                <a:moveTo>
                  <a:pt x="0" y="0"/>
                </a:moveTo>
                <a:lnTo>
                  <a:pt x="7848601" y="2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657600"/>
            <a:ext cx="6781800" cy="243952"/>
            <a:chOff x="838200" y="3657600"/>
            <a:chExt cx="6781800" cy="243952"/>
          </a:xfrm>
        </p:grpSpPr>
        <p:grpSp>
          <p:nvGrpSpPr>
            <p:cNvPr id="20" name="Group 19"/>
            <p:cNvGrpSpPr/>
            <p:nvPr/>
          </p:nvGrpSpPr>
          <p:grpSpPr>
            <a:xfrm>
              <a:off x="838200" y="3657600"/>
              <a:ext cx="990600" cy="243952"/>
              <a:chOff x="3276600" y="3657600"/>
              <a:chExt cx="1974311" cy="2439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81200" y="3657600"/>
              <a:ext cx="990600" cy="243952"/>
              <a:chOff x="3276600" y="3657600"/>
              <a:chExt cx="1974311" cy="24395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19600" y="3657600"/>
              <a:ext cx="990600" cy="243952"/>
              <a:chOff x="3276600" y="3657600"/>
              <a:chExt cx="1974311" cy="24395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62600" y="3657600"/>
              <a:ext cx="990600" cy="243952"/>
              <a:chOff x="3276600" y="3657600"/>
              <a:chExt cx="1974311" cy="243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29400" y="3657600"/>
              <a:ext cx="990600" cy="243952"/>
              <a:chOff x="3276600" y="3657600"/>
              <a:chExt cx="1974311" cy="2439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Curved Down Arrow 32"/>
          <p:cNvSpPr/>
          <p:nvPr/>
        </p:nvSpPr>
        <p:spPr>
          <a:xfrm flipV="1">
            <a:off x="1295400" y="3962400"/>
            <a:ext cx="13716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824501" y="228600"/>
            <a:ext cx="318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Verdana" pitchFamily="34" charset="0"/>
              </a:rPr>
              <a:t>Frequency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14% proteins contains </a:t>
            </a:r>
            <a:r>
              <a:rPr lang="de-DE" sz="2800" dirty="0" err="1" smtClean="0">
                <a:solidFill>
                  <a:schemeClr val="tx1"/>
                </a:solidFill>
              </a:rPr>
              <a:t>repeats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(</a:t>
            </a:r>
            <a:r>
              <a:rPr lang="de-DE" sz="2800" dirty="0" err="1" smtClean="0">
                <a:solidFill>
                  <a:schemeClr val="tx1"/>
                </a:solidFill>
              </a:rPr>
              <a:t>Marcotte</a:t>
            </a:r>
            <a:r>
              <a:rPr lang="de-DE" sz="2800" dirty="0" smtClean="0">
                <a:solidFill>
                  <a:schemeClr val="tx1"/>
                </a:solidFill>
              </a:rPr>
              <a:t>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1: Single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2: </a:t>
            </a:r>
            <a:r>
              <a:rPr lang="de-DE" sz="2800" dirty="0" err="1" smtClean="0"/>
              <a:t>Longer</a:t>
            </a:r>
            <a:r>
              <a:rPr lang="de-DE" sz="2800" dirty="0" smtClean="0"/>
              <a:t> </a:t>
            </a:r>
            <a:r>
              <a:rPr lang="de-DE" sz="2800" dirty="0" err="1" smtClean="0"/>
              <a:t>imperfect</a:t>
            </a:r>
            <a:r>
              <a:rPr lang="de-DE" sz="2800" dirty="0" smtClean="0"/>
              <a:t> </a:t>
            </a:r>
            <a:r>
              <a:rPr lang="de-DE" sz="2800" dirty="0" err="1" smtClean="0"/>
              <a:t>tandem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 </a:t>
            </a:r>
            <a:r>
              <a:rPr lang="de-DE" sz="2800" dirty="0" err="1" smtClean="0"/>
              <a:t>Assemble</a:t>
            </a:r>
            <a:r>
              <a:rPr lang="de-DE" sz="2800" dirty="0" smtClean="0"/>
              <a:t> in </a:t>
            </a:r>
            <a:r>
              <a:rPr lang="de-DE" sz="2800" dirty="0" err="1" smtClean="0"/>
              <a:t>structure</a:t>
            </a:r>
            <a:r>
              <a:rPr lang="de-DE" sz="2800" dirty="0" smtClean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1</a:t>
            </a:r>
            <a:r>
              <a:rPr lang="en-GB" sz="2800" dirty="0" smtClean="0"/>
              <a:t>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5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||</a:t>
            </a:r>
            <a:r>
              <a:rPr lang="de-DE" sz="32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|||||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8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1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|  |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2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1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6200000">
            <a:off x="832448" y="4048664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1981200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3058064" y="3420374"/>
            <a:ext cx="228600" cy="166346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35083" y="396527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048664" y="2362200"/>
            <a:ext cx="228600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92" y="3976778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1821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927949" y="3550489"/>
            <a:ext cx="228600" cy="140323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4866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3300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9436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27870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smtClean="0">
                <a:latin typeface="Verdana" pitchFamily="34" charset="0"/>
              </a:rPr>
              <a:t>Exercise 1</a:t>
            </a:r>
            <a:endParaRPr lang="en-US" sz="440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0"/>
            <a:ext cx="778033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Go to the </a:t>
            </a:r>
            <a:r>
              <a:rPr lang="en-US" sz="2000" dirty="0" err="1" smtClean="0"/>
              <a:t>Dotlet</a:t>
            </a:r>
            <a:r>
              <a:rPr lang="en-US" sz="2000" dirty="0" smtClean="0"/>
              <a:t> web </a:t>
            </a:r>
            <a:r>
              <a:rPr lang="en-US" sz="2000" dirty="0"/>
              <a:t>page: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myhits.isb-sib.ch/cgi-bin/dotlet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Click on the input button and paste the sequence of the human mineralocorticoid receptor (</a:t>
            </a:r>
            <a:r>
              <a:rPr lang="en-US" sz="2000" dirty="0" err="1" smtClean="0"/>
              <a:t>UniProt</a:t>
            </a:r>
            <a:r>
              <a:rPr lang="en-US" sz="2000" dirty="0" smtClean="0"/>
              <a:t> id </a:t>
            </a:r>
            <a:r>
              <a:rPr lang="de-DE" sz="2000" dirty="0" smtClean="0"/>
              <a:t>P08235)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Click on the “compute” button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Try to find combinations of parameters that show patterns in the dot plot </a:t>
            </a:r>
            <a:r>
              <a:rPr lang="en-US" sz="2000" dirty="0" smtClean="0"/>
              <a:t>(Hint: You can adjust this finely using the arrows</a:t>
            </a:r>
            <a:r>
              <a:rPr lang="en-US" sz="2000" dirty="0" smtClean="0"/>
              <a:t>) (Hint2: Range 27%-36% works well)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Find repetitions clicking in the diagonal </a:t>
            </a:r>
            <a:r>
              <a:rPr lang="en-US" sz="2000" dirty="0" smtClean="0"/>
              <a:t>patterns: which repeated sequences do you find?</a:t>
            </a:r>
            <a:endParaRPr lang="en-US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1/3. 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52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</a:t>
            </a:r>
            <a:r>
              <a:rPr lang="en-US" sz="2800" b="1" dirty="0" smtClean="0"/>
              <a:t>1/4. </a:t>
            </a:r>
            <a:r>
              <a:rPr lang="en-US" sz="2800" b="1" dirty="0" smtClean="0"/>
              <a:t>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67336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" y="2503098"/>
            <a:ext cx="8751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MRAVVKSPIMCHEKSPSVCSPLNMTSSVCSPAGINSVSSTTASF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GSFPVHSPITQGTPLTCSPNVENRGSRSHSPAHASNVGSPLSSPLSSMKSSISSPPSHCSVKSPVSSPNNVTLRSSVSSPANINN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" y="2514600"/>
            <a:ext cx="87423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8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463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</p:txBody>
      </p:sp>
    </p:spTree>
    <p:extLst>
      <p:ext uri="{BB962C8B-B14F-4D97-AF65-F5344CB8AC3E}">
        <p14:creationId xmlns:p14="http://schemas.microsoft.com/office/powerpoint/2010/main" val="10520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LPAP, SPLA </a:t>
            </a:r>
          </a:p>
        </p:txBody>
      </p:sp>
    </p:spTree>
    <p:extLst>
      <p:ext uri="{BB962C8B-B14F-4D97-AF65-F5344CB8AC3E}">
        <p14:creationId xmlns:p14="http://schemas.microsoft.com/office/powerpoint/2010/main" val="2724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</a:t>
            </a:r>
            <a:r>
              <a:rPr lang="en-GB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LPAP</a:t>
            </a: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, SPLA </a:t>
            </a:r>
          </a:p>
        </p:txBody>
      </p:sp>
    </p:spTree>
    <p:extLst>
      <p:ext uri="{BB962C8B-B14F-4D97-AF65-F5344CB8AC3E}">
        <p14:creationId xmlns:p14="http://schemas.microsoft.com/office/powerpoint/2010/main" val="30688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Load the multiple sequence alignment of the MR in </a:t>
            </a:r>
            <a:r>
              <a:rPr lang="en-US" sz="2400" dirty="0" err="1" smtClean="0"/>
              <a:t>JalView</a:t>
            </a:r>
            <a:r>
              <a:rPr lang="en-US" sz="2400" dirty="0" smtClean="0"/>
              <a:t>: MR1_fasta.txt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the “Select &gt; find" (of </a:t>
            </a:r>
            <a:r>
              <a:rPr lang="en-US" sz="2400" dirty="0" err="1" smtClean="0"/>
              <a:t>Ctrl+F</a:t>
            </a:r>
            <a:r>
              <a:rPr lang="en-US" sz="2400" dirty="0" smtClean="0"/>
              <a:t>) option with a regular expression and mark all matches (</a:t>
            </a:r>
            <a:r>
              <a:rPr lang="en-US" sz="2400" b="1" dirty="0" smtClean="0"/>
              <a:t>click the “Find all” option!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Try to find the expression that matches more repeats. How many repeats do you see? How long are they? Would you correct the alignment based on these findings?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</a:t>
            </a:r>
            <a:r>
              <a:rPr lang="en-US" sz="2800" b="1" dirty="0" smtClean="0"/>
              <a:t>2/4. </a:t>
            </a:r>
            <a:r>
              <a:rPr lang="en-US" sz="2800" b="1" dirty="0" smtClean="0"/>
              <a:t>Using </a:t>
            </a:r>
            <a:r>
              <a:rPr lang="en-US" sz="2800" b="1" dirty="0" err="1" smtClean="0"/>
              <a:t>JalView</a:t>
            </a:r>
            <a:r>
              <a:rPr lang="en-US" sz="2800" b="1" dirty="0" smtClean="0"/>
              <a:t> with a MSA of the MR with </a:t>
            </a:r>
            <a:r>
              <a:rPr lang="en-US" sz="2800" b="1" dirty="0" err="1" smtClean="0"/>
              <a:t>orthologs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1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1" y="974983"/>
            <a:ext cx="8157600" cy="42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0" y="1055631"/>
            <a:ext cx="8078400" cy="41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2896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68928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00640" y="770481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700961" y="770481"/>
            <a:ext cx="5832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350400" y="770482"/>
            <a:ext cx="583200" cy="172962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057440" y="770482"/>
            <a:ext cx="586080" cy="172818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884001" y="770481"/>
            <a:ext cx="583200" cy="173970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4400640" y="2508743"/>
            <a:ext cx="594720" cy="47381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5107680" y="2510184"/>
            <a:ext cx="586080" cy="47237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7057440" y="2498663"/>
            <a:ext cx="587520" cy="48389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2383201" y="3210098"/>
            <a:ext cx="596160" cy="222791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3147840" y="3202897"/>
            <a:ext cx="601920" cy="22336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3862080" y="3210097"/>
            <a:ext cx="596160" cy="222935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4877281" y="3197136"/>
            <a:ext cx="584640" cy="175266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634721" y="3195697"/>
            <a:ext cx="583200" cy="176994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96480" y="3215858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5" name="Rectangle 9"/>
          <p:cNvSpPr>
            <a:spLocks noChangeArrowheads="1"/>
          </p:cNvSpPr>
          <p:nvPr/>
        </p:nvSpPr>
        <p:spPr bwMode="auto">
          <a:xfrm>
            <a:off x="6396480" y="495412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298080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</a:t>
            </a:r>
            <a:endParaRPr lang="en-US" sz="1100" b="1"/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6448320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#T13</a:t>
            </a:r>
            <a:endParaRPr lang="en-US" sz="1100" b="1"/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567648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#T12</a:t>
            </a:r>
            <a:endParaRPr lang="en-US" sz="1100" b="1"/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4927681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#T11</a:t>
            </a:r>
            <a:endParaRPr lang="en-US" sz="1100" b="1"/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87936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#T10</a:t>
            </a:r>
            <a:endParaRPr lang="en-US" sz="1100" b="1"/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324000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#T9</a:t>
            </a:r>
            <a:endParaRPr lang="en-US" sz="1100" b="1"/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249696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#T8</a:t>
            </a:r>
            <a:endParaRPr lang="en-US" sz="1100" b="1"/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7954561" y="786323"/>
            <a:ext cx="40752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#T7</a:t>
            </a:r>
            <a:endParaRPr lang="en-US" sz="1100" b="1"/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376560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#T2</a:t>
            </a:r>
            <a:endParaRPr lang="en-US" sz="1100" b="1"/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448128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#T3</a:t>
            </a:r>
            <a:endParaRPr lang="en-US" sz="1100" b="1"/>
          </a:p>
        </p:txBody>
      </p:sp>
      <p:sp>
        <p:nvSpPr>
          <p:cNvPr id="16416" name="TextBox 37"/>
          <p:cNvSpPr txBox="1">
            <a:spLocks noChangeArrowheads="1"/>
          </p:cNvSpPr>
          <p:nvPr/>
        </p:nvSpPr>
        <p:spPr bwMode="auto">
          <a:xfrm>
            <a:off x="57499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#T4</a:t>
            </a:r>
            <a:endParaRPr lang="en-US" sz="1100" b="1"/>
          </a:p>
        </p:txBody>
      </p:sp>
      <p:sp>
        <p:nvSpPr>
          <p:cNvPr id="16417" name="TextBox 38"/>
          <p:cNvSpPr txBox="1">
            <a:spLocks noChangeArrowheads="1"/>
          </p:cNvSpPr>
          <p:nvPr/>
        </p:nvSpPr>
        <p:spPr bwMode="auto">
          <a:xfrm>
            <a:off x="64411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#T5</a:t>
            </a:r>
            <a:endParaRPr lang="en-US" sz="1100" b="1"/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>
            <a:off x="720144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#T6</a:t>
            </a:r>
            <a:endParaRPr lang="en-US" sz="1100" b="1"/>
          </a:p>
        </p:txBody>
      </p:sp>
      <p:sp>
        <p:nvSpPr>
          <p:cNvPr id="16419" name="TextBox 27"/>
          <p:cNvSpPr txBox="1">
            <a:spLocks noChangeArrowheads="1"/>
          </p:cNvSpPr>
          <p:nvPr/>
        </p:nvSpPr>
        <p:spPr bwMode="auto">
          <a:xfrm>
            <a:off x="4495681" y="2727647"/>
            <a:ext cx="407520" cy="24050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</a:t>
            </a:r>
            <a:endParaRPr lang="en-US" sz="1100" b="1"/>
          </a:p>
        </p:txBody>
      </p:sp>
      <p:sp>
        <p:nvSpPr>
          <p:cNvPr id="16420" name="TextBox 27"/>
          <p:cNvSpPr txBox="1">
            <a:spLocks noChangeArrowheads="1"/>
          </p:cNvSpPr>
          <p:nvPr/>
        </p:nvSpPr>
        <p:spPr bwMode="auto">
          <a:xfrm>
            <a:off x="5188320" y="2720447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#F2</a:t>
            </a:r>
            <a:endParaRPr lang="en-US" sz="1100" b="1"/>
          </a:p>
        </p:txBody>
      </p:sp>
      <p:sp>
        <p:nvSpPr>
          <p:cNvPr id="16421" name="TextBox 27"/>
          <p:cNvSpPr txBox="1">
            <a:spLocks noChangeArrowheads="1"/>
          </p:cNvSpPr>
          <p:nvPr/>
        </p:nvSpPr>
        <p:spPr bwMode="auto">
          <a:xfrm>
            <a:off x="7201440" y="2720446"/>
            <a:ext cx="407520" cy="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#F3</a:t>
            </a:r>
            <a:endParaRPr lang="en-US" sz="1100" b="1"/>
          </a:p>
        </p:txBody>
      </p:sp>
      <p:sp>
        <p:nvSpPr>
          <p:cNvPr id="16422" name="TextBox 27"/>
          <p:cNvSpPr txBox="1">
            <a:spLocks noChangeArrowheads="1"/>
          </p:cNvSpPr>
          <p:nvPr/>
        </p:nvSpPr>
        <p:spPr bwMode="auto">
          <a:xfrm>
            <a:off x="7961760" y="270604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#F4</a:t>
            </a:r>
            <a:endParaRPr lang="en-US" sz="1100" b="1"/>
          </a:p>
        </p:txBody>
      </p:sp>
      <p:sp>
        <p:nvSpPr>
          <p:cNvPr id="16423" name="TextBox 27"/>
          <p:cNvSpPr txBox="1">
            <a:spLocks noChangeArrowheads="1"/>
          </p:cNvSpPr>
          <p:nvPr/>
        </p:nvSpPr>
        <p:spPr bwMode="auto">
          <a:xfrm>
            <a:off x="245952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#F5</a:t>
            </a:r>
            <a:endParaRPr lang="en-US" sz="1100" b="1"/>
          </a:p>
        </p:txBody>
      </p:sp>
      <p:sp>
        <p:nvSpPr>
          <p:cNvPr id="16424" name="TextBox 27"/>
          <p:cNvSpPr txBox="1">
            <a:spLocks noChangeArrowheads="1"/>
          </p:cNvSpPr>
          <p:nvPr/>
        </p:nvSpPr>
        <p:spPr bwMode="auto">
          <a:xfrm>
            <a:off x="7128000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#F10</a:t>
            </a:r>
            <a:endParaRPr lang="en-US" sz="1100" b="1"/>
          </a:p>
        </p:txBody>
      </p:sp>
      <p:sp>
        <p:nvSpPr>
          <p:cNvPr id="16425" name="TextBox 27"/>
          <p:cNvSpPr txBox="1">
            <a:spLocks noChangeArrowheads="1"/>
          </p:cNvSpPr>
          <p:nvPr/>
        </p:nvSpPr>
        <p:spPr bwMode="auto">
          <a:xfrm>
            <a:off x="6465601" y="5187425"/>
            <a:ext cx="407520" cy="2390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#F9</a:t>
            </a:r>
            <a:endParaRPr lang="en-US" sz="1100" b="1"/>
          </a:p>
        </p:txBody>
      </p:sp>
      <p:sp>
        <p:nvSpPr>
          <p:cNvPr id="16426" name="TextBox 27"/>
          <p:cNvSpPr txBox="1">
            <a:spLocks noChangeArrowheads="1"/>
          </p:cNvSpPr>
          <p:nvPr/>
        </p:nvSpPr>
        <p:spPr bwMode="auto">
          <a:xfrm>
            <a:off x="4947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#F8</a:t>
            </a:r>
            <a:endParaRPr lang="en-US" sz="1100" b="1"/>
          </a:p>
        </p:txBody>
      </p:sp>
      <p:sp>
        <p:nvSpPr>
          <p:cNvPr id="16427" name="TextBox 27"/>
          <p:cNvSpPr txBox="1">
            <a:spLocks noChangeArrowheads="1"/>
          </p:cNvSpPr>
          <p:nvPr/>
        </p:nvSpPr>
        <p:spPr bwMode="auto">
          <a:xfrm>
            <a:off x="3889440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#F7</a:t>
            </a:r>
            <a:endParaRPr lang="en-US" sz="1100" b="1"/>
          </a:p>
        </p:txBody>
      </p:sp>
      <p:sp>
        <p:nvSpPr>
          <p:cNvPr id="16428" name="TextBox 27"/>
          <p:cNvSpPr txBox="1">
            <a:spLocks noChangeArrowheads="1"/>
          </p:cNvSpPr>
          <p:nvPr/>
        </p:nvSpPr>
        <p:spPr bwMode="auto">
          <a:xfrm>
            <a:off x="3219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#F6</a:t>
            </a:r>
            <a:endParaRPr lang="en-US" sz="1100" b="1"/>
          </a:p>
        </p:txBody>
      </p:sp>
      <p:sp>
        <p:nvSpPr>
          <p:cNvPr id="16429" name="Rectangle 9"/>
          <p:cNvSpPr>
            <a:spLocks noChangeArrowheads="1"/>
          </p:cNvSpPr>
          <p:nvPr/>
        </p:nvSpPr>
        <p:spPr bwMode="auto">
          <a:xfrm>
            <a:off x="7884001" y="2508744"/>
            <a:ext cx="583200" cy="4752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u="none"/>
          </a:p>
        </p:txBody>
      </p:sp>
      <p:sp>
        <p:nvSpPr>
          <p:cNvPr id="16430" name="Rectangle 9"/>
          <p:cNvSpPr>
            <a:spLocks noChangeArrowheads="1"/>
          </p:cNvSpPr>
          <p:nvPr/>
        </p:nvSpPr>
        <p:spPr bwMode="auto">
          <a:xfrm>
            <a:off x="7112161" y="495268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7110720" y="3214418"/>
            <a:ext cx="596160" cy="17382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2" name="TextBox 28"/>
          <p:cNvSpPr txBox="1">
            <a:spLocks noChangeArrowheads="1"/>
          </p:cNvSpPr>
          <p:nvPr/>
        </p:nvSpPr>
        <p:spPr bwMode="auto">
          <a:xfrm>
            <a:off x="7162560" y="325618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#T14</a:t>
            </a:r>
            <a:endParaRPr lang="en-US" sz="1100" b="1"/>
          </a:p>
        </p:txBody>
      </p:sp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7935840" y="3208657"/>
            <a:ext cx="591840" cy="224519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4" name="TextBox 30"/>
          <p:cNvSpPr txBox="1">
            <a:spLocks noChangeArrowheads="1"/>
          </p:cNvSpPr>
          <p:nvPr/>
        </p:nvSpPr>
        <p:spPr bwMode="auto">
          <a:xfrm>
            <a:off x="7997760" y="3282106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#T15</a:t>
            </a:r>
            <a:endParaRPr lang="en-US" sz="1100" b="1"/>
          </a:p>
        </p:txBody>
      </p:sp>
      <p:sp>
        <p:nvSpPr>
          <p:cNvPr id="16435" name="TextBox 27"/>
          <p:cNvSpPr txBox="1">
            <a:spLocks noChangeArrowheads="1"/>
          </p:cNvSpPr>
          <p:nvPr/>
        </p:nvSpPr>
        <p:spPr bwMode="auto">
          <a:xfrm>
            <a:off x="8017921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#F11</a:t>
            </a:r>
            <a:endParaRPr lang="en-US" sz="1100" b="1"/>
          </a:p>
        </p:txBody>
      </p:sp>
      <p:sp>
        <p:nvSpPr>
          <p:cNvPr id="16436" name="Rectangle 9"/>
          <p:cNvSpPr>
            <a:spLocks noChangeArrowheads="1"/>
          </p:cNvSpPr>
          <p:nvPr/>
        </p:nvSpPr>
        <p:spPr bwMode="auto">
          <a:xfrm>
            <a:off x="4877281" y="4954121"/>
            <a:ext cx="58320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7" name="Text Box 52"/>
          <p:cNvSpPr txBox="1">
            <a:spLocks noChangeArrowheads="1"/>
          </p:cNvSpPr>
          <p:nvPr/>
        </p:nvSpPr>
        <p:spPr bwMode="auto">
          <a:xfrm>
            <a:off x="414288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38" name="Text Box 52"/>
          <p:cNvSpPr txBox="1">
            <a:spLocks noChangeArrowheads="1"/>
          </p:cNvSpPr>
          <p:nvPr/>
        </p:nvSpPr>
        <p:spPr bwMode="auto">
          <a:xfrm>
            <a:off x="342000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/>
              <a:t>*</a:t>
            </a:r>
          </a:p>
        </p:txBody>
      </p:sp>
      <p:sp>
        <p:nvSpPr>
          <p:cNvPr id="16439" name="Text Box 52"/>
          <p:cNvSpPr txBox="1">
            <a:spLocks noChangeArrowheads="1"/>
          </p:cNvSpPr>
          <p:nvPr/>
        </p:nvSpPr>
        <p:spPr bwMode="auto">
          <a:xfrm>
            <a:off x="8205120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0" name="Text Box 52"/>
          <p:cNvSpPr txBox="1">
            <a:spLocks noChangeArrowheads="1"/>
          </p:cNvSpPr>
          <p:nvPr/>
        </p:nvSpPr>
        <p:spPr bwMode="auto">
          <a:xfrm>
            <a:off x="39585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1" name="Text Box 52"/>
          <p:cNvSpPr txBox="1">
            <a:spLocks noChangeArrowheads="1"/>
          </p:cNvSpPr>
          <p:nvPr/>
        </p:nvSpPr>
        <p:spPr bwMode="auto">
          <a:xfrm>
            <a:off x="59601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2" name="Text Box 52"/>
          <p:cNvSpPr txBox="1">
            <a:spLocks noChangeArrowheads="1"/>
          </p:cNvSpPr>
          <p:nvPr/>
        </p:nvSpPr>
        <p:spPr bwMode="auto">
          <a:xfrm>
            <a:off x="814608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3" name="Text Box 52"/>
          <p:cNvSpPr txBox="1">
            <a:spLocks noChangeArrowheads="1"/>
          </p:cNvSpPr>
          <p:nvPr/>
        </p:nvSpPr>
        <p:spPr bwMode="auto">
          <a:xfrm>
            <a:off x="6606720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00952" y="622858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(</a:t>
            </a:r>
            <a:r>
              <a:rPr lang="en-GB" sz="2400" dirty="0" err="1" smtClean="0"/>
              <a:t>Vlassi</a:t>
            </a:r>
            <a:r>
              <a:rPr lang="en-GB" sz="2400" dirty="0" smtClean="0"/>
              <a:t> et al, 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42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C</a:t>
            </a:r>
            <a:r>
              <a:rPr lang="en-US" sz="4000" b="1" dirty="0" smtClean="0"/>
              <a:t>omposition bias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909462" y="228600"/>
            <a:ext cx="3010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14% proteins contains </a:t>
            </a:r>
            <a:r>
              <a:rPr lang="de-DE" sz="2800" smtClean="0">
                <a:solidFill>
                  <a:schemeClr val="tx1"/>
                </a:solidFill>
              </a:rPr>
              <a:t>repeats</a:t>
            </a:r>
            <a:r>
              <a:rPr lang="en-GB" sz="2800" smtClean="0">
                <a:solidFill>
                  <a:schemeClr val="tx1"/>
                </a:solidFill>
              </a:rPr>
              <a:t> </a:t>
            </a:r>
            <a:r>
              <a:rPr lang="de-DE" sz="2800" smtClean="0">
                <a:solidFill>
                  <a:schemeClr val="tx1"/>
                </a:solidFill>
              </a:rPr>
              <a:t>(Marcotte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1: Single amino acid repeats.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2: Longer imperfect tandem repeats. Assemble in structure.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IMCHEKSPSVC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AGINSVSSTTASFGSFPVH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ITQGTPLTC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NVENRGSRSH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AHASNVGSPLS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LSSMKSSIS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PSHCSVKSPVS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NNVTLRSSVS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Conservation</a:t>
            </a:r>
            <a:r>
              <a:rPr lang="de-DE" sz="2800" dirty="0" smtClean="0">
                <a:solidFill>
                  <a:schemeClr val="tx1"/>
                </a:solidFill>
              </a:rPr>
              <a:t> =&gt; </a:t>
            </a:r>
            <a:r>
              <a:rPr lang="de-DE" sz="2800" dirty="0" err="1" smtClean="0">
                <a:solidFill>
                  <a:schemeClr val="tx1"/>
                </a:solidFill>
              </a:rPr>
              <a:t>Function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Length</a:t>
            </a:r>
            <a:r>
              <a:rPr lang="de-DE" sz="2800" dirty="0" smtClean="0"/>
              <a:t>,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 not </a:t>
            </a:r>
            <a:r>
              <a:rPr lang="de-DE" sz="2800" dirty="0" err="1" smtClean="0"/>
              <a:t>necessarily</a:t>
            </a:r>
            <a:r>
              <a:rPr lang="de-DE" sz="2800" dirty="0" smtClean="0"/>
              <a:t> </a:t>
            </a:r>
            <a:r>
              <a:rPr lang="de-DE" sz="2800" dirty="0" err="1" smtClean="0"/>
              <a:t>conserved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buNone/>
            </a:pPr>
            <a:r>
              <a:rPr lang="de-DE" sz="2800" dirty="0" err="1" smtClean="0"/>
              <a:t>Frequency</a:t>
            </a:r>
            <a:r>
              <a:rPr lang="de-DE" sz="2800" dirty="0" smtClean="0"/>
              <a:t>: </a:t>
            </a:r>
            <a:r>
              <a:rPr lang="en-US" sz="2800" dirty="0" smtClean="0"/>
              <a:t>1 in 3 proteins contains a </a:t>
            </a:r>
            <a:r>
              <a:rPr lang="en-US" sz="2800" dirty="0" err="1" smtClean="0"/>
              <a:t>compositionall</a:t>
            </a:r>
            <a:r>
              <a:rPr lang="es-ES_tradnl" sz="2800" dirty="0" smtClean="0"/>
              <a:t>y</a:t>
            </a:r>
            <a:r>
              <a:rPr lang="en-GB" sz="2800" dirty="0" smtClean="0"/>
              <a:t> biased region </a:t>
            </a:r>
            <a:r>
              <a:rPr lang="de-DE" sz="2800" dirty="0" smtClean="0"/>
              <a:t>(</a:t>
            </a:r>
            <a:r>
              <a:rPr lang="de-DE" sz="2800" dirty="0" err="1" smtClean="0"/>
              <a:t>Wootton</a:t>
            </a:r>
            <a:r>
              <a:rPr lang="de-DE" sz="2800" dirty="0" smtClean="0"/>
              <a:t>, 1994), ~11% </a:t>
            </a:r>
            <a:r>
              <a:rPr lang="de-DE" sz="2800" dirty="0" err="1" smtClean="0"/>
              <a:t>conserved</a:t>
            </a:r>
            <a:r>
              <a:rPr lang="de-DE" sz="2800" dirty="0" smtClean="0"/>
              <a:t> (</a:t>
            </a:r>
            <a:r>
              <a:rPr lang="en-GB" sz="2800" dirty="0" err="1" smtClean="0"/>
              <a:t>Sim</a:t>
            </a:r>
            <a:r>
              <a:rPr lang="en-GB" sz="2800" dirty="0" smtClean="0"/>
              <a:t> and Creamer, 2004)</a:t>
            </a:r>
            <a:endParaRPr lang="en-US" sz="2800" dirty="0" smtClean="0"/>
          </a:p>
          <a:p>
            <a:pPr eaLnBrk="0" hangingPunct="0"/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Conservation =&gt; Function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Length, amino acid type not necessarily conserved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Functions: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Passive: linkers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Active: binding, mediate protein interaction, structural integrity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836" y="6096000"/>
            <a:ext cx="413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Sim</a:t>
            </a:r>
            <a:r>
              <a:rPr lang="en-GB" sz="2400" dirty="0" smtClean="0"/>
              <a:t> and Creamer,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71332" y="228600"/>
            <a:ext cx="528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Structure of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Often variable or flexible: do not easily crystalize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</p:txBody>
      </p:sp>
    </p:spTree>
    <p:extLst>
      <p:ext uri="{BB962C8B-B14F-4D97-AF65-F5344CB8AC3E}">
        <p14:creationId xmlns:p14="http://schemas.microsoft.com/office/powerpoint/2010/main" val="41358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84085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65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1CJF: </a:t>
            </a:r>
            <a:r>
              <a:rPr lang="en-GB" sz="2400" dirty="0" err="1" smtClean="0">
                <a:solidFill>
                  <a:schemeClr val="bg1"/>
                </a:solidFill>
              </a:rPr>
              <a:t>profilin</a:t>
            </a:r>
            <a:r>
              <a:rPr lang="en-GB" sz="2400" dirty="0" smtClean="0">
                <a:solidFill>
                  <a:schemeClr val="bg1"/>
                </a:solidFill>
              </a:rPr>
              <a:t> bound to </a:t>
            </a:r>
            <a:r>
              <a:rPr lang="en-GB" sz="2400" dirty="0" err="1" smtClean="0">
                <a:solidFill>
                  <a:srgbClr val="FF0000"/>
                </a:solidFill>
              </a:rPr>
              <a:t>polyP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7611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29400" y="43434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2667000"/>
            <a:ext cx="990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45703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b="1" dirty="0" smtClean="0"/>
              <a:t>2IF8: </a:t>
            </a:r>
            <a:r>
              <a:rPr lang="en-US" sz="2400" b="1" dirty="0" smtClean="0"/>
              <a:t>Inositol Phosphate </a:t>
            </a:r>
            <a:r>
              <a:rPr lang="en-US" sz="2400" b="1" dirty="0" err="1" smtClean="0"/>
              <a:t>Multikinase</a:t>
            </a:r>
            <a:r>
              <a:rPr lang="en-US" sz="2400" b="1" dirty="0" smtClean="0"/>
              <a:t> Ipk2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7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9664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2IF8: </a:t>
            </a:r>
            <a:r>
              <a:rPr lang="en-US" sz="2400" dirty="0" smtClean="0">
                <a:solidFill>
                  <a:schemeClr val="bg1"/>
                </a:solidFill>
              </a:rPr>
              <a:t>Inositol Phosphate </a:t>
            </a:r>
            <a:r>
              <a:rPr lang="en-US" sz="2400" dirty="0" err="1" smtClean="0">
                <a:solidFill>
                  <a:schemeClr val="bg1"/>
                </a:solidFill>
              </a:rPr>
              <a:t>Multikinase</a:t>
            </a:r>
            <a:r>
              <a:rPr lang="en-US" sz="2400" dirty="0" smtClean="0">
                <a:solidFill>
                  <a:schemeClr val="bg1"/>
                </a:solidFill>
              </a:rPr>
              <a:t> Ipk2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318977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2136" y="5781136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GB" sz="3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TTT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406479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30420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599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1" y="1371600"/>
            <a:ext cx="2686049" cy="4648200"/>
            <a:chOff x="5943601" y="1371600"/>
            <a:chExt cx="2686049" cy="4648200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371600"/>
              <a:ext cx="26098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909344" y="3625057"/>
              <a:ext cx="2653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endParaRPr lang="en-US" sz="3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85090" y="228600"/>
            <a:ext cx="4259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Types of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450"/>
            <a:ext cx="9144000" cy="51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07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More </a:t>
            </a:r>
            <a:r>
              <a:rPr lang="de-DE" sz="1600" dirty="0" err="1" smtClean="0"/>
              <a:t>than</a:t>
            </a:r>
            <a:r>
              <a:rPr lang="de-DE" sz="1600" dirty="0" smtClean="0"/>
              <a:t> 6 </a:t>
            </a:r>
            <a:r>
              <a:rPr lang="de-DE" sz="1600" dirty="0" err="1" smtClean="0"/>
              <a:t>aa</a:t>
            </a:r>
            <a:r>
              <a:rPr lang="de-DE" sz="1600" dirty="0" smtClean="0"/>
              <a:t> in </a:t>
            </a:r>
            <a:r>
              <a:rPr lang="de-DE" sz="1600" dirty="0" err="1" smtClean="0"/>
              <a:t>length</a:t>
            </a:r>
            <a:r>
              <a:rPr lang="de-DE" sz="1600" dirty="0" smtClean="0"/>
              <a:t>, 1.4% </a:t>
            </a:r>
            <a:r>
              <a:rPr lang="de-DE" sz="1600" dirty="0" err="1" smtClean="0"/>
              <a:t>of</a:t>
            </a:r>
            <a:r>
              <a:rPr lang="de-DE" sz="1600" dirty="0" smtClean="0"/>
              <a:t> all, 87%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them</a:t>
            </a:r>
            <a:r>
              <a:rPr lang="de-DE" sz="1600" dirty="0" smtClean="0"/>
              <a:t> in </a:t>
            </a:r>
            <a:r>
              <a:rPr lang="de-DE" sz="1600" dirty="0" err="1" smtClean="0"/>
              <a:t>Euk</a:t>
            </a:r>
            <a:r>
              <a:rPr lang="de-DE" sz="1600" dirty="0" smtClean="0"/>
              <a:t> (</a:t>
            </a:r>
            <a:r>
              <a:rPr lang="en-GB" sz="1600" dirty="0" smtClean="0"/>
              <a:t>Faux et al 2005)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3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85089" y="228600"/>
            <a:ext cx="4259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Types of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096000"/>
            <a:ext cx="287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(</a:t>
            </a:r>
            <a:r>
              <a:rPr lang="en-GB" sz="2400" dirty="0" smtClean="0"/>
              <a:t>Faux et al 2005)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8215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Distribution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random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>
              <a:buNone/>
            </a:pPr>
            <a:r>
              <a:rPr lang="en-US" sz="2400" dirty="0" err="1" smtClean="0"/>
              <a:t>Eukaryota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de-DE" sz="2400" dirty="0" smtClean="0"/>
              <a:t>Most </a:t>
            </a:r>
            <a:r>
              <a:rPr lang="de-DE" sz="2400" dirty="0" err="1" smtClean="0"/>
              <a:t>common</a:t>
            </a:r>
            <a:r>
              <a:rPr lang="de-DE" sz="2400" dirty="0" smtClean="0"/>
              <a:t>:</a:t>
            </a:r>
            <a:r>
              <a:rPr lang="en-US" sz="2400" dirty="0" smtClean="0"/>
              <a:t> poly-Q, poly-N, poly-A, poly-S, poly-G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Prokaryota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Most common: poly-S, poly-G, poly-A, poly-P</a:t>
            </a:r>
          </a:p>
          <a:p>
            <a:pPr>
              <a:buNone/>
            </a:pPr>
            <a:r>
              <a:rPr lang="en-US" sz="2400" dirty="0" smtClean="0"/>
              <a:t>Relatively rare: poly-Q, poly-N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Very rare or absent in both </a:t>
            </a:r>
            <a:r>
              <a:rPr lang="en-US" sz="2400" dirty="0" err="1" smtClean="0"/>
              <a:t>eukaryota</a:t>
            </a:r>
            <a:r>
              <a:rPr lang="en-US" sz="2400" dirty="0" smtClean="0"/>
              <a:t> and </a:t>
            </a:r>
            <a:r>
              <a:rPr lang="en-US" sz="2400" dirty="0" err="1" smtClean="0"/>
              <a:t>prokaryota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Poly-I, Poly-M, Poly-W, Poly-C, Poly-Y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err="1" smtClean="0"/>
              <a:t>Toxicity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stretches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hydrophobic</a:t>
            </a:r>
            <a:r>
              <a:rPr lang="de-DE" sz="2400" dirty="0" smtClean="0"/>
              <a:t> </a:t>
            </a:r>
            <a:r>
              <a:rPr lang="de-DE" sz="2400" dirty="0" err="1" smtClean="0"/>
              <a:t>residues</a:t>
            </a:r>
            <a:r>
              <a:rPr lang="de-D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1486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10/10 id</a:t>
            </a: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20713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   | 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SIINDIETTE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2/10 id</a:t>
            </a:r>
          </a:p>
        </p:txBody>
      </p:sp>
    </p:spTree>
    <p:extLst>
      <p:ext uri="{BB962C8B-B14F-4D97-AF65-F5344CB8AC3E}">
        <p14:creationId xmlns:p14="http://schemas.microsoft.com/office/powerpoint/2010/main" val="29698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61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Option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pre</a:t>
            </a:r>
            <a:r>
              <a:rPr lang="de-DE" sz="2800" dirty="0" smtClean="0"/>
              <a:t>-BLAST </a:t>
            </a:r>
            <a:r>
              <a:rPr lang="de-DE" sz="2800" dirty="0" err="1" smtClean="0"/>
              <a:t>treatment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SEG </a:t>
            </a:r>
            <a:r>
              <a:rPr lang="de-DE" sz="2800" dirty="0" err="1" smtClean="0">
                <a:solidFill>
                  <a:schemeClr val="tx1"/>
                </a:solidFill>
              </a:rPr>
              <a:t>algorithm</a:t>
            </a:r>
            <a:r>
              <a:rPr lang="de-DE" sz="2800" dirty="0" smtClean="0">
                <a:solidFill>
                  <a:schemeClr val="tx1"/>
                </a:solidFill>
              </a:rPr>
              <a:t>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1) </a:t>
            </a:r>
            <a:r>
              <a:rPr lang="de-DE" sz="2800" dirty="0" err="1" smtClean="0"/>
              <a:t>Identify</a:t>
            </a:r>
            <a:r>
              <a:rPr lang="de-DE" sz="2800" dirty="0" smtClean="0"/>
              <a:t>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information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r>
              <a:rPr lang="de-DE" sz="2800" dirty="0" smtClean="0"/>
              <a:t> </a:t>
            </a:r>
            <a:r>
              <a:rPr lang="de-DE" sz="2800" dirty="0" err="1" smtClean="0"/>
              <a:t>over</a:t>
            </a:r>
            <a:r>
              <a:rPr lang="de-DE" sz="2800" dirty="0" smtClean="0"/>
              <a:t> a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window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2) </a:t>
            </a:r>
            <a:r>
              <a:rPr lang="de-DE" sz="2800" dirty="0" err="1" smtClean="0">
                <a:solidFill>
                  <a:schemeClr val="tx1"/>
                </a:solidFill>
              </a:rPr>
              <a:t>Merge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/>
              <a:t>neighbouring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Eliminates</a:t>
            </a:r>
            <a:r>
              <a:rPr lang="de-DE" sz="2800" dirty="0" smtClean="0"/>
              <a:t> </a:t>
            </a:r>
            <a:r>
              <a:rPr lang="en-US" sz="2800" dirty="0" smtClean="0"/>
              <a:t>hits against common acidic-, basic- or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-rich regions</a:t>
            </a:r>
            <a:endParaRPr lang="de-DE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43798" y="6096000"/>
            <a:ext cx="49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Wootton</a:t>
            </a:r>
            <a:r>
              <a:rPr lang="en-GB" sz="2400" dirty="0" smtClean="0"/>
              <a:t> and </a:t>
            </a:r>
            <a:r>
              <a:rPr lang="en-GB" sz="2400" dirty="0" err="1" smtClean="0"/>
              <a:t>Federhen</a:t>
            </a:r>
            <a:r>
              <a:rPr lang="en-GB" sz="2400" dirty="0" smtClean="0"/>
              <a:t>, 1993)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7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438400" y="1295400"/>
            <a:ext cx="2114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en-GB" sz="4400" dirty="0">
                <a:ea typeface="Verdana" panose="020B0604030504040204" pitchFamily="34" charset="0"/>
                <a:cs typeface="Verdana" panose="020B0604030504040204" pitchFamily="34" charset="0"/>
              </a:rPr>
              <a:t>AIR9 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1054100" y="2809875"/>
            <a:ext cx="61214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230688" y="1657350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(1708 aa)</a:t>
            </a: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235585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43840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252253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2271713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218598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210343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5" name="AutoShape 13"/>
          <p:cNvSpPr>
            <a:spLocks noChangeArrowheads="1"/>
          </p:cNvSpPr>
          <p:nvPr/>
        </p:nvSpPr>
        <p:spPr bwMode="auto">
          <a:xfrm>
            <a:off x="201930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1150938" y="2809875"/>
            <a:ext cx="812800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948350" y="2101850"/>
            <a:ext cx="989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Ser rich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+ basic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2003425" y="2266950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LRR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3990886" y="2270125"/>
            <a:ext cx="129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A9 repeats</a:t>
            </a:r>
          </a:p>
        </p:txBody>
      </p:sp>
      <p:sp>
        <p:nvSpPr>
          <p:cNvPr id="156690" name="AutoShape 18"/>
          <p:cNvSpPr>
            <a:spLocks noChangeArrowheads="1"/>
          </p:cNvSpPr>
          <p:nvPr/>
        </p:nvSpPr>
        <p:spPr bwMode="auto">
          <a:xfrm>
            <a:off x="6697663" y="2809875"/>
            <a:ext cx="474662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6321742" y="2130425"/>
            <a:ext cx="1234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conserved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region</a:t>
            </a:r>
          </a:p>
        </p:txBody>
      </p:sp>
      <p:sp>
        <p:nvSpPr>
          <p:cNvPr id="156692" name="AutoShape 20"/>
          <p:cNvSpPr>
            <a:spLocks noChangeArrowheads="1"/>
          </p:cNvSpPr>
          <p:nvPr/>
        </p:nvSpPr>
        <p:spPr bwMode="auto">
          <a:xfrm>
            <a:off x="1054100" y="3340100"/>
            <a:ext cx="1728788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23875" y="3155950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1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350963" y="37814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15</a:t>
            </a:r>
          </a:p>
        </p:txBody>
      </p:sp>
      <p:sp>
        <p:nvSpPr>
          <p:cNvPr id="156695" name="AutoShape 23"/>
          <p:cNvSpPr>
            <a:spLocks noChangeArrowheads="1"/>
          </p:cNvSpPr>
          <p:nvPr/>
        </p:nvSpPr>
        <p:spPr bwMode="auto">
          <a:xfrm>
            <a:off x="1054100" y="4286250"/>
            <a:ext cx="957263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492125" y="41052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9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90538" y="50704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12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884238" y="5395913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14</a:t>
            </a:r>
          </a:p>
        </p:txBody>
      </p:sp>
      <p:sp>
        <p:nvSpPr>
          <p:cNvPr id="156699" name="AutoShape 27"/>
          <p:cNvSpPr>
            <a:spLocks noChangeArrowheads="1"/>
          </p:cNvSpPr>
          <p:nvPr/>
        </p:nvSpPr>
        <p:spPr bwMode="auto">
          <a:xfrm>
            <a:off x="1430338" y="5580063"/>
            <a:ext cx="584200" cy="68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0" name="AutoShape 28"/>
          <p:cNvSpPr>
            <a:spLocks noChangeArrowheads="1"/>
          </p:cNvSpPr>
          <p:nvPr/>
        </p:nvSpPr>
        <p:spPr bwMode="auto">
          <a:xfrm>
            <a:off x="1047750" y="5246688"/>
            <a:ext cx="846138" cy="6667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487363" y="44608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10</a:t>
            </a:r>
          </a:p>
        </p:txBody>
      </p:sp>
      <p:sp>
        <p:nvSpPr>
          <p:cNvPr id="156702" name="AutoShape 30"/>
          <p:cNvSpPr>
            <a:spLocks noChangeArrowheads="1"/>
          </p:cNvSpPr>
          <p:nvPr/>
        </p:nvSpPr>
        <p:spPr bwMode="auto">
          <a:xfrm>
            <a:off x="1044575" y="4646613"/>
            <a:ext cx="385763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1298575" y="4802188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11</a:t>
            </a:r>
          </a:p>
        </p:txBody>
      </p:sp>
      <p:sp>
        <p:nvSpPr>
          <p:cNvPr id="156704" name="AutoShape 32"/>
          <p:cNvSpPr>
            <a:spLocks noChangeArrowheads="1"/>
          </p:cNvSpPr>
          <p:nvPr/>
        </p:nvSpPr>
        <p:spPr bwMode="auto">
          <a:xfrm>
            <a:off x="1816100" y="5002213"/>
            <a:ext cx="200025" cy="539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874713" y="57118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16</a:t>
            </a:r>
          </a:p>
        </p:txBody>
      </p:sp>
      <p:sp>
        <p:nvSpPr>
          <p:cNvPr id="156707" name="AutoShape 35"/>
          <p:cNvSpPr>
            <a:spLocks noChangeArrowheads="1"/>
          </p:cNvSpPr>
          <p:nvPr/>
        </p:nvSpPr>
        <p:spPr bwMode="auto">
          <a:xfrm>
            <a:off x="1430338" y="5911850"/>
            <a:ext cx="381000" cy="68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8" name="AutoShape 36"/>
          <p:cNvSpPr>
            <a:spLocks noChangeArrowheads="1"/>
          </p:cNvSpPr>
          <p:nvPr/>
        </p:nvSpPr>
        <p:spPr bwMode="auto">
          <a:xfrm>
            <a:off x="1930400" y="3962400"/>
            <a:ext cx="5253038" cy="71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0" name="AutoShape 38"/>
          <p:cNvSpPr>
            <a:spLocks noChangeArrowheads="1"/>
          </p:cNvSpPr>
          <p:nvPr/>
        </p:nvSpPr>
        <p:spPr bwMode="auto">
          <a:xfrm>
            <a:off x="5249863" y="3340100"/>
            <a:ext cx="1930400" cy="730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1" name="AutoShape 39"/>
          <p:cNvSpPr>
            <a:spLocks noChangeArrowheads="1"/>
          </p:cNvSpPr>
          <p:nvPr/>
        </p:nvSpPr>
        <p:spPr bwMode="auto">
          <a:xfrm>
            <a:off x="2697163" y="3644900"/>
            <a:ext cx="2670175" cy="7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2" name="Text Box 40"/>
          <p:cNvSpPr txBox="1">
            <a:spLocks noChangeArrowheads="1"/>
          </p:cNvSpPr>
          <p:nvPr/>
        </p:nvSpPr>
        <p:spPr bwMode="auto">
          <a:xfrm>
            <a:off x="4838700" y="3170238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3</a:t>
            </a:r>
          </a:p>
        </p:txBody>
      </p:sp>
      <p:sp>
        <p:nvSpPr>
          <p:cNvPr id="156713" name="Text Box 41"/>
          <p:cNvSpPr txBox="1">
            <a:spLocks noChangeArrowheads="1"/>
          </p:cNvSpPr>
          <p:nvPr/>
        </p:nvSpPr>
        <p:spPr bwMode="auto">
          <a:xfrm>
            <a:off x="2271713" y="34575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2</a:t>
            </a:r>
          </a:p>
        </p:txBody>
      </p:sp>
      <p:sp>
        <p:nvSpPr>
          <p:cNvPr id="156714" name="AutoShape 42"/>
          <p:cNvSpPr>
            <a:spLocks noChangeArrowheads="1"/>
          </p:cNvSpPr>
          <p:nvPr/>
        </p:nvSpPr>
        <p:spPr bwMode="auto">
          <a:xfrm>
            <a:off x="1949450" y="4646613"/>
            <a:ext cx="825500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1544638" y="44608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6</a:t>
            </a:r>
          </a:p>
        </p:txBody>
      </p:sp>
      <p:sp>
        <p:nvSpPr>
          <p:cNvPr id="156716" name="AutoShape 44"/>
          <p:cNvSpPr>
            <a:spLocks noChangeArrowheads="1"/>
          </p:cNvSpPr>
          <p:nvPr/>
        </p:nvSpPr>
        <p:spPr bwMode="auto">
          <a:xfrm>
            <a:off x="2828925" y="2813050"/>
            <a:ext cx="376238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7" name="AutoShape 45"/>
          <p:cNvSpPr>
            <a:spLocks noChangeArrowheads="1"/>
          </p:cNvSpPr>
          <p:nvPr/>
        </p:nvSpPr>
        <p:spPr bwMode="auto">
          <a:xfrm>
            <a:off x="3556000" y="2811463"/>
            <a:ext cx="357188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8" name="AutoShape 46"/>
          <p:cNvSpPr>
            <a:spLocks noChangeArrowheads="1"/>
          </p:cNvSpPr>
          <p:nvPr/>
        </p:nvSpPr>
        <p:spPr bwMode="auto">
          <a:xfrm>
            <a:off x="3916363" y="2811463"/>
            <a:ext cx="357187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9" name="AutoShape 47"/>
          <p:cNvSpPr>
            <a:spLocks noChangeArrowheads="1"/>
          </p:cNvSpPr>
          <p:nvPr/>
        </p:nvSpPr>
        <p:spPr bwMode="auto">
          <a:xfrm>
            <a:off x="3200400" y="2813050"/>
            <a:ext cx="352425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>
            <a:off x="4276725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1" name="AutoShape 49"/>
          <p:cNvSpPr>
            <a:spLocks noChangeArrowheads="1"/>
          </p:cNvSpPr>
          <p:nvPr/>
        </p:nvSpPr>
        <p:spPr bwMode="auto">
          <a:xfrm>
            <a:off x="4622800" y="2813050"/>
            <a:ext cx="347663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2" name="AutoShape 50"/>
          <p:cNvSpPr>
            <a:spLocks noChangeArrowheads="1"/>
          </p:cNvSpPr>
          <p:nvPr/>
        </p:nvSpPr>
        <p:spPr bwMode="auto">
          <a:xfrm>
            <a:off x="4973638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3" name="AutoShape 51"/>
          <p:cNvSpPr>
            <a:spLocks noChangeArrowheads="1"/>
          </p:cNvSpPr>
          <p:nvPr/>
        </p:nvSpPr>
        <p:spPr bwMode="auto">
          <a:xfrm>
            <a:off x="5319713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4" name="AutoShape 52"/>
          <p:cNvSpPr>
            <a:spLocks noChangeArrowheads="1"/>
          </p:cNvSpPr>
          <p:nvPr/>
        </p:nvSpPr>
        <p:spPr bwMode="auto">
          <a:xfrm>
            <a:off x="5665788" y="281305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5" name="AutoShape 53"/>
          <p:cNvSpPr>
            <a:spLocks noChangeArrowheads="1"/>
          </p:cNvSpPr>
          <p:nvPr/>
        </p:nvSpPr>
        <p:spPr bwMode="auto">
          <a:xfrm>
            <a:off x="6008688" y="2813050"/>
            <a:ext cx="347662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6" name="AutoShape 54"/>
          <p:cNvSpPr>
            <a:spLocks noChangeArrowheads="1"/>
          </p:cNvSpPr>
          <p:nvPr/>
        </p:nvSpPr>
        <p:spPr bwMode="auto">
          <a:xfrm>
            <a:off x="6359525" y="2814638"/>
            <a:ext cx="333375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5867400" y="5090755"/>
            <a:ext cx="3048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(2006)</a:t>
            </a:r>
            <a:r>
              <a:rPr lang="en-GB" sz="1600" dirty="0" smtClean="0"/>
              <a:t>. </a:t>
            </a:r>
          </a:p>
          <a:p>
            <a:pPr algn="r">
              <a:lnSpc>
                <a:spcPct val="100000"/>
              </a:lnSpc>
              <a:buNone/>
            </a:pPr>
            <a:r>
              <a:rPr lang="en-GB" sz="1600" i="1" dirty="0" smtClean="0"/>
              <a:t>Current </a:t>
            </a:r>
            <a:r>
              <a:rPr lang="en-GB" sz="1600" i="1" dirty="0"/>
              <a:t>Biology. </a:t>
            </a:r>
            <a:endParaRPr lang="en-GB" sz="1600" dirty="0"/>
          </a:p>
          <a:p>
            <a:pPr algn="r" eaLnBrk="0" hangingPunct="0"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(2007). </a:t>
            </a:r>
          </a:p>
          <a:p>
            <a:pPr algn="r" eaLnBrk="0" hangingPunct="0">
              <a:buNone/>
            </a:pPr>
            <a:r>
              <a:rPr lang="en-GB" sz="1600" i="1" dirty="0" smtClean="0"/>
              <a:t>Plant </a:t>
            </a:r>
            <a:r>
              <a:rPr lang="en-GB" sz="1600" i="1" dirty="0" err="1"/>
              <a:t>Signaling</a:t>
            </a:r>
            <a:r>
              <a:rPr lang="en-GB" sz="1600" i="1" dirty="0"/>
              <a:t> &amp; </a:t>
            </a:r>
            <a:r>
              <a:rPr lang="en-GB" sz="1600" i="1" dirty="0" err="1" smtClean="0"/>
              <a:t>Behavior</a:t>
            </a:r>
            <a:endParaRPr lang="en-GB" sz="1600" dirty="0"/>
          </a:p>
        </p:txBody>
      </p:sp>
      <p:sp>
        <p:nvSpPr>
          <p:cNvPr id="53" name="AutoShape 35"/>
          <p:cNvSpPr>
            <a:spLocks noChangeArrowheads="1"/>
          </p:cNvSpPr>
          <p:nvPr/>
        </p:nvSpPr>
        <p:spPr bwMode="auto">
          <a:xfrm>
            <a:off x="457200" y="6324600"/>
            <a:ext cx="304800" cy="2206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417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2000" smtClean="0"/>
              <a:t>Microtubule localization of </a:t>
            </a:r>
            <a:r>
              <a:rPr lang="el-GR" sz="2000" smtClean="0"/>
              <a:t>Δ</a:t>
            </a:r>
            <a:r>
              <a:rPr lang="de-DE" sz="2000" smtClean="0"/>
              <a:t>x-GFP</a:t>
            </a:r>
            <a:r>
              <a:rPr lang="en-GB" sz="2000" smtClean="0"/>
              <a:t>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19023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82296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Verdana" pitchFamily="34" charset="0"/>
              </a:rPr>
              <a:t>…triggers a tool</a:t>
            </a:r>
          </a:p>
        </p:txBody>
      </p:sp>
      <p:pic>
        <p:nvPicPr>
          <p:cNvPr id="16594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7181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69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65113" y="5581650"/>
            <a:ext cx="5357855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/>
              <a:t>http</a:t>
            </a:r>
            <a:r>
              <a:rPr lang="en-GB" sz="2600" dirty="0" smtClean="0"/>
              <a:t>://biasviz.sourceforge.net/</a:t>
            </a:r>
            <a:endParaRPr lang="en-GB" sz="2600" dirty="0">
              <a:latin typeface="Verdana" pitchFamily="34" charset="0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962400" y="61579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dirty="0"/>
              <a:t>Huska, </a:t>
            </a:r>
            <a:r>
              <a:rPr lang="en-US" sz="2000" dirty="0" smtClean="0"/>
              <a:t>et al. (2007). </a:t>
            </a:r>
            <a:r>
              <a:rPr lang="en-GB" sz="2000" i="1" dirty="0" smtClean="0"/>
              <a:t>Bioinformatics</a:t>
            </a:r>
            <a:endParaRPr lang="en-GB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152400"/>
            <a:ext cx="8481565" cy="1847850"/>
            <a:chOff x="228600" y="152400"/>
            <a:chExt cx="8481565" cy="1847850"/>
          </a:xfrm>
        </p:grpSpPr>
        <p:sp>
          <p:nvSpPr>
            <p:cNvPr id="176131" name="Text Box 3"/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5562600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buClr>
                  <a:srgbClr val="66CCFF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600">
                  <a:latin typeface="Verdana" pitchFamily="34" charset="0"/>
                </a:rPr>
                <a:t>…triggers BiasViz</a:t>
              </a:r>
            </a:p>
          </p:txBody>
        </p:sp>
        <p:pic>
          <p:nvPicPr>
            <p:cNvPr id="74754" name="Picture 2" descr="http://cbdm.mdc-berlin.de/system/files/matt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52400"/>
              <a:ext cx="1318765" cy="1847850"/>
            </a:xfrm>
            <a:prstGeom prst="rect">
              <a:avLst/>
            </a:prstGeom>
            <a:noFill/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</p:spTree>
    <p:extLst>
      <p:ext uri="{BB962C8B-B14F-4D97-AF65-F5344CB8AC3E}">
        <p14:creationId xmlns:p14="http://schemas.microsoft.com/office/powerpoint/2010/main" val="2545947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/>
          <p:nvPr/>
        </p:nvGrpSpPr>
        <p:grpSpPr>
          <a:xfrm>
            <a:off x="228600" y="152400"/>
            <a:ext cx="8481565" cy="1847850"/>
            <a:chOff x="228600" y="152400"/>
            <a:chExt cx="8481565" cy="184785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5562600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buClr>
                  <a:srgbClr val="66CCFF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600">
                  <a:latin typeface="Verdana" pitchFamily="34" charset="0"/>
                </a:rPr>
                <a:t>…triggers BiasViz</a:t>
              </a:r>
            </a:p>
          </p:txBody>
        </p:sp>
        <p:pic>
          <p:nvPicPr>
            <p:cNvPr id="11" name="Picture 2" descr="http://cbdm.mdc-berlin.de/system/files/matt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52400"/>
              <a:ext cx="1318765" cy="18478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62400" y="61579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dirty="0"/>
              <a:t>Huska, </a:t>
            </a:r>
            <a:r>
              <a:rPr lang="en-US" sz="2000" dirty="0" smtClean="0"/>
              <a:t>et al. (2007). </a:t>
            </a:r>
            <a:r>
              <a:rPr lang="en-GB" sz="2000" i="1" dirty="0" smtClean="0"/>
              <a:t>Bioinformatics</a:t>
            </a:r>
            <a:endParaRPr lang="en-GB" sz="20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5113" y="5581650"/>
            <a:ext cx="5357855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/>
              <a:t>http</a:t>
            </a:r>
            <a:r>
              <a:rPr lang="en-GB" sz="2600" dirty="0" smtClean="0"/>
              <a:t>://biasviz.sourceforge.net/</a:t>
            </a:r>
            <a:endParaRPr lang="en-GB" sz="2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Go to the BiasViz2 web page</a:t>
            </a:r>
            <a:r>
              <a:rPr lang="en-US" sz="2000" dirty="0" smtClean="0"/>
              <a:t>: http://biasviz.souceforge.net/ 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Launch BiasViz2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Load the alignment little_MSA_fasta.txt on the step 1 section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Hit the "Go to graphical view" button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Try to find combinations of parameters that reveal CBRs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Try </a:t>
            </a:r>
            <a:r>
              <a:rPr lang="en-US" sz="2000" dirty="0"/>
              <a:t>hydrophobic residues and window size 10. </a:t>
            </a:r>
            <a:r>
              <a:rPr lang="en-US" sz="2000" dirty="0" smtClean="0"/>
              <a:t>Remember that this </a:t>
            </a:r>
            <a:r>
              <a:rPr lang="en-US" sz="2000" dirty="0"/>
              <a:t>is a transmembrane </a:t>
            </a:r>
            <a:r>
              <a:rPr lang="en-US" sz="2000" dirty="0" smtClean="0"/>
              <a:t>protein.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What </a:t>
            </a:r>
            <a:r>
              <a:rPr lang="en-US" sz="2000" dirty="0">
                <a:solidFill>
                  <a:srgbClr val="0000FF"/>
                </a:solidFill>
              </a:rPr>
              <a:t>is this result telling </a:t>
            </a:r>
            <a:r>
              <a:rPr lang="en-US" sz="2000" dirty="0" smtClean="0">
                <a:solidFill>
                  <a:srgbClr val="0000FF"/>
                </a:solidFill>
              </a:rPr>
              <a:t>you?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Can </a:t>
            </a:r>
            <a:r>
              <a:rPr lang="en-US" sz="2000" dirty="0">
                <a:solidFill>
                  <a:srgbClr val="0000FF"/>
                </a:solidFill>
              </a:rPr>
              <a:t>you see other biased regions?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</a:t>
            </a:r>
            <a:r>
              <a:rPr lang="en-US" sz="2800" b="1" dirty="0" smtClean="0"/>
              <a:t>3/4. </a:t>
            </a:r>
            <a:r>
              <a:rPr lang="en-US" sz="2800" b="1" dirty="0" smtClean="0"/>
              <a:t>Viewing CBRs in an alignment with BiasViz2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Exit BiasViz2 and launch it again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Load the alignment </a:t>
            </a:r>
            <a:r>
              <a:rPr lang="en-US" sz="2400" dirty="0" smtClean="0"/>
              <a:t>MR1</a:t>
            </a:r>
            <a:r>
              <a:rPr lang="en-US" sz="2400" dirty="0" smtClean="0"/>
              <a:t>_fasta.txt</a:t>
            </a:r>
            <a:r>
              <a:rPr lang="en-US" sz="2400" dirty="0" smtClean="0"/>
              <a:t> on the step 1 section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Hit the "Go to graphical view" button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Try to find combinations of parameters that reveal </a:t>
            </a:r>
            <a:r>
              <a:rPr lang="en-US" sz="2400" dirty="0" smtClean="0"/>
              <a:t>CBRs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Can </a:t>
            </a:r>
            <a:r>
              <a:rPr lang="en-US" sz="2400" dirty="0">
                <a:solidFill>
                  <a:srgbClr val="0000FF"/>
                </a:solidFill>
              </a:rPr>
              <a:t>you </a:t>
            </a:r>
            <a:r>
              <a:rPr lang="en-US" sz="2400" dirty="0" smtClean="0">
                <a:solidFill>
                  <a:srgbClr val="0000FF"/>
                </a:solidFill>
              </a:rPr>
              <a:t>find a large (&gt;100aa) Serine rich region? </a:t>
            </a:r>
            <a:r>
              <a:rPr lang="en-US" sz="2400" dirty="0" smtClean="0"/>
              <a:t>(In Display options, try the threshold option with 25% cut-off)</a:t>
            </a: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</a:t>
            </a:r>
            <a:r>
              <a:rPr lang="en-US" sz="2800" b="1" dirty="0"/>
              <a:t>4</a:t>
            </a:r>
            <a:r>
              <a:rPr lang="en-US" sz="2800" b="1" dirty="0" smtClean="0"/>
              <a:t>/4. </a:t>
            </a:r>
            <a:r>
              <a:rPr lang="en-US" sz="2800" b="1" dirty="0" smtClean="0"/>
              <a:t>Viewing CBRs in an alignment with BiasViz2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1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2309" y="1585823"/>
            <a:ext cx="7470476" cy="448861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0476" h="4488611">
                <a:moveTo>
                  <a:pt x="0" y="311988"/>
                </a:moveTo>
                <a:cubicBezTo>
                  <a:pt x="591628" y="344337"/>
                  <a:pt x="1183257" y="376687"/>
                  <a:pt x="1733910" y="381000"/>
                </a:cubicBezTo>
                <a:cubicBezTo>
                  <a:pt x="2284563" y="385313"/>
                  <a:pt x="2750389" y="345057"/>
                  <a:pt x="3303917" y="337868"/>
                </a:cubicBezTo>
                <a:cubicBezTo>
                  <a:pt x="3857445" y="330679"/>
                  <a:pt x="4421518" y="379083"/>
                  <a:pt x="5055080" y="337868"/>
                </a:cubicBezTo>
                <a:cubicBezTo>
                  <a:pt x="5688642" y="296653"/>
                  <a:pt x="6740106" y="0"/>
                  <a:pt x="7105291" y="90577"/>
                </a:cubicBezTo>
                <a:cubicBezTo>
                  <a:pt x="7470476" y="181154"/>
                  <a:pt x="7322389" y="474932"/>
                  <a:pt x="7246189" y="881332"/>
                </a:cubicBezTo>
                <a:cubicBezTo>
                  <a:pt x="7169989" y="1287732"/>
                  <a:pt x="7116074" y="2254370"/>
                  <a:pt x="6648091" y="2528977"/>
                </a:cubicBezTo>
                <a:cubicBezTo>
                  <a:pt x="6180108" y="2803584"/>
                  <a:pt x="5045974" y="2613803"/>
                  <a:pt x="4438291" y="2528977"/>
                </a:cubicBezTo>
                <a:cubicBezTo>
                  <a:pt x="3830608" y="2444151"/>
                  <a:pt x="3432595" y="2071778"/>
                  <a:pt x="3001993" y="2020019"/>
                </a:cubicBezTo>
                <a:cubicBezTo>
                  <a:pt x="2571391" y="1968261"/>
                  <a:pt x="2172420" y="2025770"/>
                  <a:pt x="1854680" y="2218426"/>
                </a:cubicBezTo>
                <a:cubicBezTo>
                  <a:pt x="1536940" y="2411082"/>
                  <a:pt x="1178944" y="2871158"/>
                  <a:pt x="1095555" y="3175958"/>
                </a:cubicBezTo>
                <a:cubicBezTo>
                  <a:pt x="1012166" y="3480758"/>
                  <a:pt x="1052424" y="3834441"/>
                  <a:pt x="1354348" y="4047226"/>
                </a:cubicBezTo>
                <a:cubicBezTo>
                  <a:pt x="1656273" y="4260011"/>
                  <a:pt x="2411083" y="4416725"/>
                  <a:pt x="2907102" y="4452668"/>
                </a:cubicBezTo>
                <a:cubicBezTo>
                  <a:pt x="3403121" y="4488611"/>
                  <a:pt x="3866791" y="4375748"/>
                  <a:pt x="4330461" y="42628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20959">
            <a:off x="697020" y="1707598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310134">
            <a:off x="7082792" y="2383347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5715000" y="4038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1145495">
            <a:off x="22860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42784">
            <a:off x="1576942" y="379506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3820" y="178380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84293">
            <a:off x="4963978" y="170686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6510744">
            <a:off x="6855357" y="338439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334801">
            <a:off x="4595576" y="396010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733333">
            <a:off x="1040766" y="466088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127886">
            <a:off x="3298050" y="578054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95400" y="1117599"/>
            <a:ext cx="5930900" cy="495300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0900" h="4953001">
                <a:moveTo>
                  <a:pt x="0" y="1473201"/>
                </a:moveTo>
                <a:cubicBezTo>
                  <a:pt x="591628" y="1505550"/>
                  <a:pt x="533400" y="241301"/>
                  <a:pt x="838200" y="177801"/>
                </a:cubicBezTo>
                <a:cubicBezTo>
                  <a:pt x="1143000" y="114301"/>
                  <a:pt x="1447800" y="1104901"/>
                  <a:pt x="1828800" y="1092201"/>
                </a:cubicBezTo>
                <a:cubicBezTo>
                  <a:pt x="2209800" y="1079501"/>
                  <a:pt x="2616200" y="203200"/>
                  <a:pt x="3124200" y="101600"/>
                </a:cubicBezTo>
                <a:cubicBezTo>
                  <a:pt x="3632200" y="0"/>
                  <a:pt x="4432300" y="292101"/>
                  <a:pt x="4876800" y="482601"/>
                </a:cubicBezTo>
                <a:cubicBezTo>
                  <a:pt x="5321300" y="673101"/>
                  <a:pt x="5651500" y="825501"/>
                  <a:pt x="5791200" y="1244601"/>
                </a:cubicBezTo>
                <a:cubicBezTo>
                  <a:pt x="5930900" y="1663701"/>
                  <a:pt x="5842000" y="2743201"/>
                  <a:pt x="5715000" y="2997201"/>
                </a:cubicBezTo>
                <a:cubicBezTo>
                  <a:pt x="5588000" y="3251201"/>
                  <a:pt x="5321300" y="2692401"/>
                  <a:pt x="5029200" y="2768601"/>
                </a:cubicBezTo>
                <a:cubicBezTo>
                  <a:pt x="4737100" y="2844801"/>
                  <a:pt x="4432300" y="3505201"/>
                  <a:pt x="3962400" y="3454401"/>
                </a:cubicBezTo>
                <a:cubicBezTo>
                  <a:pt x="3492500" y="3403601"/>
                  <a:pt x="2667000" y="2641601"/>
                  <a:pt x="2209800" y="2463801"/>
                </a:cubicBezTo>
                <a:cubicBezTo>
                  <a:pt x="1752600" y="2286001"/>
                  <a:pt x="1320800" y="2209801"/>
                  <a:pt x="1219200" y="2387601"/>
                </a:cubicBezTo>
                <a:cubicBezTo>
                  <a:pt x="1117600" y="2565401"/>
                  <a:pt x="1524000" y="3136901"/>
                  <a:pt x="1600200" y="3530601"/>
                </a:cubicBezTo>
                <a:cubicBezTo>
                  <a:pt x="1676400" y="3924301"/>
                  <a:pt x="1574800" y="4546601"/>
                  <a:pt x="1676400" y="4749801"/>
                </a:cubicBezTo>
                <a:cubicBezTo>
                  <a:pt x="1778000" y="4953001"/>
                  <a:pt x="2057400" y="4902201"/>
                  <a:pt x="2209800" y="4749801"/>
                </a:cubicBezTo>
                <a:cubicBezTo>
                  <a:pt x="2362200" y="4597401"/>
                  <a:pt x="2673470" y="4248750"/>
                  <a:pt x="2590800" y="38354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925941">
            <a:off x="1321506" y="1701959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245697">
            <a:off x="3616581" y="1166123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959285">
            <a:off x="6592896" y="2233626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96300">
            <a:off x="5329481" y="402200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451254">
            <a:off x="2418393" y="5402462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328">
            <a:off x="2601342" y="3303990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50474">
            <a:off x="2121063" y="159047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956438">
            <a:off x="4605406" y="111835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86379">
            <a:off x="6776498" y="321890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049575">
            <a:off x="4281548" y="414622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388728">
            <a:off x="2148385" y="382995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942434">
            <a:off x="3113855" y="543739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Bildschirmpräsentation (4:3)</PresentationFormat>
  <Paragraphs>482</Paragraphs>
  <Slides>69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5" baseType="lpstr">
      <vt:lpstr>Arial</vt:lpstr>
      <vt:lpstr>Courier New</vt:lpstr>
      <vt:lpstr>Times New Roman</vt:lpstr>
      <vt:lpstr>Verdana</vt:lpstr>
      <vt:lpstr>WenQuanYi Micro Hei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Dr. Miguel</cp:lastModifiedBy>
  <cp:revision>169</cp:revision>
  <dcterms:created xsi:type="dcterms:W3CDTF">2005-04-13T15:56:51Z</dcterms:created>
  <dcterms:modified xsi:type="dcterms:W3CDTF">2015-09-29T15:30:49Z</dcterms:modified>
</cp:coreProperties>
</file>