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sldIdLst>
    <p:sldId id="256" r:id="rId2"/>
    <p:sldId id="285" r:id="rId3"/>
    <p:sldId id="286" r:id="rId4"/>
    <p:sldId id="304" r:id="rId5"/>
    <p:sldId id="305" r:id="rId6"/>
    <p:sldId id="310" r:id="rId7"/>
    <p:sldId id="308" r:id="rId8"/>
    <p:sldId id="307" r:id="rId9"/>
    <p:sldId id="306" r:id="rId10"/>
    <p:sldId id="309" r:id="rId11"/>
    <p:sldId id="311" r:id="rId12"/>
    <p:sldId id="312" r:id="rId13"/>
    <p:sldId id="313" r:id="rId14"/>
    <p:sldId id="314" r:id="rId15"/>
    <p:sldId id="315" r:id="rId16"/>
    <p:sldId id="320" r:id="rId17"/>
    <p:sldId id="321" r:id="rId18"/>
    <p:sldId id="322" r:id="rId19"/>
    <p:sldId id="316" r:id="rId20"/>
    <p:sldId id="317" r:id="rId21"/>
    <p:sldId id="319" r:id="rId22"/>
    <p:sldId id="323" r:id="rId23"/>
    <p:sldId id="301" r:id="rId24"/>
    <p:sldId id="302" r:id="rId25"/>
    <p:sldId id="303" r:id="rId26"/>
    <p:sldId id="257" r:id="rId27"/>
    <p:sldId id="258" r:id="rId28"/>
    <p:sldId id="259" r:id="rId29"/>
    <p:sldId id="260" r:id="rId30"/>
    <p:sldId id="261" r:id="rId31"/>
    <p:sldId id="262" r:id="rId32"/>
    <p:sldId id="263" r:id="rId33"/>
    <p:sldId id="264" r:id="rId34"/>
    <p:sldId id="265" r:id="rId35"/>
    <p:sldId id="266" r:id="rId36"/>
    <p:sldId id="267" r:id="rId37"/>
    <p:sldId id="268" r:id="rId38"/>
    <p:sldId id="269" r:id="rId39"/>
    <p:sldId id="270" r:id="rId40"/>
    <p:sldId id="295" r:id="rId41"/>
    <p:sldId id="297" r:id="rId42"/>
    <p:sldId id="296" r:id="rId43"/>
    <p:sldId id="298" r:id="rId44"/>
    <p:sldId id="299" r:id="rId45"/>
    <p:sldId id="300" r:id="rId46"/>
    <p:sldId id="271" r:id="rId47"/>
    <p:sldId id="272" r:id="rId48"/>
    <p:sldId id="284" r:id="rId49"/>
    <p:sldId id="273" r:id="rId50"/>
    <p:sldId id="274" r:id="rId51"/>
    <p:sldId id="275" r:id="rId52"/>
    <p:sldId id="276" r:id="rId53"/>
    <p:sldId id="292" r:id="rId54"/>
    <p:sldId id="293" r:id="rId55"/>
    <p:sldId id="277" r:id="rId56"/>
    <p:sldId id="278" r:id="rId57"/>
    <p:sldId id="325" r:id="rId58"/>
    <p:sldId id="326" r:id="rId59"/>
    <p:sldId id="324" r:id="rId60"/>
    <p:sldId id="327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16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072A68-148F-D446-BECA-C43252E07488}" type="datetimeFigureOut">
              <a:rPr lang="en-US" smtClean="0"/>
              <a:t>29/09/2015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D21C8-0EC2-3540-A362-6DF2C8904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39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4A878E-4754-434E-88A0-98D64AB2332C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4164013" y="0"/>
            <a:ext cx="318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4164013" y="8686800"/>
            <a:ext cx="318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5250" tIns="47625" rIns="95250" bIns="47625" anchor="b"/>
          <a:lstStyle/>
          <a:p>
            <a:pPr algn="r" defTabSz="950913">
              <a:defRPr/>
            </a:pPr>
            <a:r>
              <a:rPr lang="en-US" sz="1200">
                <a:latin typeface="Times New Roman" charset="0"/>
                <a:cs typeface="Arial" charset="0"/>
              </a:rPr>
              <a:t>15</a:t>
            </a: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0" y="8686800"/>
            <a:ext cx="318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0" y="0"/>
            <a:ext cx="318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61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0163" y="803275"/>
            <a:ext cx="4257675" cy="3194050"/>
          </a:xfrm>
          <a:solidFill>
            <a:srgbClr val="FFFFFF"/>
          </a:solidFill>
          <a:ln w="12700"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3400"/>
            <a:ext cx="5387975" cy="411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5250" tIns="47625" rIns="95250" bIns="47625"/>
          <a:lstStyle/>
          <a:p>
            <a:pPr defTabSz="950913"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5BD247-F551-6248-870A-F8A5A3B00202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4164013" y="0"/>
            <a:ext cx="318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4164013" y="8686800"/>
            <a:ext cx="318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5250" tIns="47625" rIns="95250" bIns="47625" anchor="b"/>
          <a:lstStyle/>
          <a:p>
            <a:pPr algn="r" defTabSz="950913">
              <a:defRPr/>
            </a:pPr>
            <a:r>
              <a:rPr lang="en-US" sz="1200">
                <a:latin typeface="Times New Roman" charset="0"/>
                <a:cs typeface="Arial" charset="0"/>
              </a:rPr>
              <a:t>16</a:t>
            </a: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8686800"/>
            <a:ext cx="318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0" y="0"/>
            <a:ext cx="318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066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0163" y="803275"/>
            <a:ext cx="4257675" cy="3194050"/>
          </a:xfrm>
          <a:solidFill>
            <a:srgbClr val="FFFFFF"/>
          </a:solidFill>
          <a:ln w="12700"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6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9488" y="4343400"/>
            <a:ext cx="5387975" cy="411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5250" tIns="47625" rIns="95250" bIns="47625"/>
          <a:lstStyle/>
          <a:p>
            <a:pPr defTabSz="950913"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66A98-4ED9-0643-ADD6-D7153CDAEB47}" type="slidenum">
              <a:rPr lang="it-IT" smtClean="0"/>
              <a:pPr/>
              <a:t>48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2512-AB84-BC47-B20A-6007B94D956E}" type="datetimeFigureOut">
              <a:rPr lang="en-US" smtClean="0"/>
              <a:t>29/09/2015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5332-F8AD-5940-9BBE-D4C2C14A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50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2512-AB84-BC47-B20A-6007B94D956E}" type="datetimeFigureOut">
              <a:rPr lang="en-US" smtClean="0"/>
              <a:t>29/09/2015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5332-F8AD-5940-9BBE-D4C2C14A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16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2512-AB84-BC47-B20A-6007B94D956E}" type="datetimeFigureOut">
              <a:rPr lang="en-US" smtClean="0"/>
              <a:t>29/09/2015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5332-F8AD-5940-9BBE-D4C2C14A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968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2512-AB84-BC47-B20A-6007B94D956E}" type="datetimeFigureOut">
              <a:rPr lang="en-US" smtClean="0"/>
              <a:t>29/09/2015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5332-F8AD-5940-9BBE-D4C2C14A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15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2512-AB84-BC47-B20A-6007B94D956E}" type="datetimeFigureOut">
              <a:rPr lang="en-US" smtClean="0"/>
              <a:t>29/09/2015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5332-F8AD-5940-9BBE-D4C2C14A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47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2512-AB84-BC47-B20A-6007B94D956E}" type="datetimeFigureOut">
              <a:rPr lang="en-US" smtClean="0"/>
              <a:t>29/09/2015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5332-F8AD-5940-9BBE-D4C2C14A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04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2512-AB84-BC47-B20A-6007B94D956E}" type="datetimeFigureOut">
              <a:rPr lang="en-US" smtClean="0"/>
              <a:t>29/09/2015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5332-F8AD-5940-9BBE-D4C2C14A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14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2512-AB84-BC47-B20A-6007B94D956E}" type="datetimeFigureOut">
              <a:rPr lang="en-US" smtClean="0"/>
              <a:t>29/09/2015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5332-F8AD-5940-9BBE-D4C2C14A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64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2512-AB84-BC47-B20A-6007B94D956E}" type="datetimeFigureOut">
              <a:rPr lang="en-US" smtClean="0"/>
              <a:t>29/09/2015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5332-F8AD-5940-9BBE-D4C2C14A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27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2512-AB84-BC47-B20A-6007B94D956E}" type="datetimeFigureOut">
              <a:rPr lang="en-US" smtClean="0"/>
              <a:t>29/09/2015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5332-F8AD-5940-9BBE-D4C2C14A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81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2512-AB84-BC47-B20A-6007B94D956E}" type="datetimeFigureOut">
              <a:rPr lang="en-US" smtClean="0"/>
              <a:t>29/09/2015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5332-F8AD-5940-9BBE-D4C2C14A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60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42512-AB84-BC47-B20A-6007B94D956E}" type="datetimeFigureOut">
              <a:rPr lang="en-US" smtClean="0"/>
              <a:t>29/09/2015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15332-F8AD-5940-9BBE-D4C2C14A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8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8398" y="2820558"/>
            <a:ext cx="7772400" cy="222455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Study of the interaction between human MKK7 </a:t>
            </a:r>
            <a:r>
              <a:rPr lang="en-US" b="1" dirty="0" smtClean="0"/>
              <a:t>and </a:t>
            </a:r>
            <a:r>
              <a:rPr lang="en-US" b="1" dirty="0"/>
              <a:t>human gadd45B </a:t>
            </a:r>
            <a:r>
              <a:rPr lang="en-US" b="1" dirty="0" smtClean="0"/>
              <a:t>using </a:t>
            </a:r>
            <a:r>
              <a:rPr lang="en-US" b="1" dirty="0" err="1"/>
              <a:t>ClusPro</a:t>
            </a:r>
            <a:r>
              <a:rPr lang="en-US" b="1" dirty="0"/>
              <a:t> 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99107" y="5149325"/>
            <a:ext cx="77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orbel"/>
                <a:cs typeface="Corbel"/>
              </a:rPr>
              <a:t>Allegra Via</a:t>
            </a:r>
          </a:p>
        </p:txBody>
      </p:sp>
      <p:sp>
        <p:nvSpPr>
          <p:cNvPr id="4" name="Rectangle 3"/>
          <p:cNvSpPr/>
          <p:nvPr/>
        </p:nvSpPr>
        <p:spPr>
          <a:xfrm>
            <a:off x="504721" y="985391"/>
            <a:ext cx="86229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rbel"/>
                <a:cs typeface="Corbel"/>
              </a:rPr>
              <a:t>EMBO Practical Course on </a:t>
            </a:r>
            <a:endParaRPr lang="en-US" sz="2000" dirty="0" smtClean="0">
              <a:latin typeface="Corbel"/>
              <a:cs typeface="Corbel"/>
            </a:endParaRPr>
          </a:p>
          <a:p>
            <a:pPr algn="ctr"/>
            <a:r>
              <a:rPr lang="en-US" sz="2000" dirty="0" smtClean="0">
                <a:latin typeface="Corbel"/>
                <a:cs typeface="Corbel"/>
              </a:rPr>
              <a:t>Computational </a:t>
            </a:r>
            <a:r>
              <a:rPr lang="en-US" sz="2000" dirty="0">
                <a:latin typeface="Corbel"/>
                <a:cs typeface="Corbel"/>
              </a:rPr>
              <a:t>analysis of protein-protein interactions:</a:t>
            </a:r>
          </a:p>
          <a:p>
            <a:pPr algn="ctr"/>
            <a:r>
              <a:rPr lang="en-US" sz="2000" dirty="0">
                <a:latin typeface="Corbel"/>
                <a:cs typeface="Corbel"/>
              </a:rPr>
              <a:t>From sequences to networks</a:t>
            </a:r>
          </a:p>
        </p:txBody>
      </p:sp>
      <p:sp>
        <p:nvSpPr>
          <p:cNvPr id="5" name="Rectangle 4"/>
          <p:cNvSpPr/>
          <p:nvPr/>
        </p:nvSpPr>
        <p:spPr>
          <a:xfrm>
            <a:off x="2997677" y="2015685"/>
            <a:ext cx="3382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rbel"/>
                <a:cs typeface="Corbel"/>
              </a:rPr>
              <a:t>28 September – 3 October 2015</a:t>
            </a:r>
          </a:p>
          <a:p>
            <a:pPr algn="ctr"/>
            <a:r>
              <a:rPr lang="en-US" dirty="0">
                <a:latin typeface="Corbel"/>
                <a:cs typeface="Corbel"/>
              </a:rPr>
              <a:t>TGAC, Norwich, UK</a:t>
            </a:r>
          </a:p>
        </p:txBody>
      </p:sp>
      <p:pic>
        <p:nvPicPr>
          <p:cNvPr id="6" name="Picture 5" descr="interact4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400" y="18271"/>
            <a:ext cx="1689100" cy="93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167" y="6201842"/>
            <a:ext cx="274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llegra.via@gmail.com</a:t>
            </a:r>
          </a:p>
          <a:p>
            <a:r>
              <a:rPr lang="en-US" dirty="0"/>
              <a:t>a</a:t>
            </a:r>
            <a:r>
              <a:rPr lang="en-US" dirty="0" smtClean="0"/>
              <a:t>llegra.via@uniroma1.it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297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071749"/>
              </p:ext>
            </p:extLst>
          </p:nvPr>
        </p:nvGraphicFramePr>
        <p:xfrm>
          <a:off x="952499" y="1397000"/>
          <a:ext cx="7641167" cy="3779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6651"/>
                <a:gridCol w="501451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Sequence identity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Model quality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60-100%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Comparable with average</a:t>
                      </a:r>
                      <a:r>
                        <a:rPr lang="en-US" sz="2800" baseline="0" dirty="0" smtClean="0"/>
                        <a:t> resolution NMR. Substrate specificity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30-60%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Starting point for site-directed mutagenesis</a:t>
                      </a:r>
                      <a:r>
                        <a:rPr lang="en-US" sz="2800" baseline="0" dirty="0" smtClean="0"/>
                        <a:t> studies.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&lt; 30%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Serious errors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9202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4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33" y="0"/>
            <a:ext cx="492647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5166" y="759008"/>
            <a:ext cx="3928567" cy="5539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latin typeface="Corbel"/>
                <a:cs typeface="Corbel"/>
              </a:rPr>
              <a:t>Template recognition and initial alignment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latin typeface="Corbel"/>
                <a:cs typeface="Corbel"/>
              </a:rPr>
              <a:t>Alignment correction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latin typeface="Corbel"/>
                <a:cs typeface="Corbel"/>
              </a:rPr>
              <a:t>Backbone generation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latin typeface="Corbel"/>
                <a:cs typeface="Corbel"/>
              </a:rPr>
              <a:t>Loop modeling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latin typeface="Corbel"/>
                <a:cs typeface="Corbel"/>
              </a:rPr>
              <a:t>Side chain </a:t>
            </a:r>
            <a:r>
              <a:rPr lang="en-US" sz="2800" dirty="0" err="1" smtClean="0">
                <a:latin typeface="Corbel"/>
                <a:cs typeface="Corbel"/>
              </a:rPr>
              <a:t>modelling</a:t>
            </a:r>
            <a:r>
              <a:rPr lang="en-US" sz="2800" dirty="0" smtClean="0">
                <a:latin typeface="Corbel"/>
                <a:cs typeface="Corbel"/>
              </a:rPr>
              <a:t> </a:t>
            </a:r>
            <a:endParaRPr lang="en-US" sz="2800" dirty="0">
              <a:latin typeface="Corbel"/>
              <a:cs typeface="Corbel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latin typeface="Corbel"/>
                <a:cs typeface="Corbel"/>
              </a:rPr>
              <a:t>Model </a:t>
            </a:r>
            <a:r>
              <a:rPr lang="en-US" sz="2800" dirty="0" err="1" smtClean="0">
                <a:latin typeface="Corbel"/>
                <a:cs typeface="Corbel"/>
              </a:rPr>
              <a:t>optimisation</a:t>
            </a:r>
            <a:r>
              <a:rPr lang="en-US" sz="2800" dirty="0" smtClean="0">
                <a:latin typeface="Corbel"/>
                <a:cs typeface="Corbel"/>
              </a:rPr>
              <a:t> </a:t>
            </a:r>
            <a:endParaRPr lang="en-US" sz="2800" dirty="0">
              <a:latin typeface="Corbel"/>
              <a:cs typeface="Corbel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latin typeface="Corbel"/>
                <a:cs typeface="Corbel"/>
              </a:rPr>
              <a:t>Model validation </a:t>
            </a:r>
            <a:r>
              <a:rPr lang="en-US" sz="2800" dirty="0"/>
              <a:t>(by hand or using different servers)</a:t>
            </a:r>
            <a:endParaRPr lang="en-US" sz="2800" dirty="0">
              <a:latin typeface="Corbel"/>
              <a:cs typeface="Corbel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latin typeface="Corbel"/>
                <a:cs typeface="Corbel"/>
              </a:rPr>
              <a:t>Iteration </a:t>
            </a:r>
            <a:r>
              <a:rPr lang="en-US" sz="2800" dirty="0"/>
              <a:t>to correct mistakes (if any)</a:t>
            </a:r>
            <a:endParaRPr lang="en-US" sz="2800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160675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803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Corbel"/>
                <a:cs typeface="Corbel"/>
              </a:rPr>
              <a:t>Step 1: Template </a:t>
            </a:r>
            <a:r>
              <a:rPr lang="en-US" sz="3200" b="1" dirty="0">
                <a:solidFill>
                  <a:srgbClr val="FFFFFF"/>
                </a:solidFill>
                <a:latin typeface="Corbel"/>
                <a:cs typeface="Corbel"/>
              </a:rPr>
              <a:t>recognition and initial alignment 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187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To identify the template, the program compares the query sequence to all the sequences of known structures in the </a:t>
            </a:r>
            <a:r>
              <a:rPr lang="en-US" dirty="0" smtClean="0"/>
              <a:t>PDB (e.g. BLAST)</a:t>
            </a:r>
            <a:endParaRPr lang="en-US" dirty="0"/>
          </a:p>
          <a:p>
            <a:r>
              <a:rPr lang="en-US" dirty="0"/>
              <a:t>Usually, the template structure with the highest sequence </a:t>
            </a:r>
            <a:r>
              <a:rPr lang="en-US" dirty="0" smtClean="0"/>
              <a:t>identity and coverage </a:t>
            </a:r>
            <a:r>
              <a:rPr lang="en-US" dirty="0"/>
              <a:t>will be the first </a:t>
            </a:r>
            <a:r>
              <a:rPr lang="en-US" dirty="0" smtClean="0"/>
              <a:t>option</a:t>
            </a:r>
          </a:p>
          <a:p>
            <a:r>
              <a:rPr lang="en-US" dirty="0" smtClean="0"/>
              <a:t>Other considerations:</a:t>
            </a:r>
          </a:p>
          <a:p>
            <a:pPr lvl="1"/>
            <a:r>
              <a:rPr lang="en-US" dirty="0" smtClean="0"/>
              <a:t>conformational </a:t>
            </a:r>
            <a:r>
              <a:rPr lang="en-US" dirty="0"/>
              <a:t>state (i.e. active or inactive</a:t>
            </a:r>
            <a:r>
              <a:rPr lang="en-US" dirty="0" smtClean="0"/>
              <a:t>) </a:t>
            </a:r>
            <a:endParaRPr lang="en-US" dirty="0"/>
          </a:p>
          <a:p>
            <a:pPr lvl="1"/>
            <a:r>
              <a:rPr lang="en-US" dirty="0" smtClean="0"/>
              <a:t>present </a:t>
            </a:r>
            <a:r>
              <a:rPr lang="en-US" dirty="0"/>
              <a:t>co-</a:t>
            </a:r>
            <a:r>
              <a:rPr lang="en-US" dirty="0" smtClean="0"/>
              <a:t>factors</a:t>
            </a:r>
          </a:p>
          <a:p>
            <a:pPr lvl="1"/>
            <a:r>
              <a:rPr lang="en-US" dirty="0" smtClean="0"/>
              <a:t>other </a:t>
            </a:r>
            <a:r>
              <a:rPr lang="en-US" dirty="0"/>
              <a:t>molecules or </a:t>
            </a:r>
            <a:r>
              <a:rPr lang="en-US" dirty="0" err="1"/>
              <a:t>multimeric</a:t>
            </a:r>
            <a:r>
              <a:rPr lang="en-US" dirty="0"/>
              <a:t> </a:t>
            </a:r>
            <a:r>
              <a:rPr lang="en-US" dirty="0" smtClean="0"/>
              <a:t>complexes</a:t>
            </a:r>
          </a:p>
          <a:p>
            <a:r>
              <a:rPr lang="en-US" dirty="0"/>
              <a:t>I</a:t>
            </a:r>
            <a:r>
              <a:rPr lang="en-US" dirty="0" smtClean="0"/>
              <a:t>t </a:t>
            </a:r>
            <a:r>
              <a:rPr lang="en-US" dirty="0" smtClean="0"/>
              <a:t>is possible </a:t>
            </a:r>
            <a:r>
              <a:rPr lang="en-US" dirty="0"/>
              <a:t>to choose multiple templates and build multiple models </a:t>
            </a:r>
          </a:p>
          <a:p>
            <a:r>
              <a:rPr lang="en-US" dirty="0" smtClean="0"/>
              <a:t>It is possible </a:t>
            </a:r>
            <a:r>
              <a:rPr lang="en-US" dirty="0"/>
              <a:t>to combine multiple templates into one structure that is used for </a:t>
            </a:r>
            <a:r>
              <a:rPr lang="en-US" dirty="0" smtClean="0"/>
              <a:t>modeling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900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6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Corbel"/>
                <a:cs typeface="Corbel"/>
              </a:rPr>
              <a:t>Step 2: Alignment correction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Having identified one or more possible modeling templates using the initial screen described above, more sophisticated methods are needed to arrive at a better </a:t>
            </a:r>
            <a:r>
              <a:rPr lang="en-US" dirty="0" smtClean="0"/>
              <a:t>alignment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37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Corbel"/>
                <a:cs typeface="Corbel"/>
              </a:rPr>
              <a:t>Step 3: Backbone </a:t>
            </a:r>
            <a:r>
              <a:rPr lang="en-US" sz="3200" b="1" dirty="0">
                <a:solidFill>
                  <a:srgbClr val="FFFFFF"/>
                </a:solidFill>
                <a:latin typeface="Corbel"/>
                <a:cs typeface="Corbel"/>
              </a:rPr>
              <a:t>generation 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When the alignment is ready, the actual model building can </a:t>
            </a:r>
            <a:r>
              <a:rPr lang="en-US" dirty="0" smtClean="0"/>
              <a:t>start </a:t>
            </a:r>
            <a:endParaRPr lang="en-US" dirty="0" smtClean="0"/>
          </a:p>
          <a:p>
            <a:r>
              <a:rPr lang="en-US" dirty="0" smtClean="0"/>
              <a:t>Creating </a:t>
            </a:r>
            <a:r>
              <a:rPr lang="en-US" dirty="0"/>
              <a:t>the backbone is trivial for most of the model: </a:t>
            </a:r>
            <a:r>
              <a:rPr lang="en-US" b="1" dirty="0"/>
              <a:t>one simply transfers the coordinates of those template residues that show up in the alignment with the </a:t>
            </a:r>
            <a:r>
              <a:rPr lang="en-US" b="1" dirty="0" smtClean="0"/>
              <a:t>model</a:t>
            </a:r>
            <a:endParaRPr lang="en-US" b="1" dirty="0"/>
          </a:p>
          <a:p>
            <a:r>
              <a:rPr lang="en-US" dirty="0" smtClean="0"/>
              <a:t>If </a:t>
            </a:r>
            <a:r>
              <a:rPr lang="en-US" dirty="0"/>
              <a:t>two aligned residues differ, the backbone coordinates for N, Cα, C and O and often also the Cβ </a:t>
            </a:r>
            <a:r>
              <a:rPr lang="en-US" dirty="0" smtClean="0"/>
              <a:t>can </a:t>
            </a:r>
            <a:r>
              <a:rPr lang="en-US" dirty="0"/>
              <a:t>be </a:t>
            </a:r>
            <a:r>
              <a:rPr lang="en-US" dirty="0" smtClean="0"/>
              <a:t>copied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Conserved residues can be copied completely to provide an initial </a:t>
            </a:r>
            <a:r>
              <a:rPr lang="en-US" dirty="0" smtClean="0"/>
              <a:t>guess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817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Corbel"/>
                <a:cs typeface="Corbel"/>
              </a:rPr>
              <a:t>Step 4: </a:t>
            </a:r>
            <a:r>
              <a:rPr lang="en-US" sz="3200" b="1" dirty="0">
                <a:solidFill>
                  <a:srgbClr val="FFFFFF"/>
                </a:solidFill>
                <a:latin typeface="Corbel"/>
                <a:cs typeface="Corbel"/>
              </a:rPr>
              <a:t>Loop modeling </a:t>
            </a:r>
            <a:r>
              <a:rPr lang="en-US" sz="3200" b="1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endParaRPr lang="en-US" sz="3200" b="1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364" y="1706035"/>
            <a:ext cx="8517467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For the majority of homology model building cases, the alignment between model and template sequence contains </a:t>
            </a:r>
            <a:r>
              <a:rPr lang="en-US" dirty="0" smtClean="0"/>
              <a:t>gaps </a:t>
            </a:r>
            <a:endParaRPr lang="en-US" dirty="0" smtClean="0"/>
          </a:p>
          <a:p>
            <a:r>
              <a:rPr lang="en-US" dirty="0"/>
              <a:t>Gaps in the model-sequence are addressed by </a:t>
            </a:r>
            <a:r>
              <a:rPr lang="en-US" dirty="0" smtClean="0"/>
              <a:t>omitting </a:t>
            </a:r>
            <a:r>
              <a:rPr lang="en-US" dirty="0"/>
              <a:t>residues from the template </a:t>
            </a:r>
            <a:endParaRPr lang="en-US" dirty="0" smtClean="0"/>
          </a:p>
          <a:p>
            <a:r>
              <a:rPr lang="en-US" dirty="0"/>
              <a:t>Gaps in the template sequences are treated by </a:t>
            </a:r>
            <a:r>
              <a:rPr lang="en-US" dirty="0" smtClean="0"/>
              <a:t>inserting missing residues </a:t>
            </a:r>
            <a:r>
              <a:rPr lang="en-US" dirty="0"/>
              <a:t>the into the continuous backbone </a:t>
            </a:r>
            <a:endParaRPr lang="en-US" dirty="0" smtClean="0"/>
          </a:p>
          <a:p>
            <a:r>
              <a:rPr lang="en-US" dirty="0"/>
              <a:t>C</a:t>
            </a:r>
            <a:r>
              <a:rPr lang="en-US" dirty="0" smtClean="0"/>
              <a:t>hanges </a:t>
            </a:r>
            <a:r>
              <a:rPr lang="en-US" dirty="0"/>
              <a:t>in loop conformation are notoriously hard to predict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37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5715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de-DE" sz="3200" b="1" dirty="0" smtClean="0">
                <a:solidFill>
                  <a:srgbClr val="FFFFFF"/>
                </a:solidFill>
                <a:latin typeface="Corbel"/>
                <a:cs typeface="Corbel"/>
              </a:rPr>
              <a:t>Loop </a:t>
            </a:r>
            <a:r>
              <a:rPr lang="de-DE" sz="3200" b="1" dirty="0" err="1" smtClean="0">
                <a:solidFill>
                  <a:srgbClr val="FFFFFF"/>
                </a:solidFill>
                <a:latin typeface="Corbel"/>
                <a:cs typeface="Corbel"/>
              </a:rPr>
              <a:t>modelling</a:t>
            </a:r>
            <a:endParaRPr lang="de-DE" sz="3200" b="1" i="1" dirty="0" smtClean="0">
              <a:solidFill>
                <a:srgbClr val="FFFFFF"/>
              </a:solidFill>
              <a:latin typeface="Corbel"/>
              <a:cs typeface="Corbel"/>
            </a:endParaRPr>
          </a:p>
        </p:txBody>
      </p:sp>
      <p:sp>
        <p:nvSpPr>
          <p:cNvPr id="66564" name="Freeform 4"/>
          <p:cNvSpPr>
            <a:spLocks/>
          </p:cNvSpPr>
          <p:nvPr/>
        </p:nvSpPr>
        <p:spPr bwMode="auto">
          <a:xfrm>
            <a:off x="3390902" y="4505341"/>
            <a:ext cx="706438" cy="1012825"/>
          </a:xfrm>
          <a:custGeom>
            <a:avLst/>
            <a:gdLst>
              <a:gd name="T0" fmla="*/ 0 w 782"/>
              <a:gd name="T1" fmla="*/ 1208 h 1224"/>
              <a:gd name="T2" fmla="*/ 168 w 782"/>
              <a:gd name="T3" fmla="*/ 1184 h 1224"/>
              <a:gd name="T4" fmla="*/ 632 w 782"/>
              <a:gd name="T5" fmla="*/ 1024 h 1224"/>
              <a:gd name="T6" fmla="*/ 752 w 782"/>
              <a:gd name="T7" fmla="*/ 824 h 1224"/>
              <a:gd name="T8" fmla="*/ 768 w 782"/>
              <a:gd name="T9" fmla="*/ 744 h 1224"/>
              <a:gd name="T10" fmla="*/ 776 w 782"/>
              <a:gd name="T11" fmla="*/ 704 h 1224"/>
              <a:gd name="T12" fmla="*/ 736 w 782"/>
              <a:gd name="T13" fmla="*/ 192 h 1224"/>
              <a:gd name="T14" fmla="*/ 680 w 782"/>
              <a:gd name="T15" fmla="*/ 72 h 1224"/>
              <a:gd name="T16" fmla="*/ 648 w 782"/>
              <a:gd name="T17" fmla="*/ 24 h 1224"/>
              <a:gd name="T18" fmla="*/ 624 w 782"/>
              <a:gd name="T19" fmla="*/ 0 h 1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82" h="1224">
                <a:moveTo>
                  <a:pt x="0" y="1208"/>
                </a:moveTo>
                <a:cubicBezTo>
                  <a:pt x="49" y="1224"/>
                  <a:pt x="127" y="1193"/>
                  <a:pt x="168" y="1184"/>
                </a:cubicBezTo>
                <a:cubicBezTo>
                  <a:pt x="289" y="1083"/>
                  <a:pt x="479" y="1072"/>
                  <a:pt x="632" y="1024"/>
                </a:cubicBezTo>
                <a:cubicBezTo>
                  <a:pt x="703" y="953"/>
                  <a:pt x="711" y="905"/>
                  <a:pt x="752" y="824"/>
                </a:cubicBezTo>
                <a:cubicBezTo>
                  <a:pt x="757" y="797"/>
                  <a:pt x="763" y="771"/>
                  <a:pt x="768" y="744"/>
                </a:cubicBezTo>
                <a:cubicBezTo>
                  <a:pt x="771" y="731"/>
                  <a:pt x="776" y="704"/>
                  <a:pt x="776" y="704"/>
                </a:cubicBezTo>
                <a:cubicBezTo>
                  <a:pt x="766" y="341"/>
                  <a:pt x="782" y="511"/>
                  <a:pt x="736" y="192"/>
                </a:cubicBezTo>
                <a:cubicBezTo>
                  <a:pt x="732" y="162"/>
                  <a:pt x="697" y="100"/>
                  <a:pt x="680" y="72"/>
                </a:cubicBezTo>
                <a:cubicBezTo>
                  <a:pt x="670" y="56"/>
                  <a:pt x="662" y="38"/>
                  <a:pt x="648" y="24"/>
                </a:cubicBezTo>
                <a:cubicBezTo>
                  <a:pt x="640" y="16"/>
                  <a:pt x="624" y="0"/>
                  <a:pt x="624" y="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565" name="Freeform 5"/>
          <p:cNvSpPr>
            <a:spLocks/>
          </p:cNvSpPr>
          <p:nvPr/>
        </p:nvSpPr>
        <p:spPr bwMode="auto">
          <a:xfrm>
            <a:off x="5067302" y="4581541"/>
            <a:ext cx="303213" cy="925513"/>
          </a:xfrm>
          <a:custGeom>
            <a:avLst/>
            <a:gdLst>
              <a:gd name="T0" fmla="*/ 335 w 335"/>
              <a:gd name="T1" fmla="*/ 1120 h 1120"/>
              <a:gd name="T2" fmla="*/ 215 w 335"/>
              <a:gd name="T3" fmla="*/ 1056 h 1120"/>
              <a:gd name="T4" fmla="*/ 23 w 335"/>
              <a:gd name="T5" fmla="*/ 952 h 1120"/>
              <a:gd name="T6" fmla="*/ 15 w 335"/>
              <a:gd name="T7" fmla="*/ 752 h 1120"/>
              <a:gd name="T8" fmla="*/ 55 w 335"/>
              <a:gd name="T9" fmla="*/ 584 h 1120"/>
              <a:gd name="T10" fmla="*/ 127 w 335"/>
              <a:gd name="T11" fmla="*/ 384 h 1120"/>
              <a:gd name="T12" fmla="*/ 143 w 335"/>
              <a:gd name="T13" fmla="*/ 344 h 1120"/>
              <a:gd name="T14" fmla="*/ 175 w 335"/>
              <a:gd name="T15" fmla="*/ 280 h 1120"/>
              <a:gd name="T16" fmla="*/ 79 w 335"/>
              <a:gd name="T17" fmla="*/ 0 h 1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5" h="1120">
                <a:moveTo>
                  <a:pt x="335" y="1120"/>
                </a:moveTo>
                <a:cubicBezTo>
                  <a:pt x="295" y="1100"/>
                  <a:pt x="257" y="1070"/>
                  <a:pt x="215" y="1056"/>
                </a:cubicBezTo>
                <a:cubicBezTo>
                  <a:pt x="138" y="1030"/>
                  <a:pt x="80" y="1009"/>
                  <a:pt x="23" y="952"/>
                </a:cubicBezTo>
                <a:cubicBezTo>
                  <a:pt x="0" y="882"/>
                  <a:pt x="7" y="830"/>
                  <a:pt x="15" y="752"/>
                </a:cubicBezTo>
                <a:cubicBezTo>
                  <a:pt x="21" y="695"/>
                  <a:pt x="22" y="633"/>
                  <a:pt x="55" y="584"/>
                </a:cubicBezTo>
                <a:cubicBezTo>
                  <a:pt x="73" y="514"/>
                  <a:pt x="104" y="452"/>
                  <a:pt x="127" y="384"/>
                </a:cubicBezTo>
                <a:cubicBezTo>
                  <a:pt x="132" y="370"/>
                  <a:pt x="137" y="357"/>
                  <a:pt x="143" y="344"/>
                </a:cubicBezTo>
                <a:cubicBezTo>
                  <a:pt x="153" y="322"/>
                  <a:pt x="175" y="280"/>
                  <a:pt x="175" y="280"/>
                </a:cubicBezTo>
                <a:cubicBezTo>
                  <a:pt x="202" y="143"/>
                  <a:pt x="166" y="87"/>
                  <a:pt x="79" y="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566" name="Freeform 6"/>
          <p:cNvSpPr>
            <a:spLocks/>
          </p:cNvSpPr>
          <p:nvPr/>
        </p:nvSpPr>
        <p:spPr bwMode="auto">
          <a:xfrm>
            <a:off x="3771902" y="3362341"/>
            <a:ext cx="1835150" cy="1196975"/>
          </a:xfrm>
          <a:custGeom>
            <a:avLst/>
            <a:gdLst>
              <a:gd name="T0" fmla="*/ 168 w 2030"/>
              <a:gd name="T1" fmla="*/ 654 h 710"/>
              <a:gd name="T2" fmla="*/ 96 w 2030"/>
              <a:gd name="T3" fmla="*/ 574 h 710"/>
              <a:gd name="T4" fmla="*/ 32 w 2030"/>
              <a:gd name="T5" fmla="*/ 502 h 710"/>
              <a:gd name="T6" fmla="*/ 16 w 2030"/>
              <a:gd name="T7" fmla="*/ 462 h 710"/>
              <a:gd name="T8" fmla="*/ 0 w 2030"/>
              <a:gd name="T9" fmla="*/ 414 h 710"/>
              <a:gd name="T10" fmla="*/ 48 w 2030"/>
              <a:gd name="T11" fmla="*/ 286 h 710"/>
              <a:gd name="T12" fmla="*/ 64 w 2030"/>
              <a:gd name="T13" fmla="*/ 254 h 710"/>
              <a:gd name="T14" fmla="*/ 112 w 2030"/>
              <a:gd name="T15" fmla="*/ 222 h 710"/>
              <a:gd name="T16" fmla="*/ 160 w 2030"/>
              <a:gd name="T17" fmla="*/ 206 h 710"/>
              <a:gd name="T18" fmla="*/ 296 w 2030"/>
              <a:gd name="T19" fmla="*/ 214 h 710"/>
              <a:gd name="T20" fmla="*/ 416 w 2030"/>
              <a:gd name="T21" fmla="*/ 286 h 710"/>
              <a:gd name="T22" fmla="*/ 528 w 2030"/>
              <a:gd name="T23" fmla="*/ 310 h 710"/>
              <a:gd name="T24" fmla="*/ 640 w 2030"/>
              <a:gd name="T25" fmla="*/ 350 h 710"/>
              <a:gd name="T26" fmla="*/ 728 w 2030"/>
              <a:gd name="T27" fmla="*/ 342 h 710"/>
              <a:gd name="T28" fmla="*/ 792 w 2030"/>
              <a:gd name="T29" fmla="*/ 326 h 710"/>
              <a:gd name="T30" fmla="*/ 976 w 2030"/>
              <a:gd name="T31" fmla="*/ 262 h 710"/>
              <a:gd name="T32" fmla="*/ 1152 w 2030"/>
              <a:gd name="T33" fmla="*/ 134 h 710"/>
              <a:gd name="T34" fmla="*/ 1176 w 2030"/>
              <a:gd name="T35" fmla="*/ 110 h 710"/>
              <a:gd name="T36" fmla="*/ 1496 w 2030"/>
              <a:gd name="T37" fmla="*/ 54 h 710"/>
              <a:gd name="T38" fmla="*/ 1864 w 2030"/>
              <a:gd name="T39" fmla="*/ 6 h 710"/>
              <a:gd name="T40" fmla="*/ 1992 w 2030"/>
              <a:gd name="T41" fmla="*/ 54 h 710"/>
              <a:gd name="T42" fmla="*/ 1776 w 2030"/>
              <a:gd name="T43" fmla="*/ 270 h 710"/>
              <a:gd name="T44" fmla="*/ 1704 w 2030"/>
              <a:gd name="T45" fmla="*/ 318 h 710"/>
              <a:gd name="T46" fmla="*/ 1480 w 2030"/>
              <a:gd name="T47" fmla="*/ 350 h 710"/>
              <a:gd name="T48" fmla="*/ 1376 w 2030"/>
              <a:gd name="T49" fmla="*/ 390 h 710"/>
              <a:gd name="T50" fmla="*/ 1296 w 2030"/>
              <a:gd name="T51" fmla="*/ 494 h 710"/>
              <a:gd name="T52" fmla="*/ 1312 w 2030"/>
              <a:gd name="T53" fmla="*/ 558 h 710"/>
              <a:gd name="T54" fmla="*/ 1424 w 2030"/>
              <a:gd name="T55" fmla="*/ 622 h 710"/>
              <a:gd name="T56" fmla="*/ 1456 w 2030"/>
              <a:gd name="T57" fmla="*/ 662 h 710"/>
              <a:gd name="T58" fmla="*/ 1448 w 2030"/>
              <a:gd name="T59" fmla="*/ 710 h 7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030" h="710">
                <a:moveTo>
                  <a:pt x="168" y="654"/>
                </a:moveTo>
                <a:cubicBezTo>
                  <a:pt x="142" y="628"/>
                  <a:pt x="123" y="598"/>
                  <a:pt x="96" y="574"/>
                </a:cubicBezTo>
                <a:cubicBezTo>
                  <a:pt x="62" y="545"/>
                  <a:pt x="52" y="552"/>
                  <a:pt x="32" y="502"/>
                </a:cubicBezTo>
                <a:cubicBezTo>
                  <a:pt x="27" y="489"/>
                  <a:pt x="21" y="475"/>
                  <a:pt x="16" y="462"/>
                </a:cubicBezTo>
                <a:cubicBezTo>
                  <a:pt x="10" y="446"/>
                  <a:pt x="0" y="414"/>
                  <a:pt x="0" y="414"/>
                </a:cubicBezTo>
                <a:cubicBezTo>
                  <a:pt x="9" y="359"/>
                  <a:pt x="20" y="330"/>
                  <a:pt x="48" y="286"/>
                </a:cubicBezTo>
                <a:cubicBezTo>
                  <a:pt x="54" y="276"/>
                  <a:pt x="56" y="262"/>
                  <a:pt x="64" y="254"/>
                </a:cubicBezTo>
                <a:cubicBezTo>
                  <a:pt x="78" y="240"/>
                  <a:pt x="94" y="228"/>
                  <a:pt x="112" y="222"/>
                </a:cubicBezTo>
                <a:cubicBezTo>
                  <a:pt x="128" y="217"/>
                  <a:pt x="160" y="206"/>
                  <a:pt x="160" y="206"/>
                </a:cubicBezTo>
                <a:cubicBezTo>
                  <a:pt x="205" y="209"/>
                  <a:pt x="251" y="209"/>
                  <a:pt x="296" y="214"/>
                </a:cubicBezTo>
                <a:cubicBezTo>
                  <a:pt x="343" y="219"/>
                  <a:pt x="372" y="272"/>
                  <a:pt x="416" y="286"/>
                </a:cubicBezTo>
                <a:cubicBezTo>
                  <a:pt x="452" y="297"/>
                  <a:pt x="491" y="300"/>
                  <a:pt x="528" y="310"/>
                </a:cubicBezTo>
                <a:cubicBezTo>
                  <a:pt x="568" y="321"/>
                  <a:pt x="598" y="342"/>
                  <a:pt x="640" y="350"/>
                </a:cubicBezTo>
                <a:cubicBezTo>
                  <a:pt x="669" y="347"/>
                  <a:pt x="699" y="347"/>
                  <a:pt x="728" y="342"/>
                </a:cubicBezTo>
                <a:cubicBezTo>
                  <a:pt x="750" y="339"/>
                  <a:pt x="792" y="326"/>
                  <a:pt x="792" y="326"/>
                </a:cubicBezTo>
                <a:cubicBezTo>
                  <a:pt x="855" y="284"/>
                  <a:pt x="897" y="279"/>
                  <a:pt x="976" y="262"/>
                </a:cubicBezTo>
                <a:cubicBezTo>
                  <a:pt x="1036" y="222"/>
                  <a:pt x="1097" y="180"/>
                  <a:pt x="1152" y="134"/>
                </a:cubicBezTo>
                <a:cubicBezTo>
                  <a:pt x="1161" y="127"/>
                  <a:pt x="1166" y="115"/>
                  <a:pt x="1176" y="110"/>
                </a:cubicBezTo>
                <a:cubicBezTo>
                  <a:pt x="1260" y="72"/>
                  <a:pt x="1403" y="67"/>
                  <a:pt x="1496" y="54"/>
                </a:cubicBezTo>
                <a:cubicBezTo>
                  <a:pt x="1607" y="17"/>
                  <a:pt x="1744" y="26"/>
                  <a:pt x="1864" y="6"/>
                </a:cubicBezTo>
                <a:cubicBezTo>
                  <a:pt x="1937" y="13"/>
                  <a:pt x="1956" y="0"/>
                  <a:pt x="1992" y="54"/>
                </a:cubicBezTo>
                <a:cubicBezTo>
                  <a:pt x="2030" y="208"/>
                  <a:pt x="1893" y="245"/>
                  <a:pt x="1776" y="270"/>
                </a:cubicBezTo>
                <a:cubicBezTo>
                  <a:pt x="1751" y="285"/>
                  <a:pt x="1732" y="312"/>
                  <a:pt x="1704" y="318"/>
                </a:cubicBezTo>
                <a:cubicBezTo>
                  <a:pt x="1630" y="334"/>
                  <a:pt x="1480" y="350"/>
                  <a:pt x="1480" y="350"/>
                </a:cubicBezTo>
                <a:cubicBezTo>
                  <a:pt x="1445" y="364"/>
                  <a:pt x="1413" y="381"/>
                  <a:pt x="1376" y="390"/>
                </a:cubicBezTo>
                <a:cubicBezTo>
                  <a:pt x="1343" y="423"/>
                  <a:pt x="1320" y="454"/>
                  <a:pt x="1296" y="494"/>
                </a:cubicBezTo>
                <a:cubicBezTo>
                  <a:pt x="1301" y="515"/>
                  <a:pt x="1303" y="538"/>
                  <a:pt x="1312" y="558"/>
                </a:cubicBezTo>
                <a:cubicBezTo>
                  <a:pt x="1329" y="595"/>
                  <a:pt x="1390" y="613"/>
                  <a:pt x="1424" y="622"/>
                </a:cubicBezTo>
                <a:cubicBezTo>
                  <a:pt x="1442" y="634"/>
                  <a:pt x="1456" y="636"/>
                  <a:pt x="1456" y="662"/>
                </a:cubicBezTo>
                <a:cubicBezTo>
                  <a:pt x="1456" y="678"/>
                  <a:pt x="1448" y="710"/>
                  <a:pt x="1448" y="710"/>
                </a:cubicBezTo>
              </a:path>
            </a:pathLst>
          </a:custGeom>
          <a:noFill/>
          <a:ln w="57150" cmpd="sng">
            <a:solidFill>
              <a:srgbClr val="CB0F0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3924302" y="2598754"/>
            <a:ext cx="64878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000" dirty="0" err="1">
                <a:cs typeface="+mn-cs"/>
              </a:rPr>
              <a:t>loop</a:t>
            </a:r>
            <a:endParaRPr lang="de-DE" sz="2000" dirty="0">
              <a:cs typeface="+mn-cs"/>
            </a:endParaRP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4914902" y="6332554"/>
            <a:ext cx="117276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000" dirty="0">
                <a:cs typeface="+mn-cs"/>
              </a:rPr>
              <a:t>post-loop</a:t>
            </a:r>
          </a:p>
        </p:txBody>
      </p:sp>
      <p:sp>
        <p:nvSpPr>
          <p:cNvPr id="66569" name="Line 9"/>
          <p:cNvSpPr>
            <a:spLocks noChangeShapeType="1"/>
          </p:cNvSpPr>
          <p:nvPr/>
        </p:nvSpPr>
        <p:spPr bwMode="auto">
          <a:xfrm>
            <a:off x="4457702" y="2905141"/>
            <a:ext cx="3810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570" name="Line 10"/>
          <p:cNvSpPr>
            <a:spLocks noChangeShapeType="1"/>
          </p:cNvSpPr>
          <p:nvPr/>
        </p:nvSpPr>
        <p:spPr bwMode="auto">
          <a:xfrm flipH="1" flipV="1">
            <a:off x="4000502" y="5419741"/>
            <a:ext cx="762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571" name="Line 11"/>
          <p:cNvSpPr>
            <a:spLocks noChangeShapeType="1"/>
          </p:cNvSpPr>
          <p:nvPr/>
        </p:nvSpPr>
        <p:spPr bwMode="auto">
          <a:xfrm flipH="1" flipV="1">
            <a:off x="5143502" y="5572141"/>
            <a:ext cx="152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6572" name="Text Box 12"/>
          <p:cNvSpPr txBox="1">
            <a:spLocks noChangeArrowheads="1"/>
          </p:cNvSpPr>
          <p:nvPr/>
        </p:nvSpPr>
        <p:spPr bwMode="auto">
          <a:xfrm>
            <a:off x="3619502" y="6332554"/>
            <a:ext cx="10757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000" dirty="0" err="1">
                <a:cs typeface="+mn-cs"/>
              </a:rPr>
              <a:t>pre</a:t>
            </a:r>
            <a:r>
              <a:rPr lang="de-DE" sz="2000" dirty="0">
                <a:cs typeface="+mn-cs"/>
              </a:rPr>
              <a:t>-loop</a:t>
            </a:r>
          </a:p>
        </p:txBody>
      </p:sp>
      <p:sp>
        <p:nvSpPr>
          <p:cNvPr id="3" name="Rectangle 2"/>
          <p:cNvSpPr/>
          <p:nvPr/>
        </p:nvSpPr>
        <p:spPr>
          <a:xfrm>
            <a:off x="465668" y="1442334"/>
            <a:ext cx="8360833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 search is made through the PDB for known loops containing endpoints that match the residues between which the loop is to be inserted. </a:t>
            </a:r>
          </a:p>
        </p:txBody>
      </p:sp>
    </p:spTree>
    <p:extLst>
      <p:ext uri="{BB962C8B-B14F-4D97-AF65-F5344CB8AC3E}">
        <p14:creationId xmlns:p14="http://schemas.microsoft.com/office/powerpoint/2010/main" val="12842929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915988" y="2287588"/>
            <a:ext cx="1830387" cy="2435225"/>
            <a:chOff x="577" y="1441"/>
            <a:chExt cx="1153" cy="1534"/>
          </a:xfrm>
        </p:grpSpPr>
        <p:sp>
          <p:nvSpPr>
            <p:cNvPr id="67589" name="Freeform 5"/>
            <p:cNvSpPr>
              <a:spLocks/>
            </p:cNvSpPr>
            <p:nvPr/>
          </p:nvSpPr>
          <p:spPr bwMode="auto">
            <a:xfrm>
              <a:off x="661" y="1490"/>
              <a:ext cx="1069" cy="1440"/>
            </a:xfrm>
            <a:custGeom>
              <a:avLst/>
              <a:gdLst>
                <a:gd name="T0" fmla="*/ 1068 w 1069"/>
                <a:gd name="T1" fmla="*/ 0 h 1440"/>
                <a:gd name="T2" fmla="*/ 921 w 1069"/>
                <a:gd name="T3" fmla="*/ 47 h 1440"/>
                <a:gd name="T4" fmla="*/ 778 w 1069"/>
                <a:gd name="T5" fmla="*/ 89 h 1440"/>
                <a:gd name="T6" fmla="*/ 636 w 1069"/>
                <a:gd name="T7" fmla="*/ 141 h 1440"/>
                <a:gd name="T8" fmla="*/ 506 w 1069"/>
                <a:gd name="T9" fmla="*/ 192 h 1440"/>
                <a:gd name="T10" fmla="*/ 443 w 1069"/>
                <a:gd name="T11" fmla="*/ 221 h 1440"/>
                <a:gd name="T12" fmla="*/ 385 w 1069"/>
                <a:gd name="T13" fmla="*/ 253 h 1440"/>
                <a:gd name="T14" fmla="*/ 329 w 1069"/>
                <a:gd name="T15" fmla="*/ 286 h 1440"/>
                <a:gd name="T16" fmla="*/ 277 w 1069"/>
                <a:gd name="T17" fmla="*/ 319 h 1440"/>
                <a:gd name="T18" fmla="*/ 227 w 1069"/>
                <a:gd name="T19" fmla="*/ 356 h 1440"/>
                <a:gd name="T20" fmla="*/ 183 w 1069"/>
                <a:gd name="T21" fmla="*/ 394 h 1440"/>
                <a:gd name="T22" fmla="*/ 144 w 1069"/>
                <a:gd name="T23" fmla="*/ 436 h 1440"/>
                <a:gd name="T24" fmla="*/ 108 w 1069"/>
                <a:gd name="T25" fmla="*/ 478 h 1440"/>
                <a:gd name="T26" fmla="*/ 78 w 1069"/>
                <a:gd name="T27" fmla="*/ 525 h 1440"/>
                <a:gd name="T28" fmla="*/ 53 w 1069"/>
                <a:gd name="T29" fmla="*/ 581 h 1440"/>
                <a:gd name="T30" fmla="*/ 36 w 1069"/>
                <a:gd name="T31" fmla="*/ 642 h 1440"/>
                <a:gd name="T32" fmla="*/ 20 w 1069"/>
                <a:gd name="T33" fmla="*/ 708 h 1440"/>
                <a:gd name="T34" fmla="*/ 11 w 1069"/>
                <a:gd name="T35" fmla="*/ 774 h 1440"/>
                <a:gd name="T36" fmla="*/ 3 w 1069"/>
                <a:gd name="T37" fmla="*/ 844 h 1440"/>
                <a:gd name="T38" fmla="*/ 0 w 1069"/>
                <a:gd name="T39" fmla="*/ 919 h 1440"/>
                <a:gd name="T40" fmla="*/ 0 w 1069"/>
                <a:gd name="T41" fmla="*/ 989 h 1440"/>
                <a:gd name="T42" fmla="*/ 3 w 1069"/>
                <a:gd name="T43" fmla="*/ 1130 h 1440"/>
                <a:gd name="T44" fmla="*/ 6 w 1069"/>
                <a:gd name="T45" fmla="*/ 1195 h 1440"/>
                <a:gd name="T46" fmla="*/ 8 w 1069"/>
                <a:gd name="T47" fmla="*/ 1256 h 1440"/>
                <a:gd name="T48" fmla="*/ 11 w 1069"/>
                <a:gd name="T49" fmla="*/ 1312 h 1440"/>
                <a:gd name="T50" fmla="*/ 14 w 1069"/>
                <a:gd name="T51" fmla="*/ 1364 h 1440"/>
                <a:gd name="T52" fmla="*/ 14 w 1069"/>
                <a:gd name="T53" fmla="*/ 1406 h 1440"/>
                <a:gd name="T54" fmla="*/ 11 w 1069"/>
                <a:gd name="T55" fmla="*/ 1439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69" h="1440">
                  <a:moveTo>
                    <a:pt x="1068" y="0"/>
                  </a:moveTo>
                  <a:lnTo>
                    <a:pt x="921" y="47"/>
                  </a:lnTo>
                  <a:lnTo>
                    <a:pt x="778" y="89"/>
                  </a:lnTo>
                  <a:lnTo>
                    <a:pt x="636" y="141"/>
                  </a:lnTo>
                  <a:lnTo>
                    <a:pt x="506" y="192"/>
                  </a:lnTo>
                  <a:lnTo>
                    <a:pt x="443" y="221"/>
                  </a:lnTo>
                  <a:lnTo>
                    <a:pt x="385" y="253"/>
                  </a:lnTo>
                  <a:lnTo>
                    <a:pt x="329" y="286"/>
                  </a:lnTo>
                  <a:lnTo>
                    <a:pt x="277" y="319"/>
                  </a:lnTo>
                  <a:lnTo>
                    <a:pt x="227" y="356"/>
                  </a:lnTo>
                  <a:lnTo>
                    <a:pt x="183" y="394"/>
                  </a:lnTo>
                  <a:lnTo>
                    <a:pt x="144" y="436"/>
                  </a:lnTo>
                  <a:lnTo>
                    <a:pt x="108" y="478"/>
                  </a:lnTo>
                  <a:lnTo>
                    <a:pt x="78" y="525"/>
                  </a:lnTo>
                  <a:lnTo>
                    <a:pt x="53" y="581"/>
                  </a:lnTo>
                  <a:lnTo>
                    <a:pt x="36" y="642"/>
                  </a:lnTo>
                  <a:lnTo>
                    <a:pt x="20" y="708"/>
                  </a:lnTo>
                  <a:lnTo>
                    <a:pt x="11" y="774"/>
                  </a:lnTo>
                  <a:lnTo>
                    <a:pt x="3" y="844"/>
                  </a:lnTo>
                  <a:lnTo>
                    <a:pt x="0" y="919"/>
                  </a:lnTo>
                  <a:lnTo>
                    <a:pt x="0" y="989"/>
                  </a:lnTo>
                  <a:lnTo>
                    <a:pt x="3" y="1130"/>
                  </a:lnTo>
                  <a:lnTo>
                    <a:pt x="6" y="1195"/>
                  </a:lnTo>
                  <a:lnTo>
                    <a:pt x="8" y="1256"/>
                  </a:lnTo>
                  <a:lnTo>
                    <a:pt x="11" y="1312"/>
                  </a:lnTo>
                  <a:lnTo>
                    <a:pt x="14" y="1364"/>
                  </a:lnTo>
                  <a:lnTo>
                    <a:pt x="14" y="1406"/>
                  </a:lnTo>
                  <a:lnTo>
                    <a:pt x="11" y="1439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7590" name="Oval 6"/>
            <p:cNvSpPr>
              <a:spLocks noChangeArrowheads="1"/>
            </p:cNvSpPr>
            <p:nvPr/>
          </p:nvSpPr>
          <p:spPr bwMode="auto">
            <a:xfrm>
              <a:off x="1613" y="1441"/>
              <a:ext cx="94" cy="9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7591" name="Oval 7"/>
            <p:cNvSpPr>
              <a:spLocks noChangeArrowheads="1"/>
            </p:cNvSpPr>
            <p:nvPr/>
          </p:nvSpPr>
          <p:spPr bwMode="auto">
            <a:xfrm>
              <a:off x="933" y="1763"/>
              <a:ext cx="94" cy="9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7592" name="Oval 8"/>
            <p:cNvSpPr>
              <a:spLocks noChangeArrowheads="1"/>
            </p:cNvSpPr>
            <p:nvPr/>
          </p:nvSpPr>
          <p:spPr bwMode="auto">
            <a:xfrm>
              <a:off x="605" y="2257"/>
              <a:ext cx="94" cy="9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7593" name="Oval 9"/>
            <p:cNvSpPr>
              <a:spLocks noChangeArrowheads="1"/>
            </p:cNvSpPr>
            <p:nvPr/>
          </p:nvSpPr>
          <p:spPr bwMode="auto">
            <a:xfrm>
              <a:off x="577" y="2881"/>
              <a:ext cx="94" cy="9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9700" name="Group 10"/>
          <p:cNvGrpSpPr>
            <a:grpSpLocks/>
          </p:cNvGrpSpPr>
          <p:nvPr/>
        </p:nvGrpSpPr>
        <p:grpSpPr bwMode="auto">
          <a:xfrm>
            <a:off x="803275" y="5473700"/>
            <a:ext cx="2598738" cy="1006475"/>
            <a:chOff x="506" y="3448"/>
            <a:chExt cx="1637" cy="634"/>
          </a:xfrm>
        </p:grpSpPr>
        <p:sp>
          <p:nvSpPr>
            <p:cNvPr id="67595" name="Freeform 11"/>
            <p:cNvSpPr>
              <a:spLocks/>
            </p:cNvSpPr>
            <p:nvPr/>
          </p:nvSpPr>
          <p:spPr bwMode="auto">
            <a:xfrm>
              <a:off x="534" y="3448"/>
              <a:ext cx="1566" cy="634"/>
            </a:xfrm>
            <a:custGeom>
              <a:avLst/>
              <a:gdLst>
                <a:gd name="T0" fmla="*/ 1565 w 1566"/>
                <a:gd name="T1" fmla="*/ 346 h 634"/>
                <a:gd name="T2" fmla="*/ 1323 w 1566"/>
                <a:gd name="T3" fmla="*/ 274 h 634"/>
                <a:gd name="T4" fmla="*/ 1088 w 1566"/>
                <a:gd name="T5" fmla="*/ 202 h 634"/>
                <a:gd name="T6" fmla="*/ 974 w 1566"/>
                <a:gd name="T7" fmla="*/ 169 h 634"/>
                <a:gd name="T8" fmla="*/ 863 w 1566"/>
                <a:gd name="T9" fmla="*/ 143 h 634"/>
                <a:gd name="T10" fmla="*/ 756 w 1566"/>
                <a:gd name="T11" fmla="*/ 111 h 634"/>
                <a:gd name="T12" fmla="*/ 652 w 1566"/>
                <a:gd name="T13" fmla="*/ 85 h 634"/>
                <a:gd name="T14" fmla="*/ 554 w 1566"/>
                <a:gd name="T15" fmla="*/ 65 h 634"/>
                <a:gd name="T16" fmla="*/ 460 w 1566"/>
                <a:gd name="T17" fmla="*/ 39 h 634"/>
                <a:gd name="T18" fmla="*/ 376 w 1566"/>
                <a:gd name="T19" fmla="*/ 26 h 634"/>
                <a:gd name="T20" fmla="*/ 296 w 1566"/>
                <a:gd name="T21" fmla="*/ 13 h 634"/>
                <a:gd name="T22" fmla="*/ 225 w 1566"/>
                <a:gd name="T23" fmla="*/ 6 h 634"/>
                <a:gd name="T24" fmla="*/ 161 w 1566"/>
                <a:gd name="T25" fmla="*/ 0 h 634"/>
                <a:gd name="T26" fmla="*/ 107 w 1566"/>
                <a:gd name="T27" fmla="*/ 0 h 634"/>
                <a:gd name="T28" fmla="*/ 60 w 1566"/>
                <a:gd name="T29" fmla="*/ 6 h 634"/>
                <a:gd name="T30" fmla="*/ 44 w 1566"/>
                <a:gd name="T31" fmla="*/ 13 h 634"/>
                <a:gd name="T32" fmla="*/ 27 w 1566"/>
                <a:gd name="T33" fmla="*/ 19 h 634"/>
                <a:gd name="T34" fmla="*/ 7 w 1566"/>
                <a:gd name="T35" fmla="*/ 45 h 634"/>
                <a:gd name="T36" fmla="*/ 0 w 1566"/>
                <a:gd name="T37" fmla="*/ 71 h 634"/>
                <a:gd name="T38" fmla="*/ 3 w 1566"/>
                <a:gd name="T39" fmla="*/ 111 h 634"/>
                <a:gd name="T40" fmla="*/ 13 w 1566"/>
                <a:gd name="T41" fmla="*/ 156 h 634"/>
                <a:gd name="T42" fmla="*/ 30 w 1566"/>
                <a:gd name="T43" fmla="*/ 202 h 634"/>
                <a:gd name="T44" fmla="*/ 54 w 1566"/>
                <a:gd name="T45" fmla="*/ 248 h 634"/>
                <a:gd name="T46" fmla="*/ 81 w 1566"/>
                <a:gd name="T47" fmla="*/ 300 h 634"/>
                <a:gd name="T48" fmla="*/ 144 w 1566"/>
                <a:gd name="T49" fmla="*/ 404 h 634"/>
                <a:gd name="T50" fmla="*/ 208 w 1566"/>
                <a:gd name="T51" fmla="*/ 496 h 634"/>
                <a:gd name="T52" fmla="*/ 235 w 1566"/>
                <a:gd name="T53" fmla="*/ 542 h 634"/>
                <a:gd name="T54" fmla="*/ 259 w 1566"/>
                <a:gd name="T55" fmla="*/ 581 h 634"/>
                <a:gd name="T56" fmla="*/ 279 w 1566"/>
                <a:gd name="T57" fmla="*/ 607 h 634"/>
                <a:gd name="T58" fmla="*/ 289 w 1566"/>
                <a:gd name="T59" fmla="*/ 633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66" h="634">
                  <a:moveTo>
                    <a:pt x="1565" y="346"/>
                  </a:moveTo>
                  <a:lnTo>
                    <a:pt x="1323" y="274"/>
                  </a:lnTo>
                  <a:lnTo>
                    <a:pt x="1088" y="202"/>
                  </a:lnTo>
                  <a:lnTo>
                    <a:pt x="974" y="169"/>
                  </a:lnTo>
                  <a:lnTo>
                    <a:pt x="863" y="143"/>
                  </a:lnTo>
                  <a:lnTo>
                    <a:pt x="756" y="111"/>
                  </a:lnTo>
                  <a:lnTo>
                    <a:pt x="652" y="85"/>
                  </a:lnTo>
                  <a:lnTo>
                    <a:pt x="554" y="65"/>
                  </a:lnTo>
                  <a:lnTo>
                    <a:pt x="460" y="39"/>
                  </a:lnTo>
                  <a:lnTo>
                    <a:pt x="376" y="26"/>
                  </a:lnTo>
                  <a:lnTo>
                    <a:pt x="296" y="13"/>
                  </a:lnTo>
                  <a:lnTo>
                    <a:pt x="225" y="6"/>
                  </a:lnTo>
                  <a:lnTo>
                    <a:pt x="161" y="0"/>
                  </a:lnTo>
                  <a:lnTo>
                    <a:pt x="107" y="0"/>
                  </a:lnTo>
                  <a:lnTo>
                    <a:pt x="60" y="6"/>
                  </a:lnTo>
                  <a:lnTo>
                    <a:pt x="44" y="13"/>
                  </a:lnTo>
                  <a:lnTo>
                    <a:pt x="27" y="19"/>
                  </a:lnTo>
                  <a:lnTo>
                    <a:pt x="7" y="45"/>
                  </a:lnTo>
                  <a:lnTo>
                    <a:pt x="0" y="71"/>
                  </a:lnTo>
                  <a:lnTo>
                    <a:pt x="3" y="111"/>
                  </a:lnTo>
                  <a:lnTo>
                    <a:pt x="13" y="156"/>
                  </a:lnTo>
                  <a:lnTo>
                    <a:pt x="30" y="202"/>
                  </a:lnTo>
                  <a:lnTo>
                    <a:pt x="54" y="248"/>
                  </a:lnTo>
                  <a:lnTo>
                    <a:pt x="81" y="300"/>
                  </a:lnTo>
                  <a:lnTo>
                    <a:pt x="144" y="404"/>
                  </a:lnTo>
                  <a:lnTo>
                    <a:pt x="208" y="496"/>
                  </a:lnTo>
                  <a:lnTo>
                    <a:pt x="235" y="542"/>
                  </a:lnTo>
                  <a:lnTo>
                    <a:pt x="259" y="581"/>
                  </a:lnTo>
                  <a:lnTo>
                    <a:pt x="279" y="607"/>
                  </a:lnTo>
                  <a:lnTo>
                    <a:pt x="289" y="63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7596" name="Oval 12"/>
            <p:cNvSpPr>
              <a:spLocks noChangeArrowheads="1"/>
            </p:cNvSpPr>
            <p:nvPr/>
          </p:nvSpPr>
          <p:spPr bwMode="auto">
            <a:xfrm>
              <a:off x="2054" y="3745"/>
              <a:ext cx="89" cy="9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7597" name="Oval 13"/>
            <p:cNvSpPr>
              <a:spLocks noChangeArrowheads="1"/>
            </p:cNvSpPr>
            <p:nvPr/>
          </p:nvSpPr>
          <p:spPr bwMode="auto">
            <a:xfrm>
              <a:off x="506" y="3553"/>
              <a:ext cx="89" cy="9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7598" name="Oval 14"/>
            <p:cNvSpPr>
              <a:spLocks noChangeArrowheads="1"/>
            </p:cNvSpPr>
            <p:nvPr/>
          </p:nvSpPr>
          <p:spPr bwMode="auto">
            <a:xfrm>
              <a:off x="734" y="3985"/>
              <a:ext cx="89" cy="9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7599" name="Oval 15"/>
            <p:cNvSpPr>
              <a:spLocks noChangeArrowheads="1"/>
            </p:cNvSpPr>
            <p:nvPr/>
          </p:nvSpPr>
          <p:spPr bwMode="auto">
            <a:xfrm>
              <a:off x="1098" y="3457"/>
              <a:ext cx="89" cy="9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9701" name="Group 16"/>
          <p:cNvGrpSpPr>
            <a:grpSpLocks/>
          </p:cNvGrpSpPr>
          <p:nvPr/>
        </p:nvGrpSpPr>
        <p:grpSpPr bwMode="auto">
          <a:xfrm>
            <a:off x="1144588" y="223838"/>
            <a:ext cx="1677987" cy="1781175"/>
            <a:chOff x="721" y="141"/>
            <a:chExt cx="1057" cy="1122"/>
          </a:xfrm>
        </p:grpSpPr>
        <p:sp>
          <p:nvSpPr>
            <p:cNvPr id="67601" name="Freeform 17"/>
            <p:cNvSpPr>
              <a:spLocks/>
            </p:cNvSpPr>
            <p:nvPr/>
          </p:nvSpPr>
          <p:spPr bwMode="auto">
            <a:xfrm>
              <a:off x="762" y="183"/>
              <a:ext cx="1016" cy="1033"/>
            </a:xfrm>
            <a:custGeom>
              <a:avLst/>
              <a:gdLst>
                <a:gd name="T0" fmla="*/ 199 w 1016"/>
                <a:gd name="T1" fmla="*/ 1032 h 1033"/>
                <a:gd name="T2" fmla="*/ 148 w 1016"/>
                <a:gd name="T3" fmla="*/ 882 h 1033"/>
                <a:gd name="T4" fmla="*/ 97 w 1016"/>
                <a:gd name="T5" fmla="*/ 736 h 1033"/>
                <a:gd name="T6" fmla="*/ 74 w 1016"/>
                <a:gd name="T7" fmla="*/ 666 h 1033"/>
                <a:gd name="T8" fmla="*/ 54 w 1016"/>
                <a:gd name="T9" fmla="*/ 596 h 1033"/>
                <a:gd name="T10" fmla="*/ 37 w 1016"/>
                <a:gd name="T11" fmla="*/ 528 h 1033"/>
                <a:gd name="T12" fmla="*/ 23 w 1016"/>
                <a:gd name="T13" fmla="*/ 463 h 1033"/>
                <a:gd name="T14" fmla="*/ 11 w 1016"/>
                <a:gd name="T15" fmla="*/ 401 h 1033"/>
                <a:gd name="T16" fmla="*/ 3 w 1016"/>
                <a:gd name="T17" fmla="*/ 341 h 1033"/>
                <a:gd name="T18" fmla="*/ 0 w 1016"/>
                <a:gd name="T19" fmla="*/ 286 h 1033"/>
                <a:gd name="T20" fmla="*/ 0 w 1016"/>
                <a:gd name="T21" fmla="*/ 234 h 1033"/>
                <a:gd name="T22" fmla="*/ 6 w 1016"/>
                <a:gd name="T23" fmla="*/ 187 h 1033"/>
                <a:gd name="T24" fmla="*/ 14 w 1016"/>
                <a:gd name="T25" fmla="*/ 144 h 1033"/>
                <a:gd name="T26" fmla="*/ 31 w 1016"/>
                <a:gd name="T27" fmla="*/ 105 h 1033"/>
                <a:gd name="T28" fmla="*/ 54 w 1016"/>
                <a:gd name="T29" fmla="*/ 72 h 1033"/>
                <a:gd name="T30" fmla="*/ 68 w 1016"/>
                <a:gd name="T31" fmla="*/ 58 h 1033"/>
                <a:gd name="T32" fmla="*/ 85 w 1016"/>
                <a:gd name="T33" fmla="*/ 45 h 1033"/>
                <a:gd name="T34" fmla="*/ 128 w 1016"/>
                <a:gd name="T35" fmla="*/ 25 h 1033"/>
                <a:gd name="T36" fmla="*/ 179 w 1016"/>
                <a:gd name="T37" fmla="*/ 12 h 1033"/>
                <a:gd name="T38" fmla="*/ 239 w 1016"/>
                <a:gd name="T39" fmla="*/ 4 h 1033"/>
                <a:gd name="T40" fmla="*/ 304 w 1016"/>
                <a:gd name="T41" fmla="*/ 0 h 1033"/>
                <a:gd name="T42" fmla="*/ 375 w 1016"/>
                <a:gd name="T43" fmla="*/ 0 h 1033"/>
                <a:gd name="T44" fmla="*/ 446 w 1016"/>
                <a:gd name="T45" fmla="*/ 4 h 1033"/>
                <a:gd name="T46" fmla="*/ 523 w 1016"/>
                <a:gd name="T47" fmla="*/ 10 h 1033"/>
                <a:gd name="T48" fmla="*/ 600 w 1016"/>
                <a:gd name="T49" fmla="*/ 18 h 1033"/>
                <a:gd name="T50" fmla="*/ 674 w 1016"/>
                <a:gd name="T51" fmla="*/ 27 h 1033"/>
                <a:gd name="T52" fmla="*/ 745 w 1016"/>
                <a:gd name="T53" fmla="*/ 37 h 1033"/>
                <a:gd name="T54" fmla="*/ 813 w 1016"/>
                <a:gd name="T55" fmla="*/ 47 h 1033"/>
                <a:gd name="T56" fmla="*/ 876 w 1016"/>
                <a:gd name="T57" fmla="*/ 57 h 1033"/>
                <a:gd name="T58" fmla="*/ 933 w 1016"/>
                <a:gd name="T59" fmla="*/ 64 h 1033"/>
                <a:gd name="T60" fmla="*/ 978 w 1016"/>
                <a:gd name="T61" fmla="*/ 68 h 1033"/>
                <a:gd name="T62" fmla="*/ 998 w 1016"/>
                <a:gd name="T63" fmla="*/ 70 h 1033"/>
                <a:gd name="T64" fmla="*/ 1015 w 1016"/>
                <a:gd name="T65" fmla="*/ 72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33">
                  <a:moveTo>
                    <a:pt x="199" y="1032"/>
                  </a:moveTo>
                  <a:lnTo>
                    <a:pt x="148" y="882"/>
                  </a:lnTo>
                  <a:lnTo>
                    <a:pt x="97" y="736"/>
                  </a:lnTo>
                  <a:lnTo>
                    <a:pt x="74" y="666"/>
                  </a:lnTo>
                  <a:lnTo>
                    <a:pt x="54" y="596"/>
                  </a:lnTo>
                  <a:lnTo>
                    <a:pt x="37" y="528"/>
                  </a:lnTo>
                  <a:lnTo>
                    <a:pt x="23" y="463"/>
                  </a:lnTo>
                  <a:lnTo>
                    <a:pt x="11" y="401"/>
                  </a:lnTo>
                  <a:lnTo>
                    <a:pt x="3" y="341"/>
                  </a:lnTo>
                  <a:lnTo>
                    <a:pt x="0" y="286"/>
                  </a:lnTo>
                  <a:lnTo>
                    <a:pt x="0" y="234"/>
                  </a:lnTo>
                  <a:lnTo>
                    <a:pt x="6" y="187"/>
                  </a:lnTo>
                  <a:lnTo>
                    <a:pt x="14" y="144"/>
                  </a:lnTo>
                  <a:lnTo>
                    <a:pt x="31" y="105"/>
                  </a:lnTo>
                  <a:lnTo>
                    <a:pt x="54" y="72"/>
                  </a:lnTo>
                  <a:lnTo>
                    <a:pt x="68" y="58"/>
                  </a:lnTo>
                  <a:lnTo>
                    <a:pt x="85" y="45"/>
                  </a:lnTo>
                  <a:lnTo>
                    <a:pt x="128" y="25"/>
                  </a:lnTo>
                  <a:lnTo>
                    <a:pt x="179" y="12"/>
                  </a:lnTo>
                  <a:lnTo>
                    <a:pt x="239" y="4"/>
                  </a:lnTo>
                  <a:lnTo>
                    <a:pt x="304" y="0"/>
                  </a:lnTo>
                  <a:lnTo>
                    <a:pt x="375" y="0"/>
                  </a:lnTo>
                  <a:lnTo>
                    <a:pt x="446" y="4"/>
                  </a:lnTo>
                  <a:lnTo>
                    <a:pt x="523" y="10"/>
                  </a:lnTo>
                  <a:lnTo>
                    <a:pt x="600" y="18"/>
                  </a:lnTo>
                  <a:lnTo>
                    <a:pt x="674" y="27"/>
                  </a:lnTo>
                  <a:lnTo>
                    <a:pt x="745" y="37"/>
                  </a:lnTo>
                  <a:lnTo>
                    <a:pt x="813" y="47"/>
                  </a:lnTo>
                  <a:lnTo>
                    <a:pt x="876" y="57"/>
                  </a:lnTo>
                  <a:lnTo>
                    <a:pt x="933" y="64"/>
                  </a:lnTo>
                  <a:lnTo>
                    <a:pt x="978" y="68"/>
                  </a:lnTo>
                  <a:lnTo>
                    <a:pt x="998" y="70"/>
                  </a:lnTo>
                  <a:lnTo>
                    <a:pt x="1015" y="72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7602" name="Oval 18"/>
            <p:cNvSpPr>
              <a:spLocks noChangeArrowheads="1"/>
            </p:cNvSpPr>
            <p:nvPr/>
          </p:nvSpPr>
          <p:spPr bwMode="auto">
            <a:xfrm>
              <a:off x="1681" y="209"/>
              <a:ext cx="94" cy="9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7603" name="Oval 19"/>
            <p:cNvSpPr>
              <a:spLocks noChangeArrowheads="1"/>
            </p:cNvSpPr>
            <p:nvPr/>
          </p:nvSpPr>
          <p:spPr bwMode="auto">
            <a:xfrm>
              <a:off x="1009" y="141"/>
              <a:ext cx="94" cy="9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7604" name="Oval 20"/>
            <p:cNvSpPr>
              <a:spLocks noChangeArrowheads="1"/>
            </p:cNvSpPr>
            <p:nvPr/>
          </p:nvSpPr>
          <p:spPr bwMode="auto">
            <a:xfrm>
              <a:off x="721" y="641"/>
              <a:ext cx="94" cy="9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7605" name="Oval 21"/>
            <p:cNvSpPr>
              <a:spLocks noChangeArrowheads="1"/>
            </p:cNvSpPr>
            <p:nvPr/>
          </p:nvSpPr>
          <p:spPr bwMode="auto">
            <a:xfrm>
              <a:off x="913" y="1169"/>
              <a:ext cx="94" cy="9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67606" name="Rectangle 22"/>
          <p:cNvSpPr>
            <a:spLocks noChangeArrowheads="1"/>
          </p:cNvSpPr>
          <p:nvPr/>
        </p:nvSpPr>
        <p:spPr bwMode="auto">
          <a:xfrm rot="6420000">
            <a:off x="7621588" y="2135188"/>
            <a:ext cx="454025" cy="2282825"/>
          </a:xfrm>
          <a:prstGeom prst="rect">
            <a:avLst/>
          </a:prstGeom>
          <a:solidFill>
            <a:srgbClr val="CC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7607" name="Rectangle 23"/>
          <p:cNvSpPr>
            <a:spLocks noChangeArrowheads="1"/>
          </p:cNvSpPr>
          <p:nvPr/>
        </p:nvSpPr>
        <p:spPr bwMode="auto">
          <a:xfrm rot="8280000">
            <a:off x="5183188" y="2973388"/>
            <a:ext cx="454025" cy="2282825"/>
          </a:xfrm>
          <a:prstGeom prst="rect">
            <a:avLst/>
          </a:prstGeom>
          <a:solidFill>
            <a:srgbClr val="CC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7608" name="Line 24"/>
          <p:cNvSpPr>
            <a:spLocks noChangeShapeType="1"/>
          </p:cNvSpPr>
          <p:nvPr/>
        </p:nvSpPr>
        <p:spPr bwMode="auto">
          <a:xfrm>
            <a:off x="6173788" y="5030788"/>
            <a:ext cx="2513012" cy="1141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7609" name="Line 25"/>
          <p:cNvSpPr>
            <a:spLocks noChangeShapeType="1"/>
          </p:cNvSpPr>
          <p:nvPr/>
        </p:nvSpPr>
        <p:spPr bwMode="auto">
          <a:xfrm>
            <a:off x="8916988" y="3659188"/>
            <a:ext cx="227012" cy="746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1162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1747" name="Group 4"/>
          <p:cNvGrpSpPr>
            <a:grpSpLocks/>
          </p:cNvGrpSpPr>
          <p:nvPr/>
        </p:nvGrpSpPr>
        <p:grpSpPr bwMode="auto">
          <a:xfrm>
            <a:off x="915988" y="2287588"/>
            <a:ext cx="1830387" cy="2435225"/>
            <a:chOff x="577" y="1441"/>
            <a:chExt cx="1153" cy="1534"/>
          </a:xfrm>
        </p:grpSpPr>
        <p:sp>
          <p:nvSpPr>
            <p:cNvPr id="69637" name="Freeform 5"/>
            <p:cNvSpPr>
              <a:spLocks/>
            </p:cNvSpPr>
            <p:nvPr/>
          </p:nvSpPr>
          <p:spPr bwMode="auto">
            <a:xfrm>
              <a:off x="661" y="1490"/>
              <a:ext cx="1069" cy="1440"/>
            </a:xfrm>
            <a:custGeom>
              <a:avLst/>
              <a:gdLst>
                <a:gd name="T0" fmla="*/ 1068 w 1069"/>
                <a:gd name="T1" fmla="*/ 0 h 1440"/>
                <a:gd name="T2" fmla="*/ 921 w 1069"/>
                <a:gd name="T3" fmla="*/ 47 h 1440"/>
                <a:gd name="T4" fmla="*/ 778 w 1069"/>
                <a:gd name="T5" fmla="*/ 89 h 1440"/>
                <a:gd name="T6" fmla="*/ 636 w 1069"/>
                <a:gd name="T7" fmla="*/ 141 h 1440"/>
                <a:gd name="T8" fmla="*/ 506 w 1069"/>
                <a:gd name="T9" fmla="*/ 192 h 1440"/>
                <a:gd name="T10" fmla="*/ 443 w 1069"/>
                <a:gd name="T11" fmla="*/ 221 h 1440"/>
                <a:gd name="T12" fmla="*/ 385 w 1069"/>
                <a:gd name="T13" fmla="*/ 253 h 1440"/>
                <a:gd name="T14" fmla="*/ 329 w 1069"/>
                <a:gd name="T15" fmla="*/ 286 h 1440"/>
                <a:gd name="T16" fmla="*/ 277 w 1069"/>
                <a:gd name="T17" fmla="*/ 319 h 1440"/>
                <a:gd name="T18" fmla="*/ 227 w 1069"/>
                <a:gd name="T19" fmla="*/ 356 h 1440"/>
                <a:gd name="T20" fmla="*/ 183 w 1069"/>
                <a:gd name="T21" fmla="*/ 394 h 1440"/>
                <a:gd name="T22" fmla="*/ 144 w 1069"/>
                <a:gd name="T23" fmla="*/ 436 h 1440"/>
                <a:gd name="T24" fmla="*/ 108 w 1069"/>
                <a:gd name="T25" fmla="*/ 478 h 1440"/>
                <a:gd name="T26" fmla="*/ 78 w 1069"/>
                <a:gd name="T27" fmla="*/ 525 h 1440"/>
                <a:gd name="T28" fmla="*/ 53 w 1069"/>
                <a:gd name="T29" fmla="*/ 581 h 1440"/>
                <a:gd name="T30" fmla="*/ 36 w 1069"/>
                <a:gd name="T31" fmla="*/ 642 h 1440"/>
                <a:gd name="T32" fmla="*/ 20 w 1069"/>
                <a:gd name="T33" fmla="*/ 708 h 1440"/>
                <a:gd name="T34" fmla="*/ 11 w 1069"/>
                <a:gd name="T35" fmla="*/ 774 h 1440"/>
                <a:gd name="T36" fmla="*/ 3 w 1069"/>
                <a:gd name="T37" fmla="*/ 844 h 1440"/>
                <a:gd name="T38" fmla="*/ 0 w 1069"/>
                <a:gd name="T39" fmla="*/ 919 h 1440"/>
                <a:gd name="T40" fmla="*/ 0 w 1069"/>
                <a:gd name="T41" fmla="*/ 989 h 1440"/>
                <a:gd name="T42" fmla="*/ 3 w 1069"/>
                <a:gd name="T43" fmla="*/ 1130 h 1440"/>
                <a:gd name="T44" fmla="*/ 6 w 1069"/>
                <a:gd name="T45" fmla="*/ 1195 h 1440"/>
                <a:gd name="T46" fmla="*/ 8 w 1069"/>
                <a:gd name="T47" fmla="*/ 1256 h 1440"/>
                <a:gd name="T48" fmla="*/ 11 w 1069"/>
                <a:gd name="T49" fmla="*/ 1312 h 1440"/>
                <a:gd name="T50" fmla="*/ 14 w 1069"/>
                <a:gd name="T51" fmla="*/ 1364 h 1440"/>
                <a:gd name="T52" fmla="*/ 14 w 1069"/>
                <a:gd name="T53" fmla="*/ 1406 h 1440"/>
                <a:gd name="T54" fmla="*/ 11 w 1069"/>
                <a:gd name="T55" fmla="*/ 1439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69" h="1440">
                  <a:moveTo>
                    <a:pt x="1068" y="0"/>
                  </a:moveTo>
                  <a:lnTo>
                    <a:pt x="921" y="47"/>
                  </a:lnTo>
                  <a:lnTo>
                    <a:pt x="778" y="89"/>
                  </a:lnTo>
                  <a:lnTo>
                    <a:pt x="636" y="141"/>
                  </a:lnTo>
                  <a:lnTo>
                    <a:pt x="506" y="192"/>
                  </a:lnTo>
                  <a:lnTo>
                    <a:pt x="443" y="221"/>
                  </a:lnTo>
                  <a:lnTo>
                    <a:pt x="385" y="253"/>
                  </a:lnTo>
                  <a:lnTo>
                    <a:pt x="329" y="286"/>
                  </a:lnTo>
                  <a:lnTo>
                    <a:pt x="277" y="319"/>
                  </a:lnTo>
                  <a:lnTo>
                    <a:pt x="227" y="356"/>
                  </a:lnTo>
                  <a:lnTo>
                    <a:pt x="183" y="394"/>
                  </a:lnTo>
                  <a:lnTo>
                    <a:pt x="144" y="436"/>
                  </a:lnTo>
                  <a:lnTo>
                    <a:pt x="108" y="478"/>
                  </a:lnTo>
                  <a:lnTo>
                    <a:pt x="78" y="525"/>
                  </a:lnTo>
                  <a:lnTo>
                    <a:pt x="53" y="581"/>
                  </a:lnTo>
                  <a:lnTo>
                    <a:pt x="36" y="642"/>
                  </a:lnTo>
                  <a:lnTo>
                    <a:pt x="20" y="708"/>
                  </a:lnTo>
                  <a:lnTo>
                    <a:pt x="11" y="774"/>
                  </a:lnTo>
                  <a:lnTo>
                    <a:pt x="3" y="844"/>
                  </a:lnTo>
                  <a:lnTo>
                    <a:pt x="0" y="919"/>
                  </a:lnTo>
                  <a:lnTo>
                    <a:pt x="0" y="989"/>
                  </a:lnTo>
                  <a:lnTo>
                    <a:pt x="3" y="1130"/>
                  </a:lnTo>
                  <a:lnTo>
                    <a:pt x="6" y="1195"/>
                  </a:lnTo>
                  <a:lnTo>
                    <a:pt x="8" y="1256"/>
                  </a:lnTo>
                  <a:lnTo>
                    <a:pt x="11" y="1312"/>
                  </a:lnTo>
                  <a:lnTo>
                    <a:pt x="14" y="1364"/>
                  </a:lnTo>
                  <a:lnTo>
                    <a:pt x="14" y="1406"/>
                  </a:lnTo>
                  <a:lnTo>
                    <a:pt x="11" y="1439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9638" name="Oval 6"/>
            <p:cNvSpPr>
              <a:spLocks noChangeArrowheads="1"/>
            </p:cNvSpPr>
            <p:nvPr/>
          </p:nvSpPr>
          <p:spPr bwMode="auto">
            <a:xfrm>
              <a:off x="1613" y="1441"/>
              <a:ext cx="94" cy="9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9639" name="Oval 7"/>
            <p:cNvSpPr>
              <a:spLocks noChangeArrowheads="1"/>
            </p:cNvSpPr>
            <p:nvPr/>
          </p:nvSpPr>
          <p:spPr bwMode="auto">
            <a:xfrm>
              <a:off x="933" y="1763"/>
              <a:ext cx="94" cy="9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9640" name="Oval 8"/>
            <p:cNvSpPr>
              <a:spLocks noChangeArrowheads="1"/>
            </p:cNvSpPr>
            <p:nvPr/>
          </p:nvSpPr>
          <p:spPr bwMode="auto">
            <a:xfrm>
              <a:off x="605" y="2257"/>
              <a:ext cx="94" cy="9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9641" name="Oval 9"/>
            <p:cNvSpPr>
              <a:spLocks noChangeArrowheads="1"/>
            </p:cNvSpPr>
            <p:nvPr/>
          </p:nvSpPr>
          <p:spPr bwMode="auto">
            <a:xfrm>
              <a:off x="577" y="2881"/>
              <a:ext cx="94" cy="9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1748" name="Group 10"/>
          <p:cNvGrpSpPr>
            <a:grpSpLocks/>
          </p:cNvGrpSpPr>
          <p:nvPr/>
        </p:nvGrpSpPr>
        <p:grpSpPr bwMode="auto">
          <a:xfrm>
            <a:off x="803275" y="5473700"/>
            <a:ext cx="2598738" cy="1006475"/>
            <a:chOff x="506" y="3448"/>
            <a:chExt cx="1637" cy="634"/>
          </a:xfrm>
        </p:grpSpPr>
        <p:sp>
          <p:nvSpPr>
            <p:cNvPr id="69643" name="Freeform 11"/>
            <p:cNvSpPr>
              <a:spLocks/>
            </p:cNvSpPr>
            <p:nvPr/>
          </p:nvSpPr>
          <p:spPr bwMode="auto">
            <a:xfrm>
              <a:off x="534" y="3448"/>
              <a:ext cx="1566" cy="634"/>
            </a:xfrm>
            <a:custGeom>
              <a:avLst/>
              <a:gdLst>
                <a:gd name="T0" fmla="*/ 1565 w 1566"/>
                <a:gd name="T1" fmla="*/ 346 h 634"/>
                <a:gd name="T2" fmla="*/ 1323 w 1566"/>
                <a:gd name="T3" fmla="*/ 274 h 634"/>
                <a:gd name="T4" fmla="*/ 1088 w 1566"/>
                <a:gd name="T5" fmla="*/ 202 h 634"/>
                <a:gd name="T6" fmla="*/ 974 w 1566"/>
                <a:gd name="T7" fmla="*/ 169 h 634"/>
                <a:gd name="T8" fmla="*/ 863 w 1566"/>
                <a:gd name="T9" fmla="*/ 143 h 634"/>
                <a:gd name="T10" fmla="*/ 756 w 1566"/>
                <a:gd name="T11" fmla="*/ 111 h 634"/>
                <a:gd name="T12" fmla="*/ 652 w 1566"/>
                <a:gd name="T13" fmla="*/ 85 h 634"/>
                <a:gd name="T14" fmla="*/ 554 w 1566"/>
                <a:gd name="T15" fmla="*/ 65 h 634"/>
                <a:gd name="T16" fmla="*/ 460 w 1566"/>
                <a:gd name="T17" fmla="*/ 39 h 634"/>
                <a:gd name="T18" fmla="*/ 376 w 1566"/>
                <a:gd name="T19" fmla="*/ 26 h 634"/>
                <a:gd name="T20" fmla="*/ 296 w 1566"/>
                <a:gd name="T21" fmla="*/ 13 h 634"/>
                <a:gd name="T22" fmla="*/ 225 w 1566"/>
                <a:gd name="T23" fmla="*/ 6 h 634"/>
                <a:gd name="T24" fmla="*/ 161 w 1566"/>
                <a:gd name="T25" fmla="*/ 0 h 634"/>
                <a:gd name="T26" fmla="*/ 107 w 1566"/>
                <a:gd name="T27" fmla="*/ 0 h 634"/>
                <a:gd name="T28" fmla="*/ 60 w 1566"/>
                <a:gd name="T29" fmla="*/ 6 h 634"/>
                <a:gd name="T30" fmla="*/ 44 w 1566"/>
                <a:gd name="T31" fmla="*/ 13 h 634"/>
                <a:gd name="T32" fmla="*/ 27 w 1566"/>
                <a:gd name="T33" fmla="*/ 19 h 634"/>
                <a:gd name="T34" fmla="*/ 7 w 1566"/>
                <a:gd name="T35" fmla="*/ 45 h 634"/>
                <a:gd name="T36" fmla="*/ 0 w 1566"/>
                <a:gd name="T37" fmla="*/ 71 h 634"/>
                <a:gd name="T38" fmla="*/ 3 w 1566"/>
                <a:gd name="T39" fmla="*/ 111 h 634"/>
                <a:gd name="T40" fmla="*/ 13 w 1566"/>
                <a:gd name="T41" fmla="*/ 156 h 634"/>
                <a:gd name="T42" fmla="*/ 30 w 1566"/>
                <a:gd name="T43" fmla="*/ 202 h 634"/>
                <a:gd name="T44" fmla="*/ 54 w 1566"/>
                <a:gd name="T45" fmla="*/ 248 h 634"/>
                <a:gd name="T46" fmla="*/ 81 w 1566"/>
                <a:gd name="T47" fmla="*/ 300 h 634"/>
                <a:gd name="T48" fmla="*/ 144 w 1566"/>
                <a:gd name="T49" fmla="*/ 404 h 634"/>
                <a:gd name="T50" fmla="*/ 208 w 1566"/>
                <a:gd name="T51" fmla="*/ 496 h 634"/>
                <a:gd name="T52" fmla="*/ 235 w 1566"/>
                <a:gd name="T53" fmla="*/ 542 h 634"/>
                <a:gd name="T54" fmla="*/ 259 w 1566"/>
                <a:gd name="T55" fmla="*/ 581 h 634"/>
                <a:gd name="T56" fmla="*/ 279 w 1566"/>
                <a:gd name="T57" fmla="*/ 607 h 634"/>
                <a:gd name="T58" fmla="*/ 289 w 1566"/>
                <a:gd name="T59" fmla="*/ 633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66" h="634">
                  <a:moveTo>
                    <a:pt x="1565" y="346"/>
                  </a:moveTo>
                  <a:lnTo>
                    <a:pt x="1323" y="274"/>
                  </a:lnTo>
                  <a:lnTo>
                    <a:pt x="1088" y="202"/>
                  </a:lnTo>
                  <a:lnTo>
                    <a:pt x="974" y="169"/>
                  </a:lnTo>
                  <a:lnTo>
                    <a:pt x="863" y="143"/>
                  </a:lnTo>
                  <a:lnTo>
                    <a:pt x="756" y="111"/>
                  </a:lnTo>
                  <a:lnTo>
                    <a:pt x="652" y="85"/>
                  </a:lnTo>
                  <a:lnTo>
                    <a:pt x="554" y="65"/>
                  </a:lnTo>
                  <a:lnTo>
                    <a:pt x="460" y="39"/>
                  </a:lnTo>
                  <a:lnTo>
                    <a:pt x="376" y="26"/>
                  </a:lnTo>
                  <a:lnTo>
                    <a:pt x="296" y="13"/>
                  </a:lnTo>
                  <a:lnTo>
                    <a:pt x="225" y="6"/>
                  </a:lnTo>
                  <a:lnTo>
                    <a:pt x="161" y="0"/>
                  </a:lnTo>
                  <a:lnTo>
                    <a:pt x="107" y="0"/>
                  </a:lnTo>
                  <a:lnTo>
                    <a:pt x="60" y="6"/>
                  </a:lnTo>
                  <a:lnTo>
                    <a:pt x="44" y="13"/>
                  </a:lnTo>
                  <a:lnTo>
                    <a:pt x="27" y="19"/>
                  </a:lnTo>
                  <a:lnTo>
                    <a:pt x="7" y="45"/>
                  </a:lnTo>
                  <a:lnTo>
                    <a:pt x="0" y="71"/>
                  </a:lnTo>
                  <a:lnTo>
                    <a:pt x="3" y="111"/>
                  </a:lnTo>
                  <a:lnTo>
                    <a:pt x="13" y="156"/>
                  </a:lnTo>
                  <a:lnTo>
                    <a:pt x="30" y="202"/>
                  </a:lnTo>
                  <a:lnTo>
                    <a:pt x="54" y="248"/>
                  </a:lnTo>
                  <a:lnTo>
                    <a:pt x="81" y="300"/>
                  </a:lnTo>
                  <a:lnTo>
                    <a:pt x="144" y="404"/>
                  </a:lnTo>
                  <a:lnTo>
                    <a:pt x="208" y="496"/>
                  </a:lnTo>
                  <a:lnTo>
                    <a:pt x="235" y="542"/>
                  </a:lnTo>
                  <a:lnTo>
                    <a:pt x="259" y="581"/>
                  </a:lnTo>
                  <a:lnTo>
                    <a:pt x="279" y="607"/>
                  </a:lnTo>
                  <a:lnTo>
                    <a:pt x="289" y="63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9644" name="Oval 12"/>
            <p:cNvSpPr>
              <a:spLocks noChangeArrowheads="1"/>
            </p:cNvSpPr>
            <p:nvPr/>
          </p:nvSpPr>
          <p:spPr bwMode="auto">
            <a:xfrm>
              <a:off x="2054" y="3745"/>
              <a:ext cx="89" cy="9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9645" name="Oval 13"/>
            <p:cNvSpPr>
              <a:spLocks noChangeArrowheads="1"/>
            </p:cNvSpPr>
            <p:nvPr/>
          </p:nvSpPr>
          <p:spPr bwMode="auto">
            <a:xfrm>
              <a:off x="506" y="3553"/>
              <a:ext cx="89" cy="9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9646" name="Oval 14"/>
            <p:cNvSpPr>
              <a:spLocks noChangeArrowheads="1"/>
            </p:cNvSpPr>
            <p:nvPr/>
          </p:nvSpPr>
          <p:spPr bwMode="auto">
            <a:xfrm>
              <a:off x="734" y="3985"/>
              <a:ext cx="89" cy="9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9647" name="Oval 15"/>
            <p:cNvSpPr>
              <a:spLocks noChangeArrowheads="1"/>
            </p:cNvSpPr>
            <p:nvPr/>
          </p:nvSpPr>
          <p:spPr bwMode="auto">
            <a:xfrm>
              <a:off x="1098" y="3457"/>
              <a:ext cx="89" cy="9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1749" name="Group 16"/>
          <p:cNvGrpSpPr>
            <a:grpSpLocks/>
          </p:cNvGrpSpPr>
          <p:nvPr/>
        </p:nvGrpSpPr>
        <p:grpSpPr bwMode="auto">
          <a:xfrm>
            <a:off x="1144588" y="223838"/>
            <a:ext cx="1677987" cy="1781175"/>
            <a:chOff x="721" y="141"/>
            <a:chExt cx="1057" cy="1122"/>
          </a:xfrm>
        </p:grpSpPr>
        <p:sp>
          <p:nvSpPr>
            <p:cNvPr id="69649" name="Freeform 17"/>
            <p:cNvSpPr>
              <a:spLocks/>
            </p:cNvSpPr>
            <p:nvPr/>
          </p:nvSpPr>
          <p:spPr bwMode="auto">
            <a:xfrm>
              <a:off x="762" y="183"/>
              <a:ext cx="1016" cy="1033"/>
            </a:xfrm>
            <a:custGeom>
              <a:avLst/>
              <a:gdLst>
                <a:gd name="T0" fmla="*/ 199 w 1016"/>
                <a:gd name="T1" fmla="*/ 1032 h 1033"/>
                <a:gd name="T2" fmla="*/ 148 w 1016"/>
                <a:gd name="T3" fmla="*/ 882 h 1033"/>
                <a:gd name="T4" fmla="*/ 97 w 1016"/>
                <a:gd name="T5" fmla="*/ 736 h 1033"/>
                <a:gd name="T6" fmla="*/ 74 w 1016"/>
                <a:gd name="T7" fmla="*/ 666 h 1033"/>
                <a:gd name="T8" fmla="*/ 54 w 1016"/>
                <a:gd name="T9" fmla="*/ 596 h 1033"/>
                <a:gd name="T10" fmla="*/ 37 w 1016"/>
                <a:gd name="T11" fmla="*/ 528 h 1033"/>
                <a:gd name="T12" fmla="*/ 23 w 1016"/>
                <a:gd name="T13" fmla="*/ 463 h 1033"/>
                <a:gd name="T14" fmla="*/ 11 w 1016"/>
                <a:gd name="T15" fmla="*/ 401 h 1033"/>
                <a:gd name="T16" fmla="*/ 3 w 1016"/>
                <a:gd name="T17" fmla="*/ 341 h 1033"/>
                <a:gd name="T18" fmla="*/ 0 w 1016"/>
                <a:gd name="T19" fmla="*/ 286 h 1033"/>
                <a:gd name="T20" fmla="*/ 0 w 1016"/>
                <a:gd name="T21" fmla="*/ 234 h 1033"/>
                <a:gd name="T22" fmla="*/ 6 w 1016"/>
                <a:gd name="T23" fmla="*/ 187 h 1033"/>
                <a:gd name="T24" fmla="*/ 14 w 1016"/>
                <a:gd name="T25" fmla="*/ 144 h 1033"/>
                <a:gd name="T26" fmla="*/ 31 w 1016"/>
                <a:gd name="T27" fmla="*/ 105 h 1033"/>
                <a:gd name="T28" fmla="*/ 54 w 1016"/>
                <a:gd name="T29" fmla="*/ 72 h 1033"/>
                <a:gd name="T30" fmla="*/ 68 w 1016"/>
                <a:gd name="T31" fmla="*/ 58 h 1033"/>
                <a:gd name="T32" fmla="*/ 85 w 1016"/>
                <a:gd name="T33" fmla="*/ 45 h 1033"/>
                <a:gd name="T34" fmla="*/ 128 w 1016"/>
                <a:gd name="T35" fmla="*/ 25 h 1033"/>
                <a:gd name="T36" fmla="*/ 179 w 1016"/>
                <a:gd name="T37" fmla="*/ 12 h 1033"/>
                <a:gd name="T38" fmla="*/ 239 w 1016"/>
                <a:gd name="T39" fmla="*/ 4 h 1033"/>
                <a:gd name="T40" fmla="*/ 304 w 1016"/>
                <a:gd name="T41" fmla="*/ 0 h 1033"/>
                <a:gd name="T42" fmla="*/ 375 w 1016"/>
                <a:gd name="T43" fmla="*/ 0 h 1033"/>
                <a:gd name="T44" fmla="*/ 446 w 1016"/>
                <a:gd name="T45" fmla="*/ 4 h 1033"/>
                <a:gd name="T46" fmla="*/ 523 w 1016"/>
                <a:gd name="T47" fmla="*/ 10 h 1033"/>
                <a:gd name="T48" fmla="*/ 600 w 1016"/>
                <a:gd name="T49" fmla="*/ 18 h 1033"/>
                <a:gd name="T50" fmla="*/ 674 w 1016"/>
                <a:gd name="T51" fmla="*/ 27 h 1033"/>
                <a:gd name="T52" fmla="*/ 745 w 1016"/>
                <a:gd name="T53" fmla="*/ 37 h 1033"/>
                <a:gd name="T54" fmla="*/ 813 w 1016"/>
                <a:gd name="T55" fmla="*/ 47 h 1033"/>
                <a:gd name="T56" fmla="*/ 876 w 1016"/>
                <a:gd name="T57" fmla="*/ 57 h 1033"/>
                <a:gd name="T58" fmla="*/ 933 w 1016"/>
                <a:gd name="T59" fmla="*/ 64 h 1033"/>
                <a:gd name="T60" fmla="*/ 978 w 1016"/>
                <a:gd name="T61" fmla="*/ 68 h 1033"/>
                <a:gd name="T62" fmla="*/ 998 w 1016"/>
                <a:gd name="T63" fmla="*/ 70 h 1033"/>
                <a:gd name="T64" fmla="*/ 1015 w 1016"/>
                <a:gd name="T65" fmla="*/ 72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33">
                  <a:moveTo>
                    <a:pt x="199" y="1032"/>
                  </a:moveTo>
                  <a:lnTo>
                    <a:pt x="148" y="882"/>
                  </a:lnTo>
                  <a:lnTo>
                    <a:pt x="97" y="736"/>
                  </a:lnTo>
                  <a:lnTo>
                    <a:pt x="74" y="666"/>
                  </a:lnTo>
                  <a:lnTo>
                    <a:pt x="54" y="596"/>
                  </a:lnTo>
                  <a:lnTo>
                    <a:pt x="37" y="528"/>
                  </a:lnTo>
                  <a:lnTo>
                    <a:pt x="23" y="463"/>
                  </a:lnTo>
                  <a:lnTo>
                    <a:pt x="11" y="401"/>
                  </a:lnTo>
                  <a:lnTo>
                    <a:pt x="3" y="341"/>
                  </a:lnTo>
                  <a:lnTo>
                    <a:pt x="0" y="286"/>
                  </a:lnTo>
                  <a:lnTo>
                    <a:pt x="0" y="234"/>
                  </a:lnTo>
                  <a:lnTo>
                    <a:pt x="6" y="187"/>
                  </a:lnTo>
                  <a:lnTo>
                    <a:pt x="14" y="144"/>
                  </a:lnTo>
                  <a:lnTo>
                    <a:pt x="31" y="105"/>
                  </a:lnTo>
                  <a:lnTo>
                    <a:pt x="54" y="72"/>
                  </a:lnTo>
                  <a:lnTo>
                    <a:pt x="68" y="58"/>
                  </a:lnTo>
                  <a:lnTo>
                    <a:pt x="85" y="45"/>
                  </a:lnTo>
                  <a:lnTo>
                    <a:pt x="128" y="25"/>
                  </a:lnTo>
                  <a:lnTo>
                    <a:pt x="179" y="12"/>
                  </a:lnTo>
                  <a:lnTo>
                    <a:pt x="239" y="4"/>
                  </a:lnTo>
                  <a:lnTo>
                    <a:pt x="304" y="0"/>
                  </a:lnTo>
                  <a:lnTo>
                    <a:pt x="375" y="0"/>
                  </a:lnTo>
                  <a:lnTo>
                    <a:pt x="446" y="4"/>
                  </a:lnTo>
                  <a:lnTo>
                    <a:pt x="523" y="10"/>
                  </a:lnTo>
                  <a:lnTo>
                    <a:pt x="600" y="18"/>
                  </a:lnTo>
                  <a:lnTo>
                    <a:pt x="674" y="27"/>
                  </a:lnTo>
                  <a:lnTo>
                    <a:pt x="745" y="37"/>
                  </a:lnTo>
                  <a:lnTo>
                    <a:pt x="813" y="47"/>
                  </a:lnTo>
                  <a:lnTo>
                    <a:pt x="876" y="57"/>
                  </a:lnTo>
                  <a:lnTo>
                    <a:pt x="933" y="64"/>
                  </a:lnTo>
                  <a:lnTo>
                    <a:pt x="978" y="68"/>
                  </a:lnTo>
                  <a:lnTo>
                    <a:pt x="998" y="70"/>
                  </a:lnTo>
                  <a:lnTo>
                    <a:pt x="1015" y="72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9650" name="Oval 18"/>
            <p:cNvSpPr>
              <a:spLocks noChangeArrowheads="1"/>
            </p:cNvSpPr>
            <p:nvPr/>
          </p:nvSpPr>
          <p:spPr bwMode="auto">
            <a:xfrm>
              <a:off x="1681" y="209"/>
              <a:ext cx="94" cy="9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9651" name="Oval 19"/>
            <p:cNvSpPr>
              <a:spLocks noChangeArrowheads="1"/>
            </p:cNvSpPr>
            <p:nvPr/>
          </p:nvSpPr>
          <p:spPr bwMode="auto">
            <a:xfrm>
              <a:off x="1009" y="141"/>
              <a:ext cx="94" cy="9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9652" name="Oval 20"/>
            <p:cNvSpPr>
              <a:spLocks noChangeArrowheads="1"/>
            </p:cNvSpPr>
            <p:nvPr/>
          </p:nvSpPr>
          <p:spPr bwMode="auto">
            <a:xfrm>
              <a:off x="721" y="641"/>
              <a:ext cx="94" cy="9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9653" name="Oval 21"/>
            <p:cNvSpPr>
              <a:spLocks noChangeArrowheads="1"/>
            </p:cNvSpPr>
            <p:nvPr/>
          </p:nvSpPr>
          <p:spPr bwMode="auto">
            <a:xfrm>
              <a:off x="913" y="1169"/>
              <a:ext cx="94" cy="9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69654" name="Rectangle 22"/>
          <p:cNvSpPr>
            <a:spLocks noChangeArrowheads="1"/>
          </p:cNvSpPr>
          <p:nvPr/>
        </p:nvSpPr>
        <p:spPr bwMode="auto">
          <a:xfrm rot="6420000">
            <a:off x="7621588" y="2135188"/>
            <a:ext cx="454025" cy="2282825"/>
          </a:xfrm>
          <a:prstGeom prst="rect">
            <a:avLst/>
          </a:prstGeom>
          <a:solidFill>
            <a:srgbClr val="CC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9655" name="Rectangle 23"/>
          <p:cNvSpPr>
            <a:spLocks noChangeArrowheads="1"/>
          </p:cNvSpPr>
          <p:nvPr/>
        </p:nvSpPr>
        <p:spPr bwMode="auto">
          <a:xfrm rot="8280000">
            <a:off x="5183188" y="2973388"/>
            <a:ext cx="454025" cy="2282825"/>
          </a:xfrm>
          <a:prstGeom prst="rect">
            <a:avLst/>
          </a:prstGeom>
          <a:solidFill>
            <a:srgbClr val="CC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1752" name="Group 24"/>
          <p:cNvGrpSpPr>
            <a:grpSpLocks/>
          </p:cNvGrpSpPr>
          <p:nvPr/>
        </p:nvGrpSpPr>
        <p:grpSpPr bwMode="auto">
          <a:xfrm>
            <a:off x="4181475" y="2351088"/>
            <a:ext cx="2598738" cy="1004887"/>
            <a:chOff x="2634" y="1481"/>
            <a:chExt cx="1637" cy="633"/>
          </a:xfrm>
        </p:grpSpPr>
        <p:sp>
          <p:nvSpPr>
            <p:cNvPr id="69657" name="Freeform 25"/>
            <p:cNvSpPr>
              <a:spLocks/>
            </p:cNvSpPr>
            <p:nvPr/>
          </p:nvSpPr>
          <p:spPr bwMode="auto">
            <a:xfrm>
              <a:off x="2665" y="1481"/>
              <a:ext cx="1563" cy="633"/>
            </a:xfrm>
            <a:custGeom>
              <a:avLst/>
              <a:gdLst>
                <a:gd name="T0" fmla="*/ 1562 w 1563"/>
                <a:gd name="T1" fmla="*/ 345 h 633"/>
                <a:gd name="T2" fmla="*/ 1319 w 1563"/>
                <a:gd name="T3" fmla="*/ 274 h 633"/>
                <a:gd name="T4" fmla="*/ 1082 w 1563"/>
                <a:gd name="T5" fmla="*/ 203 h 633"/>
                <a:gd name="T6" fmla="*/ 859 w 1563"/>
                <a:gd name="T7" fmla="*/ 142 h 633"/>
                <a:gd name="T8" fmla="*/ 649 w 1563"/>
                <a:gd name="T9" fmla="*/ 84 h 633"/>
                <a:gd name="T10" fmla="*/ 548 w 1563"/>
                <a:gd name="T11" fmla="*/ 61 h 633"/>
                <a:gd name="T12" fmla="*/ 460 w 1563"/>
                <a:gd name="T13" fmla="*/ 40 h 633"/>
                <a:gd name="T14" fmla="*/ 372 w 1563"/>
                <a:gd name="T15" fmla="*/ 27 h 633"/>
                <a:gd name="T16" fmla="*/ 291 w 1563"/>
                <a:gd name="T17" fmla="*/ 13 h 633"/>
                <a:gd name="T18" fmla="*/ 223 w 1563"/>
                <a:gd name="T19" fmla="*/ 3 h 633"/>
                <a:gd name="T20" fmla="*/ 162 w 1563"/>
                <a:gd name="T21" fmla="*/ 0 h 633"/>
                <a:gd name="T22" fmla="*/ 108 w 1563"/>
                <a:gd name="T23" fmla="*/ 0 h 633"/>
                <a:gd name="T24" fmla="*/ 61 w 1563"/>
                <a:gd name="T25" fmla="*/ 7 h 633"/>
                <a:gd name="T26" fmla="*/ 27 w 1563"/>
                <a:gd name="T27" fmla="*/ 20 h 633"/>
                <a:gd name="T28" fmla="*/ 6 w 1563"/>
                <a:gd name="T29" fmla="*/ 44 h 633"/>
                <a:gd name="T30" fmla="*/ 0 w 1563"/>
                <a:gd name="T31" fmla="*/ 74 h 633"/>
                <a:gd name="T32" fmla="*/ 0 w 1563"/>
                <a:gd name="T33" fmla="*/ 108 h 633"/>
                <a:gd name="T34" fmla="*/ 6 w 1563"/>
                <a:gd name="T35" fmla="*/ 152 h 633"/>
                <a:gd name="T36" fmla="*/ 27 w 1563"/>
                <a:gd name="T37" fmla="*/ 199 h 633"/>
                <a:gd name="T38" fmla="*/ 81 w 1563"/>
                <a:gd name="T39" fmla="*/ 297 h 633"/>
                <a:gd name="T40" fmla="*/ 142 w 1563"/>
                <a:gd name="T41" fmla="*/ 402 h 633"/>
                <a:gd name="T42" fmla="*/ 176 w 1563"/>
                <a:gd name="T43" fmla="*/ 449 h 633"/>
                <a:gd name="T44" fmla="*/ 203 w 1563"/>
                <a:gd name="T45" fmla="*/ 497 h 633"/>
                <a:gd name="T46" fmla="*/ 230 w 1563"/>
                <a:gd name="T47" fmla="*/ 541 h 633"/>
                <a:gd name="T48" fmla="*/ 257 w 1563"/>
                <a:gd name="T49" fmla="*/ 578 h 633"/>
                <a:gd name="T50" fmla="*/ 270 w 1563"/>
                <a:gd name="T51" fmla="*/ 608 h 633"/>
                <a:gd name="T52" fmla="*/ 284 w 1563"/>
                <a:gd name="T53" fmla="*/ 632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63" h="633">
                  <a:moveTo>
                    <a:pt x="1562" y="345"/>
                  </a:moveTo>
                  <a:lnTo>
                    <a:pt x="1319" y="274"/>
                  </a:lnTo>
                  <a:lnTo>
                    <a:pt x="1082" y="203"/>
                  </a:lnTo>
                  <a:lnTo>
                    <a:pt x="859" y="142"/>
                  </a:lnTo>
                  <a:lnTo>
                    <a:pt x="649" y="84"/>
                  </a:lnTo>
                  <a:lnTo>
                    <a:pt x="548" y="61"/>
                  </a:lnTo>
                  <a:lnTo>
                    <a:pt x="460" y="40"/>
                  </a:lnTo>
                  <a:lnTo>
                    <a:pt x="372" y="27"/>
                  </a:lnTo>
                  <a:lnTo>
                    <a:pt x="291" y="13"/>
                  </a:lnTo>
                  <a:lnTo>
                    <a:pt x="223" y="3"/>
                  </a:lnTo>
                  <a:lnTo>
                    <a:pt x="162" y="0"/>
                  </a:lnTo>
                  <a:lnTo>
                    <a:pt x="108" y="0"/>
                  </a:lnTo>
                  <a:lnTo>
                    <a:pt x="61" y="7"/>
                  </a:lnTo>
                  <a:lnTo>
                    <a:pt x="27" y="20"/>
                  </a:lnTo>
                  <a:lnTo>
                    <a:pt x="6" y="44"/>
                  </a:lnTo>
                  <a:lnTo>
                    <a:pt x="0" y="74"/>
                  </a:lnTo>
                  <a:lnTo>
                    <a:pt x="0" y="108"/>
                  </a:lnTo>
                  <a:lnTo>
                    <a:pt x="6" y="152"/>
                  </a:lnTo>
                  <a:lnTo>
                    <a:pt x="27" y="199"/>
                  </a:lnTo>
                  <a:lnTo>
                    <a:pt x="81" y="297"/>
                  </a:lnTo>
                  <a:lnTo>
                    <a:pt x="142" y="402"/>
                  </a:lnTo>
                  <a:lnTo>
                    <a:pt x="176" y="449"/>
                  </a:lnTo>
                  <a:lnTo>
                    <a:pt x="203" y="497"/>
                  </a:lnTo>
                  <a:lnTo>
                    <a:pt x="230" y="541"/>
                  </a:lnTo>
                  <a:lnTo>
                    <a:pt x="257" y="578"/>
                  </a:lnTo>
                  <a:lnTo>
                    <a:pt x="270" y="608"/>
                  </a:lnTo>
                  <a:lnTo>
                    <a:pt x="284" y="632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9658" name="Oval 26"/>
            <p:cNvSpPr>
              <a:spLocks noChangeArrowheads="1"/>
            </p:cNvSpPr>
            <p:nvPr/>
          </p:nvSpPr>
          <p:spPr bwMode="auto">
            <a:xfrm>
              <a:off x="4182" y="1777"/>
              <a:ext cx="89" cy="9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9659" name="Oval 27"/>
            <p:cNvSpPr>
              <a:spLocks noChangeArrowheads="1"/>
            </p:cNvSpPr>
            <p:nvPr/>
          </p:nvSpPr>
          <p:spPr bwMode="auto">
            <a:xfrm>
              <a:off x="2634" y="1585"/>
              <a:ext cx="89" cy="9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9660" name="Oval 28"/>
            <p:cNvSpPr>
              <a:spLocks noChangeArrowheads="1"/>
            </p:cNvSpPr>
            <p:nvPr/>
          </p:nvSpPr>
          <p:spPr bwMode="auto">
            <a:xfrm>
              <a:off x="2862" y="2017"/>
              <a:ext cx="89" cy="9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9661" name="Oval 29"/>
            <p:cNvSpPr>
              <a:spLocks noChangeArrowheads="1"/>
            </p:cNvSpPr>
            <p:nvPr/>
          </p:nvSpPr>
          <p:spPr bwMode="auto">
            <a:xfrm>
              <a:off x="3226" y="1489"/>
              <a:ext cx="89" cy="9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69662" name="Line 30"/>
          <p:cNvSpPr>
            <a:spLocks noChangeShapeType="1"/>
          </p:cNvSpPr>
          <p:nvPr/>
        </p:nvSpPr>
        <p:spPr bwMode="auto">
          <a:xfrm>
            <a:off x="6173788" y="5030788"/>
            <a:ext cx="2513012" cy="1141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9663" name="Line 31"/>
          <p:cNvSpPr>
            <a:spLocks noChangeShapeType="1"/>
          </p:cNvSpPr>
          <p:nvPr/>
        </p:nvSpPr>
        <p:spPr bwMode="auto">
          <a:xfrm>
            <a:off x="8916988" y="3659188"/>
            <a:ext cx="227012" cy="746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9664" name="Rectangle 32"/>
          <p:cNvSpPr>
            <a:spLocks noChangeArrowheads="1"/>
          </p:cNvSpPr>
          <p:nvPr/>
        </p:nvSpPr>
        <p:spPr bwMode="auto">
          <a:xfrm>
            <a:off x="230188" y="5106988"/>
            <a:ext cx="3730625" cy="15970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9665" name="Oval 33"/>
          <p:cNvSpPr>
            <a:spLocks noChangeArrowheads="1"/>
          </p:cNvSpPr>
          <p:nvPr/>
        </p:nvSpPr>
        <p:spPr bwMode="auto">
          <a:xfrm>
            <a:off x="4573588" y="3233738"/>
            <a:ext cx="149225" cy="149225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9666" name="Oval 34"/>
          <p:cNvSpPr>
            <a:spLocks noChangeArrowheads="1"/>
          </p:cNvSpPr>
          <p:nvPr/>
        </p:nvSpPr>
        <p:spPr bwMode="auto">
          <a:xfrm>
            <a:off x="4725988" y="3386138"/>
            <a:ext cx="149225" cy="149225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9667" name="Oval 35"/>
          <p:cNvSpPr>
            <a:spLocks noChangeArrowheads="1"/>
          </p:cNvSpPr>
          <p:nvPr/>
        </p:nvSpPr>
        <p:spPr bwMode="auto">
          <a:xfrm>
            <a:off x="6630988" y="2820988"/>
            <a:ext cx="149225" cy="149225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9668" name="Oval 36"/>
          <p:cNvSpPr>
            <a:spLocks noChangeArrowheads="1"/>
          </p:cNvSpPr>
          <p:nvPr/>
        </p:nvSpPr>
        <p:spPr bwMode="auto">
          <a:xfrm>
            <a:off x="6859588" y="2928938"/>
            <a:ext cx="149225" cy="149225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5584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469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Corbel"/>
                <a:cs typeface="Corbel"/>
              </a:rPr>
              <a:t>Step 5: Side </a:t>
            </a:r>
            <a:r>
              <a:rPr lang="en-US" sz="3200" b="1" dirty="0">
                <a:solidFill>
                  <a:srgbClr val="FFFFFF"/>
                </a:solidFill>
                <a:latin typeface="Corbel"/>
                <a:cs typeface="Corbel"/>
              </a:rPr>
              <a:t>chain modeling 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Libraries of common </a:t>
            </a:r>
            <a:r>
              <a:rPr lang="en-US" dirty="0" err="1"/>
              <a:t>rotamers</a:t>
            </a:r>
            <a:r>
              <a:rPr lang="en-US" dirty="0"/>
              <a:t> extracted from high resolution X-ray structures are often used to position side </a:t>
            </a:r>
            <a:r>
              <a:rPr lang="en-US" dirty="0" smtClean="0"/>
              <a:t>chains </a:t>
            </a:r>
          </a:p>
          <a:p>
            <a:r>
              <a:rPr lang="en-US" dirty="0" smtClean="0"/>
              <a:t>The </a:t>
            </a:r>
            <a:r>
              <a:rPr lang="en-US" dirty="0"/>
              <a:t>various </a:t>
            </a:r>
            <a:r>
              <a:rPr lang="en-US" dirty="0" err="1"/>
              <a:t>rotamers</a:t>
            </a:r>
            <a:r>
              <a:rPr lang="en-US" dirty="0"/>
              <a:t> are </a:t>
            </a:r>
            <a:r>
              <a:rPr lang="en-US" dirty="0" smtClean="0"/>
              <a:t>subsequently explored </a:t>
            </a:r>
            <a:r>
              <a:rPr lang="en-US" dirty="0"/>
              <a:t>and scored with a variety of energy </a:t>
            </a:r>
            <a:r>
              <a:rPr lang="en-US" dirty="0" smtClean="0"/>
              <a:t>functions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048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182"/>
            <a:ext cx="8229600" cy="62182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Where can we find the spatial coordinates of proteins? </a:t>
            </a:r>
            <a:endParaRPr lang="en-US" sz="2800" dirty="0"/>
          </a:p>
        </p:txBody>
      </p:sp>
      <p:pic>
        <p:nvPicPr>
          <p:cNvPr id="4" name="Picture 3" descr="interact2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863"/>
            <a:ext cx="9144000" cy="624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05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469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Step 6: </a:t>
            </a:r>
            <a:r>
              <a:rPr lang="en-US" sz="3200" b="1" dirty="0">
                <a:solidFill>
                  <a:srgbClr val="FFFFFF"/>
                </a:solidFill>
                <a:latin typeface="Corbel"/>
                <a:cs typeface="Corbel"/>
              </a:rPr>
              <a:t>Model </a:t>
            </a:r>
            <a:r>
              <a:rPr lang="en-US" sz="3200" b="1" dirty="0" err="1">
                <a:solidFill>
                  <a:srgbClr val="FFFFFF"/>
                </a:solidFill>
                <a:latin typeface="Corbel"/>
                <a:cs typeface="Corbel"/>
              </a:rPr>
              <a:t>optimisation</a:t>
            </a:r>
            <a:r>
              <a:rPr lang="en-US" sz="3200" b="1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lang="en-US" sz="3200" b="1" dirty="0" smtClean="0">
                <a:solidFill>
                  <a:srgbClr val="FFFFFF"/>
                </a:solidFill>
              </a:rPr>
              <a:t> 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To predict the side chain </a:t>
            </a:r>
            <a:r>
              <a:rPr lang="en-US" dirty="0" err="1"/>
              <a:t>rotamers</a:t>
            </a:r>
            <a:r>
              <a:rPr lang="en-US" dirty="0"/>
              <a:t> with high accuracy, we need the correct backbone, which in turn depends on the </a:t>
            </a:r>
            <a:r>
              <a:rPr lang="en-US" dirty="0" err="1"/>
              <a:t>rotamers</a:t>
            </a:r>
            <a:r>
              <a:rPr lang="en-US" dirty="0"/>
              <a:t> and their </a:t>
            </a:r>
            <a:r>
              <a:rPr lang="en-US" dirty="0" smtClean="0"/>
              <a:t>packing</a:t>
            </a:r>
          </a:p>
          <a:p>
            <a:r>
              <a:rPr lang="en-US" dirty="0" smtClean="0"/>
              <a:t>The </a:t>
            </a:r>
            <a:r>
              <a:rPr lang="en-US" dirty="0"/>
              <a:t>common approach to address this problem is to iteratively model the </a:t>
            </a:r>
            <a:r>
              <a:rPr lang="en-US" dirty="0" err="1"/>
              <a:t>rotamers</a:t>
            </a:r>
            <a:r>
              <a:rPr lang="en-US" dirty="0"/>
              <a:t> and backbone </a:t>
            </a:r>
            <a:r>
              <a:rPr lang="en-US" dirty="0" smtClean="0"/>
              <a:t>structure</a:t>
            </a:r>
          </a:p>
          <a:p>
            <a:r>
              <a:rPr lang="en-US" dirty="0" smtClean="0"/>
              <a:t>First</a:t>
            </a:r>
            <a:r>
              <a:rPr lang="en-US" dirty="0"/>
              <a:t>, we predict the </a:t>
            </a:r>
            <a:r>
              <a:rPr lang="en-US" dirty="0" err="1"/>
              <a:t>rotamers</a:t>
            </a:r>
            <a:r>
              <a:rPr lang="en-US" dirty="0"/>
              <a:t>, then remodel the backbone to accommodate </a:t>
            </a:r>
            <a:r>
              <a:rPr lang="en-US" dirty="0" err="1"/>
              <a:t>rotamers</a:t>
            </a:r>
            <a:r>
              <a:rPr lang="en-US" dirty="0"/>
              <a:t>, followed by a round of refitting the </a:t>
            </a:r>
            <a:r>
              <a:rPr lang="en-US" dirty="0" err="1"/>
              <a:t>rotamers</a:t>
            </a:r>
            <a:r>
              <a:rPr lang="en-US" dirty="0"/>
              <a:t> to the new </a:t>
            </a:r>
            <a:r>
              <a:rPr lang="en-US" dirty="0" smtClean="0"/>
              <a:t>backbone</a:t>
            </a:r>
          </a:p>
          <a:p>
            <a:r>
              <a:rPr lang="en-US" dirty="0" smtClean="0"/>
              <a:t> </a:t>
            </a:r>
            <a:r>
              <a:rPr lang="en-US" dirty="0"/>
              <a:t>This process is repeated until the solution </a:t>
            </a:r>
            <a:r>
              <a:rPr lang="en-US" dirty="0" smtClean="0"/>
              <a:t>converges </a:t>
            </a:r>
          </a:p>
          <a:p>
            <a:r>
              <a:rPr lang="en-US" dirty="0" smtClean="0"/>
              <a:t>This </a:t>
            </a:r>
            <a:r>
              <a:rPr lang="en-US" dirty="0"/>
              <a:t>boils down to a series of </a:t>
            </a:r>
            <a:r>
              <a:rPr lang="en-US" dirty="0" err="1"/>
              <a:t>rotamer</a:t>
            </a:r>
            <a:r>
              <a:rPr lang="en-US" dirty="0"/>
              <a:t> prediction and energy </a:t>
            </a:r>
            <a:r>
              <a:rPr lang="en-US" dirty="0" err="1" smtClean="0"/>
              <a:t>minimisation</a:t>
            </a:r>
            <a:r>
              <a:rPr lang="en-US" dirty="0" smtClean="0"/>
              <a:t> </a:t>
            </a:r>
            <a:r>
              <a:rPr lang="en-US" dirty="0" smtClean="0"/>
              <a:t>steps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998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469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Corbel"/>
                <a:cs typeface="Corbel"/>
              </a:rPr>
              <a:t>Step 7: Model </a:t>
            </a:r>
            <a:r>
              <a:rPr lang="en-US" sz="3200" b="1" dirty="0">
                <a:solidFill>
                  <a:srgbClr val="FFFFFF"/>
                </a:solidFill>
                <a:latin typeface="Corbel"/>
                <a:cs typeface="Corbel"/>
              </a:rPr>
              <a:t>validation 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Every protein structure contains errors, and homology models are no </a:t>
            </a:r>
            <a:r>
              <a:rPr lang="en-US" dirty="0" smtClean="0"/>
              <a:t>exception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number of errors (for a given method) mainly depends on two values: </a:t>
            </a:r>
          </a:p>
          <a:p>
            <a:pPr lvl="1"/>
            <a:r>
              <a:rPr lang="en-US" dirty="0"/>
              <a:t>The percentage sequence identity between template and model-sequence </a:t>
            </a:r>
          </a:p>
          <a:p>
            <a:pPr lvl="1"/>
            <a:r>
              <a:rPr lang="en-US" dirty="0"/>
              <a:t>The number of errors in the </a:t>
            </a:r>
            <a:r>
              <a:rPr lang="en-US" dirty="0" smtClean="0"/>
              <a:t>template </a:t>
            </a:r>
            <a:endParaRPr lang="en-US" dirty="0"/>
          </a:p>
          <a:p>
            <a:r>
              <a:rPr lang="en-US" dirty="0"/>
              <a:t>There are two principally different ways to estimate errors in a structure </a:t>
            </a:r>
            <a:endParaRPr lang="en-US" dirty="0" smtClean="0"/>
          </a:p>
          <a:p>
            <a:pPr lvl="1"/>
            <a:r>
              <a:rPr lang="en-US" u="sng" dirty="0"/>
              <a:t>Calculating the model's energy based on a force field </a:t>
            </a:r>
            <a:endParaRPr lang="en-US" u="sng" dirty="0" smtClean="0"/>
          </a:p>
          <a:p>
            <a:pPr lvl="1"/>
            <a:r>
              <a:rPr lang="en-US" u="sng" dirty="0" smtClean="0"/>
              <a:t>Determining normality </a:t>
            </a:r>
            <a:r>
              <a:rPr lang="en-US" u="sng" dirty="0"/>
              <a:t>indices </a:t>
            </a:r>
            <a:r>
              <a:rPr lang="en-US" dirty="0"/>
              <a:t>that describe how well a given characteristic of the model resembles the same characteristic in real structures </a:t>
            </a:r>
          </a:p>
        </p:txBody>
      </p:sp>
    </p:spTree>
    <p:extLst>
      <p:ext uri="{BB962C8B-B14F-4D97-AF65-F5344CB8AC3E}">
        <p14:creationId xmlns:p14="http://schemas.microsoft.com/office/powerpoint/2010/main" val="800326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13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Corbel"/>
                <a:cs typeface="Corbel"/>
              </a:rPr>
              <a:t>Step 8: </a:t>
            </a:r>
            <a:r>
              <a:rPr lang="en-US" sz="3200" b="1" dirty="0">
                <a:solidFill>
                  <a:srgbClr val="FFFFFF"/>
                </a:solidFill>
                <a:latin typeface="Corbel"/>
                <a:cs typeface="Corbel"/>
              </a:rPr>
              <a:t>Iteration to correct </a:t>
            </a:r>
            <a:r>
              <a:rPr lang="en-US" sz="3200" b="1" dirty="0" smtClean="0">
                <a:solidFill>
                  <a:srgbClr val="FFFFFF"/>
                </a:solidFill>
                <a:latin typeface="Corbel"/>
                <a:cs typeface="Corbel"/>
              </a:rPr>
              <a:t>mistakes</a:t>
            </a:r>
            <a:endParaRPr lang="en-US" sz="3200" b="1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364" y="1748369"/>
            <a:ext cx="8453967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When errors in the model are </a:t>
            </a:r>
            <a:r>
              <a:rPr lang="en-US" dirty="0" err="1" smtClean="0"/>
              <a:t>recognised</a:t>
            </a:r>
            <a:r>
              <a:rPr lang="en-US" dirty="0" smtClean="0"/>
              <a:t> </a:t>
            </a:r>
            <a:r>
              <a:rPr lang="en-US" dirty="0"/>
              <a:t>and located, they can be corrected by iterating portions of the homology modeling process. </a:t>
            </a:r>
            <a:endParaRPr lang="en-US" dirty="0" smtClean="0"/>
          </a:p>
          <a:p>
            <a:r>
              <a:rPr lang="en-US" dirty="0" smtClean="0"/>
              <a:t>Small </a:t>
            </a:r>
            <a:r>
              <a:rPr lang="en-US" dirty="0"/>
              <a:t>errors that are introduced during the </a:t>
            </a:r>
            <a:r>
              <a:rPr lang="en-US" dirty="0" err="1" smtClean="0"/>
              <a:t>optimisation</a:t>
            </a:r>
            <a:r>
              <a:rPr lang="en-US" dirty="0" smtClean="0"/>
              <a:t> </a:t>
            </a:r>
            <a:r>
              <a:rPr lang="en-US" dirty="0"/>
              <a:t>step can be removed by running a shorter molecular dynamics </a:t>
            </a:r>
            <a:r>
              <a:rPr lang="en-US" dirty="0" smtClean="0"/>
              <a:t>simulation </a:t>
            </a:r>
          </a:p>
          <a:p>
            <a:r>
              <a:rPr lang="en-US" dirty="0"/>
              <a:t>A error in a loop can be corrected by choosing another loop conformation in the loop </a:t>
            </a:r>
            <a:r>
              <a:rPr lang="en-US" dirty="0" smtClean="0"/>
              <a:t>modeling step</a:t>
            </a:r>
          </a:p>
          <a:p>
            <a:r>
              <a:rPr lang="en-US" dirty="0" smtClean="0"/>
              <a:t> </a:t>
            </a:r>
            <a:r>
              <a:rPr lang="en-US" dirty="0"/>
              <a:t>Large mistakes in the backbone conformation sometimes require the complete process to be repeated with another alignment or even with a different </a:t>
            </a:r>
            <a:r>
              <a:rPr lang="en-US" dirty="0" smtClean="0"/>
              <a:t>template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972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3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5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83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3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2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65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3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2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86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0"/>
            <a:ext cx="8243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51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ract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9048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19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eract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9048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51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eract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61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5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293" y="215811"/>
            <a:ext cx="8755531" cy="6494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ourier"/>
                <a:cs typeface="Courier"/>
              </a:rPr>
              <a:t>HEADER    TRANSFERASE                             15-SEP-06   2DYL              </a:t>
            </a:r>
          </a:p>
          <a:p>
            <a:r>
              <a:rPr lang="en-US" sz="1600" dirty="0">
                <a:latin typeface="Courier"/>
                <a:cs typeface="Courier"/>
              </a:rPr>
              <a:t>TITLE     CRYSTAL STRUCTURE OF HUMAN MITOGEN-ACTIVATED PROTEIN KINASE           </a:t>
            </a:r>
          </a:p>
          <a:p>
            <a:r>
              <a:rPr lang="en-US" sz="1600" dirty="0">
                <a:latin typeface="Courier"/>
                <a:cs typeface="Courier"/>
              </a:rPr>
              <a:t>TITLE    2 KINASE 7 ACTIVATED MUTANT (S287D, T291D)                             </a:t>
            </a:r>
          </a:p>
          <a:p>
            <a:r>
              <a:rPr lang="en-US" sz="1600" dirty="0">
                <a:latin typeface="Courier"/>
                <a:cs typeface="Courier"/>
              </a:rPr>
              <a:t>COMPND    MOL_ID: 1;                                                            </a:t>
            </a:r>
          </a:p>
          <a:p>
            <a:r>
              <a:rPr lang="en-US" sz="1600" dirty="0">
                <a:latin typeface="Courier"/>
                <a:cs typeface="Courier"/>
              </a:rPr>
              <a:t>COMPND   2 MOLECULE: DUAL SPECIFICITY MITOGEN-ACTIVATED PROTEIN                 </a:t>
            </a:r>
          </a:p>
          <a:p>
            <a:r>
              <a:rPr lang="en-US" sz="1600" dirty="0">
                <a:latin typeface="Courier"/>
                <a:cs typeface="Courier"/>
              </a:rPr>
              <a:t>COMPND   3 KINASE KINASE 7;                                                     </a:t>
            </a:r>
          </a:p>
          <a:p>
            <a:r>
              <a:rPr lang="en-US" sz="1600" dirty="0">
                <a:latin typeface="Courier"/>
                <a:cs typeface="Courier"/>
              </a:rPr>
              <a:t>COMPND   4 CHAIN: A</a:t>
            </a:r>
            <a:r>
              <a:rPr lang="en-US" sz="1600" dirty="0" smtClean="0">
                <a:latin typeface="Courier"/>
                <a:cs typeface="Courier"/>
              </a:rPr>
              <a:t>;</a:t>
            </a:r>
          </a:p>
          <a:p>
            <a:r>
              <a:rPr lang="pt-BR" sz="1600" dirty="0">
                <a:latin typeface="Courier"/>
                <a:cs typeface="Courier"/>
              </a:rPr>
              <a:t>SOURCE   2 ORGANISM_SCIENTIFIC: HOMO SAPIENS</a:t>
            </a:r>
            <a:r>
              <a:rPr lang="pt-BR" sz="1600" dirty="0" smtClean="0">
                <a:latin typeface="Courier"/>
                <a:cs typeface="Courier"/>
              </a:rPr>
              <a:t>;</a:t>
            </a:r>
          </a:p>
          <a:p>
            <a:r>
              <a:rPr lang="pt-BR" sz="1600" dirty="0" smtClean="0">
                <a:latin typeface="Courier"/>
                <a:cs typeface="Courier"/>
              </a:rPr>
              <a:t>....</a:t>
            </a:r>
          </a:p>
          <a:p>
            <a:r>
              <a:rPr lang="en-US" sz="1600" dirty="0">
                <a:latin typeface="Courier"/>
                <a:cs typeface="Courier"/>
              </a:rPr>
              <a:t>ATOM      1  N   THR A 119      35.046  46.717  32.662  1.00 72.79 </a:t>
            </a:r>
            <a:r>
              <a:rPr lang="en-US" sz="1600" dirty="0" smtClean="0">
                <a:latin typeface="Courier"/>
                <a:cs typeface="Courier"/>
              </a:rPr>
              <a:t>  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ATOM      2  CA  THR A 119      34.549  45.371  32.236  1.00 </a:t>
            </a:r>
            <a:r>
              <a:rPr lang="en-US" sz="1600" dirty="0" smtClean="0">
                <a:latin typeface="Courier"/>
                <a:cs typeface="Courier"/>
              </a:rPr>
              <a:t>74.23  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ATOM      3  C   THR A 119      35.039  44.281  33.197  1.00 </a:t>
            </a:r>
            <a:r>
              <a:rPr lang="en-US" sz="1600" dirty="0" smtClean="0">
                <a:latin typeface="Courier"/>
                <a:cs typeface="Courier"/>
              </a:rPr>
              <a:t>73.49  </a:t>
            </a:r>
            <a:endParaRPr lang="en-US" sz="1600" dirty="0">
              <a:latin typeface="Courier"/>
              <a:cs typeface="Courier"/>
            </a:endParaRPr>
          </a:p>
          <a:p>
            <a:r>
              <a:rPr lang="pt-BR" sz="1600" dirty="0">
                <a:latin typeface="Courier"/>
                <a:cs typeface="Courier"/>
              </a:rPr>
              <a:t>ATOM      4  O   THR A 119      34.438  43.213  33.291  1.00 </a:t>
            </a:r>
            <a:r>
              <a:rPr lang="pt-BR" sz="1600" dirty="0" smtClean="0">
                <a:latin typeface="Courier"/>
                <a:cs typeface="Courier"/>
              </a:rPr>
              <a:t>77.28</a:t>
            </a:r>
            <a:endParaRPr lang="pt-BR" sz="1600" dirty="0">
              <a:latin typeface="Courier"/>
              <a:cs typeface="Courier"/>
            </a:endParaRPr>
          </a:p>
          <a:p>
            <a:r>
              <a:rPr lang="pt-BR" sz="1600" dirty="0">
                <a:latin typeface="Courier"/>
                <a:cs typeface="Courier"/>
              </a:rPr>
              <a:t>ATOM      5  CB  THR A 119      35.029  45.003  30.786  1.00 </a:t>
            </a:r>
            <a:r>
              <a:rPr lang="pt-BR" sz="1600" dirty="0" smtClean="0">
                <a:latin typeface="Courier"/>
                <a:cs typeface="Courier"/>
              </a:rPr>
              <a:t>77.83</a:t>
            </a:r>
            <a:endParaRPr lang="pt-BR" sz="1600" dirty="0">
              <a:latin typeface="Courier"/>
              <a:cs typeface="Courier"/>
            </a:endParaRPr>
          </a:p>
          <a:p>
            <a:r>
              <a:rPr lang="pt-BR" sz="1600" dirty="0">
                <a:latin typeface="Courier"/>
                <a:cs typeface="Courier"/>
              </a:rPr>
              <a:t>ATOM      6  OG1 THR A 119      34.699  46.059  29.872  1.00 </a:t>
            </a:r>
            <a:r>
              <a:rPr lang="pt-BR" sz="1600" dirty="0" smtClean="0">
                <a:latin typeface="Courier"/>
                <a:cs typeface="Courier"/>
              </a:rPr>
              <a:t>72.64</a:t>
            </a:r>
            <a:endParaRPr lang="pt-BR" sz="1600" dirty="0">
              <a:latin typeface="Courier"/>
              <a:cs typeface="Courier"/>
            </a:endParaRPr>
          </a:p>
          <a:p>
            <a:r>
              <a:rPr lang="pt-BR" sz="1600" dirty="0">
                <a:latin typeface="Courier"/>
                <a:cs typeface="Courier"/>
              </a:rPr>
              <a:t>ATOM      7  CG2 THR A 119      34.359  43.698  30.309  1.00 </a:t>
            </a:r>
            <a:r>
              <a:rPr lang="pt-BR" sz="1600" dirty="0" smtClean="0">
                <a:latin typeface="Courier"/>
                <a:cs typeface="Courier"/>
              </a:rPr>
              <a:t>75.24</a:t>
            </a:r>
            <a:endParaRPr lang="pt-BR" sz="1600" dirty="0">
              <a:latin typeface="Courier"/>
              <a:cs typeface="Courier"/>
            </a:endParaRPr>
          </a:p>
          <a:p>
            <a:r>
              <a:rPr lang="pt-BR" sz="1600" dirty="0">
                <a:latin typeface="Courier"/>
                <a:cs typeface="Courier"/>
              </a:rPr>
              <a:t>ATOM      8  N   GLY A 120      36.130  44.548  33.908  1.00 </a:t>
            </a:r>
            <a:r>
              <a:rPr lang="pt-BR" sz="1600" dirty="0" smtClean="0">
                <a:latin typeface="Courier"/>
                <a:cs typeface="Courier"/>
              </a:rPr>
              <a:t>69.95</a:t>
            </a:r>
            <a:endParaRPr lang="pt-BR" sz="1600" dirty="0">
              <a:latin typeface="Courier"/>
              <a:cs typeface="Courier"/>
            </a:endParaRPr>
          </a:p>
          <a:p>
            <a:r>
              <a:rPr lang="pt-BR" sz="1600" dirty="0">
                <a:latin typeface="Courier"/>
                <a:cs typeface="Courier"/>
              </a:rPr>
              <a:t>ATOM      9  CA  GLY A 120      36.661  43.566  34.835  1.00 </a:t>
            </a:r>
            <a:r>
              <a:rPr lang="pt-BR" sz="1600" dirty="0" smtClean="0">
                <a:latin typeface="Courier"/>
                <a:cs typeface="Courier"/>
              </a:rPr>
              <a:t>67.79</a:t>
            </a:r>
            <a:endParaRPr lang="pt-BR" sz="1600" dirty="0">
              <a:latin typeface="Courier"/>
              <a:cs typeface="Courier"/>
            </a:endParaRPr>
          </a:p>
          <a:p>
            <a:r>
              <a:rPr lang="pt-BR" sz="1600" dirty="0">
                <a:latin typeface="Courier"/>
                <a:cs typeface="Courier"/>
              </a:rPr>
              <a:t>ATOM     10  C   GLY A 120      36.750  44.131  36.239  1.00 </a:t>
            </a:r>
            <a:r>
              <a:rPr lang="pt-BR" sz="1600" dirty="0" smtClean="0">
                <a:latin typeface="Courier"/>
                <a:cs typeface="Courier"/>
              </a:rPr>
              <a:t>70.21</a:t>
            </a:r>
            <a:endParaRPr lang="pt-BR" sz="1600" dirty="0">
              <a:latin typeface="Courier"/>
              <a:cs typeface="Courier"/>
            </a:endParaRPr>
          </a:p>
          <a:p>
            <a:r>
              <a:rPr lang="pt-BR" sz="1600" dirty="0">
                <a:latin typeface="Courier"/>
                <a:cs typeface="Courier"/>
              </a:rPr>
              <a:t>ATOM     11  O   GLY A 120      36.963  45.326  36.414  1.00 </a:t>
            </a:r>
            <a:r>
              <a:rPr lang="pt-BR" sz="1600" dirty="0" smtClean="0">
                <a:latin typeface="Courier"/>
                <a:cs typeface="Courier"/>
              </a:rPr>
              <a:t>73.35</a:t>
            </a:r>
            <a:endParaRPr lang="pt-BR" sz="1600" dirty="0">
              <a:latin typeface="Courier"/>
              <a:cs typeface="Courier"/>
            </a:endParaRPr>
          </a:p>
          <a:p>
            <a:r>
              <a:rPr lang="pt-BR" sz="1600" dirty="0">
                <a:latin typeface="Courier"/>
                <a:cs typeface="Courier"/>
              </a:rPr>
              <a:t>ATOM     12  N   TYR A 121      36.574  43.274  37.239  1.00 </a:t>
            </a:r>
            <a:r>
              <a:rPr lang="pt-BR" sz="1600" dirty="0" smtClean="0">
                <a:latin typeface="Courier"/>
                <a:cs typeface="Courier"/>
              </a:rPr>
              <a:t>64.91</a:t>
            </a:r>
            <a:endParaRPr lang="pt-BR" sz="1600" dirty="0">
              <a:latin typeface="Courier"/>
              <a:cs typeface="Courier"/>
            </a:endParaRPr>
          </a:p>
          <a:p>
            <a:r>
              <a:rPr lang="pt-BR" sz="1600" dirty="0">
                <a:latin typeface="Courier"/>
                <a:cs typeface="Courier"/>
              </a:rPr>
              <a:t>ATOM     13  CA  TYR A 121      36.645  43.669  38.642  1.00 </a:t>
            </a:r>
            <a:r>
              <a:rPr lang="pt-BR" sz="1600" dirty="0" smtClean="0">
                <a:latin typeface="Courier"/>
                <a:cs typeface="Courier"/>
              </a:rPr>
              <a:t>61.51</a:t>
            </a:r>
            <a:endParaRPr lang="pt-BR" sz="1600" dirty="0">
              <a:latin typeface="Courier"/>
              <a:cs typeface="Courier"/>
            </a:endParaRPr>
          </a:p>
          <a:p>
            <a:r>
              <a:rPr lang="pt-BR" sz="1600" dirty="0">
                <a:latin typeface="Courier"/>
                <a:cs typeface="Courier"/>
              </a:rPr>
              <a:t>ATOM     14  C   TYR A 121      35.441  44.441  39.170  1.00 </a:t>
            </a:r>
            <a:r>
              <a:rPr lang="pt-BR" sz="1600" dirty="0" smtClean="0">
                <a:latin typeface="Courier"/>
                <a:cs typeface="Courier"/>
              </a:rPr>
              <a:t>58.52</a:t>
            </a:r>
            <a:endParaRPr lang="pt-BR" sz="1600" dirty="0">
              <a:latin typeface="Courier"/>
              <a:cs typeface="Courier"/>
            </a:endParaRPr>
          </a:p>
          <a:p>
            <a:r>
              <a:rPr lang="pt-BR" sz="1600" dirty="0">
                <a:latin typeface="Courier"/>
                <a:cs typeface="Courier"/>
              </a:rPr>
              <a:t>ATOM     15  O   TYR A 121      35.574  45.348  39.996  1.00 </a:t>
            </a:r>
            <a:r>
              <a:rPr lang="pt-BR" sz="1600" dirty="0" smtClean="0">
                <a:latin typeface="Courier"/>
                <a:cs typeface="Courier"/>
              </a:rPr>
              <a:t>59.66</a:t>
            </a:r>
            <a:endParaRPr lang="pt-BR" sz="1600" dirty="0">
              <a:latin typeface="Courier"/>
              <a:cs typeface="Courier"/>
            </a:endParaRPr>
          </a:p>
          <a:p>
            <a:r>
              <a:rPr lang="pt-BR" sz="1600" dirty="0">
                <a:latin typeface="Courier"/>
                <a:cs typeface="Courier"/>
              </a:rPr>
              <a:t>ATOM     16  CB  TYR A 121      37.937  44.452  38.908  1.00 </a:t>
            </a:r>
            <a:r>
              <a:rPr lang="pt-BR" sz="1600" dirty="0" smtClean="0">
                <a:latin typeface="Courier"/>
                <a:cs typeface="Courier"/>
              </a:rPr>
              <a:t>75.43</a:t>
            </a:r>
            <a:endParaRPr lang="pt-BR" sz="1600" dirty="0">
              <a:latin typeface="Courier"/>
              <a:cs typeface="Courier"/>
            </a:endParaRPr>
          </a:p>
          <a:p>
            <a:r>
              <a:rPr lang="pt-BR" sz="1600" dirty="0" smtClean="0">
                <a:latin typeface="Courier"/>
                <a:cs typeface="Courier"/>
              </a:rPr>
              <a:t>...</a:t>
            </a:r>
            <a:endParaRPr lang="pt-BR" sz="16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573934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61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63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054" y="2235975"/>
            <a:ext cx="89191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&gt;sp|O75293|GA45B_HUMAN Growth arrest and DNA damage-inducible protein GADD45 beta OS=Homo sapiens GN=GADD45B PE=1 SV=1</a:t>
            </a:r>
          </a:p>
          <a:p>
            <a:r>
              <a:rPr lang="en-US" dirty="0">
                <a:latin typeface="Courier"/>
                <a:cs typeface="Courier"/>
              </a:rPr>
              <a:t>MTLEELVACDNAAQKMQTVTAAVEELLVAAQRQDRLTVGVYESAKLMNVDPDSVVLCLLA</a:t>
            </a:r>
          </a:p>
          <a:p>
            <a:r>
              <a:rPr lang="en-US" dirty="0">
                <a:latin typeface="Courier"/>
                <a:cs typeface="Courier"/>
              </a:rPr>
              <a:t>IDEEEEDDIALQIHFTLIQSFCCDNDINIVRVSGMQRLAQLLGEPAETQGTTEARDLHCL</a:t>
            </a:r>
          </a:p>
          <a:p>
            <a:r>
              <a:rPr lang="en-US" dirty="0">
                <a:latin typeface="Courier"/>
                <a:cs typeface="Courier"/>
              </a:rPr>
              <a:t>LVTNPHTDAWKSHGLVEVASYCEESRGNNQWVPYISLQER</a:t>
            </a:r>
          </a:p>
        </p:txBody>
      </p:sp>
    </p:spTree>
    <p:extLst>
      <p:ext uri="{BB962C8B-B14F-4D97-AF65-F5344CB8AC3E}">
        <p14:creationId xmlns:p14="http://schemas.microsoft.com/office/powerpoint/2010/main" val="2406336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61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30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9144000" cy="630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9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9144000" cy="630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22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1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9144000" cy="630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1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7791" y="2412924"/>
            <a:ext cx="858510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latin typeface="Courier"/>
                <a:cs typeface="Courier"/>
              </a:rPr>
              <a:t>&gt;P1;sp|O75293|GA45B_HUMAN</a:t>
            </a:r>
          </a:p>
          <a:p>
            <a:r>
              <a:rPr lang="en-US" sz="1100" b="1" dirty="0" smtClean="0">
                <a:latin typeface="Courier"/>
                <a:cs typeface="Courier"/>
              </a:rPr>
              <a:t>sequence:sp|O75293|GA45B_HUMAN:   1: : 160: :Growth arrest and DNA damage-inducible protein GADD45 beta OS=Homo sapiens GN=GADD45B PE=1 SV=1: : 0.00: 0.00</a:t>
            </a:r>
          </a:p>
          <a:p>
            <a:r>
              <a:rPr lang="en-US" sz="1100" b="1" dirty="0" smtClean="0">
                <a:latin typeface="Courier"/>
                <a:cs typeface="Courier"/>
              </a:rPr>
              <a:t>MTLEELVACDNAAQKMQTVTAAVEELLVAAQRQDRLTVGVYESAKLMNVDPDSVVLCLLAIDEEEEDDIALQIHFTLIQSFCCDNDINIVRVSGMQRLAQ</a:t>
            </a:r>
          </a:p>
          <a:p>
            <a:r>
              <a:rPr lang="en-US" sz="1100" b="1" dirty="0" smtClean="0">
                <a:latin typeface="Courier"/>
                <a:cs typeface="Courier"/>
              </a:rPr>
              <a:t>LLGEPAETQGTTEARDLHCLLVTNPHTDAWKSHGLVEVASYCEESRGNNQWVPYISLQER*</a:t>
            </a:r>
          </a:p>
          <a:p>
            <a:r>
              <a:rPr lang="en-US" sz="1100" b="1" dirty="0" smtClean="0">
                <a:latin typeface="Courier"/>
                <a:cs typeface="Courier"/>
              </a:rPr>
              <a:t>&gt;P1;3ffm_A</a:t>
            </a:r>
          </a:p>
          <a:p>
            <a:r>
              <a:rPr lang="en-US" sz="1100" b="1" dirty="0" smtClean="0">
                <a:latin typeface="Courier"/>
                <a:cs typeface="Courier"/>
              </a:rPr>
              <a:t>structureX:3ffm_A: :A: :</a:t>
            </a:r>
            <a:r>
              <a:rPr lang="en-US" sz="1100" b="1" dirty="0" err="1" smtClean="0">
                <a:latin typeface="Courier"/>
                <a:cs typeface="Courier"/>
              </a:rPr>
              <a:t>A:Growth</a:t>
            </a:r>
            <a:r>
              <a:rPr lang="en-US" sz="1100" b="1" dirty="0" smtClean="0">
                <a:latin typeface="Courier"/>
                <a:cs typeface="Courier"/>
              </a:rPr>
              <a:t> arrest and DNA-damage-inducible protein GADD45 gamma; beta-turn-helix, cell cycle; 2.30A {Homo sapiens}:Homo sapiens:2.30:0.23</a:t>
            </a:r>
          </a:p>
          <a:p>
            <a:r>
              <a:rPr lang="en-US" sz="1100" b="1" dirty="0" smtClean="0">
                <a:latin typeface="Courier"/>
                <a:cs typeface="Courier"/>
              </a:rPr>
              <a:t>-----------STARMQGAGKALHELLLSAQRQGCLTAGVYESAKVLNVDPDNVTFCVLAAGEEDEGDIALQIHFTLIQAFCCENDIDIVRVGDVQRLAA</a:t>
            </a:r>
          </a:p>
          <a:p>
            <a:r>
              <a:rPr lang="en-US" sz="1100" b="1" dirty="0" smtClean="0">
                <a:latin typeface="Courier"/>
                <a:cs typeface="Courier"/>
              </a:rPr>
              <a:t>IVGA--GEEA-GAPGDLHCILISNPNEDAWKDPALEKLSLFCEESRSVNDWVPSITLPE-*</a:t>
            </a:r>
            <a:endParaRPr lang="en-US" sz="1100" b="1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878784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1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0"/>
            <a:ext cx="7807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28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1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228600"/>
            <a:ext cx="76962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97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ract1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0"/>
            <a:ext cx="7357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9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13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What can we do when the coordinates are not available?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1171" y="2658545"/>
            <a:ext cx="8686800" cy="2230956"/>
          </a:xfrm>
        </p:spPr>
        <p:txBody>
          <a:bodyPr/>
          <a:lstStyle/>
          <a:p>
            <a:pPr lvl="1">
              <a:buFont typeface="Arial"/>
              <a:buChar char="•"/>
              <a:defRPr/>
            </a:pPr>
            <a:r>
              <a:rPr lang="en-US" dirty="0"/>
              <a:t>540.052 (</a:t>
            </a:r>
            <a:r>
              <a:rPr lang="en-US" dirty="0" err="1"/>
              <a:t>SwissProt</a:t>
            </a:r>
            <a:r>
              <a:rPr lang="en-US" dirty="0"/>
              <a:t>) + 33.995.348 (</a:t>
            </a:r>
            <a:r>
              <a:rPr lang="en-US" dirty="0" err="1"/>
              <a:t>TrEMBL</a:t>
            </a:r>
            <a:r>
              <a:rPr lang="en-US" dirty="0"/>
              <a:t>)</a:t>
            </a:r>
            <a:r>
              <a:rPr lang="de-DE" dirty="0"/>
              <a:t> May 2013</a:t>
            </a:r>
          </a:p>
          <a:p>
            <a:pPr lvl="1">
              <a:buFont typeface="Arial"/>
              <a:buChar char="•"/>
              <a:defRPr/>
            </a:pPr>
            <a:r>
              <a:rPr lang="de-DE" dirty="0"/>
              <a:t>90.424 (PDB), </a:t>
            </a:r>
            <a:r>
              <a:rPr lang="en-US" dirty="0"/>
              <a:t>23.887 </a:t>
            </a:r>
            <a:r>
              <a:rPr lang="de-DE" dirty="0" err="1" smtClean="0"/>
              <a:t>unique</a:t>
            </a:r>
            <a:r>
              <a:rPr lang="de-DE" dirty="0" smtClean="0"/>
              <a:t>(</a:t>
            </a:r>
            <a:r>
              <a:rPr lang="de-DE" dirty="0"/>
              <a:t>&lt;30% </a:t>
            </a:r>
            <a:r>
              <a:rPr lang="de-DE" dirty="0" err="1"/>
              <a:t>SeqId</a:t>
            </a:r>
            <a:r>
              <a:rPr lang="de-DE" dirty="0"/>
              <a:t>) May 2013</a:t>
            </a:r>
          </a:p>
          <a:p>
            <a:pPr lvl="1">
              <a:buFont typeface="Arial"/>
              <a:buChar char="•"/>
              <a:defRPr/>
            </a:pPr>
            <a:r>
              <a:rPr lang="de-DE" i="1" dirty="0" smtClean="0"/>
              <a:t>The </a:t>
            </a:r>
            <a:r>
              <a:rPr lang="de-DE" i="1" dirty="0" err="1" smtClean="0"/>
              <a:t>difference</a:t>
            </a:r>
            <a:r>
              <a:rPr lang="de-DE" i="1" dirty="0" smtClean="0"/>
              <a:t> </a:t>
            </a:r>
            <a:r>
              <a:rPr lang="de-DE" i="1" dirty="0" err="1" smtClean="0"/>
              <a:t>between</a:t>
            </a:r>
            <a:r>
              <a:rPr lang="de-DE" i="1" dirty="0" smtClean="0"/>
              <a:t> </a:t>
            </a:r>
            <a:r>
              <a:rPr lang="de-DE" i="1" dirty="0" err="1" smtClean="0"/>
              <a:t>the</a:t>
            </a:r>
            <a:r>
              <a:rPr lang="de-DE" i="1" dirty="0" smtClean="0"/>
              <a:t> </a:t>
            </a:r>
            <a:r>
              <a:rPr lang="de-DE" i="1" dirty="0" err="1" smtClean="0"/>
              <a:t>number</a:t>
            </a:r>
            <a:r>
              <a:rPr lang="de-DE" i="1" dirty="0" smtClean="0"/>
              <a:t> </a:t>
            </a:r>
            <a:r>
              <a:rPr lang="de-DE" i="1" dirty="0" err="1" smtClean="0"/>
              <a:t>of</a:t>
            </a:r>
            <a:r>
              <a:rPr lang="de-DE" i="1" dirty="0" smtClean="0"/>
              <a:t> </a:t>
            </a:r>
            <a:r>
              <a:rPr lang="de-DE" i="1" dirty="0" err="1" smtClean="0"/>
              <a:t>sequences</a:t>
            </a:r>
            <a:r>
              <a:rPr lang="de-DE" i="1" dirty="0" smtClean="0"/>
              <a:t> </a:t>
            </a:r>
            <a:r>
              <a:rPr lang="de-DE" i="1" dirty="0" err="1" smtClean="0"/>
              <a:t>and</a:t>
            </a:r>
            <a:r>
              <a:rPr lang="de-DE" i="1" dirty="0" smtClean="0"/>
              <a:t> </a:t>
            </a:r>
            <a:r>
              <a:rPr lang="de-DE" i="1" dirty="0" err="1" smtClean="0"/>
              <a:t>structures</a:t>
            </a:r>
            <a:r>
              <a:rPr lang="de-DE" i="1" dirty="0" smtClean="0"/>
              <a:t> </a:t>
            </a:r>
            <a:r>
              <a:rPr lang="de-DE" i="1" dirty="0" err="1" smtClean="0"/>
              <a:t>is</a:t>
            </a:r>
            <a:r>
              <a:rPr lang="de-DE" i="1" dirty="0" smtClean="0"/>
              <a:t> </a:t>
            </a:r>
            <a:r>
              <a:rPr lang="de-DE" i="1" dirty="0" err="1" smtClean="0"/>
              <a:t>growing</a:t>
            </a:r>
            <a:endParaRPr lang="de-DE" i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584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2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0"/>
            <a:ext cx="7489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57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70" y="14570"/>
            <a:ext cx="6843430" cy="68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44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10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76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400"/>
            <a:ext cx="9144000" cy="525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28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eract4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0" y="0"/>
            <a:ext cx="65659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31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04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1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0"/>
            <a:ext cx="7834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17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1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8051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42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figmkk7final.tga"/>
          <p:cNvPicPr>
            <a:picLocks noChangeAspect="1"/>
          </p:cNvPicPr>
          <p:nvPr/>
        </p:nvPicPr>
        <p:blipFill>
          <a:blip r:embed="rId3"/>
          <a:srcRect t="16865" b="15676"/>
          <a:stretch>
            <a:fillRect/>
          </a:stretch>
        </p:blipFill>
        <p:spPr>
          <a:xfrm>
            <a:off x="528924" y="1600200"/>
            <a:ext cx="4017475" cy="3045136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833724" y="4572000"/>
            <a:ext cx="3896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MKK7 solved structure (PDB code: 2dyl)</a:t>
            </a:r>
            <a:endParaRPr lang="en-US" dirty="0"/>
          </a:p>
        </p:txBody>
      </p:sp>
      <p:pic>
        <p:nvPicPr>
          <p:cNvPr id="18" name="Immagine 17" descr="valutazione_modello2.tg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724" y="1720334"/>
            <a:ext cx="3346219" cy="3461266"/>
          </a:xfrm>
          <a:prstGeom prst="rect">
            <a:avLst/>
          </a:prstGeom>
        </p:spPr>
      </p:pic>
      <p:sp>
        <p:nvSpPr>
          <p:cNvPr id="22" name="Rettangolo 21"/>
          <p:cNvSpPr/>
          <p:nvPr/>
        </p:nvSpPr>
        <p:spPr>
          <a:xfrm>
            <a:off x="1016151" y="464984"/>
            <a:ext cx="70604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b="1" dirty="0" smtClean="0">
                <a:latin typeface="Century Gothic"/>
                <a:cs typeface="Century Gothic"/>
              </a:rPr>
              <a:t>Unbound protein used for docking experiment </a:t>
            </a:r>
          </a:p>
          <a:p>
            <a:pPr algn="ctr"/>
            <a:endParaRPr lang="it-IT" sz="2000" dirty="0">
              <a:latin typeface="Century Gothic"/>
              <a:cs typeface="Century Gothic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4872324" y="5345668"/>
            <a:ext cx="3563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 smtClean="0">
                <a:latin typeface="Calibri (Corpo)"/>
                <a:cs typeface="Calibri (Corpo)"/>
              </a:rPr>
              <a:t>Gadd45β protein structure model</a:t>
            </a:r>
            <a:endParaRPr lang="it-IT" dirty="0">
              <a:latin typeface="Calibri (Corpo)"/>
              <a:cs typeface="Calibri (Corpo)"/>
            </a:endParaRPr>
          </a:p>
        </p:txBody>
      </p:sp>
    </p:spTree>
    <p:extLst>
      <p:ext uri="{BB962C8B-B14F-4D97-AF65-F5344CB8AC3E}">
        <p14:creationId xmlns:p14="http://schemas.microsoft.com/office/powerpoint/2010/main" val="1003441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1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0"/>
            <a:ext cx="7052323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836" y="6082995"/>
            <a:ext cx="2461807" cy="707886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username: </a:t>
            </a:r>
            <a:r>
              <a:rPr lang="en-US" sz="2000" b="1" dirty="0" err="1"/>
              <a:t>allegra.via</a:t>
            </a:r>
            <a:endParaRPr lang="en-US" sz="2000" b="1" dirty="0"/>
          </a:p>
          <a:p>
            <a:r>
              <a:rPr lang="en-US" sz="2000" b="1" dirty="0" err="1"/>
              <a:t>passwd</a:t>
            </a:r>
            <a:r>
              <a:rPr lang="en-US" sz="2000" b="1" dirty="0"/>
              <a:t>: </a:t>
            </a:r>
            <a:r>
              <a:rPr lang="en-US" sz="2000" b="1" dirty="0" smtClean="0"/>
              <a:t>gh5gh7gv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78984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6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Computational approaches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612902"/>
            <a:ext cx="8496300" cy="2209800"/>
          </a:xfrm>
        </p:spPr>
        <p:txBody>
          <a:bodyPr/>
          <a:lstStyle/>
          <a:p>
            <a:pPr lvl="1">
              <a:buFont typeface="Arial"/>
              <a:buChar char="•"/>
              <a:defRPr/>
            </a:pPr>
            <a:r>
              <a:rPr lang="de-DE" dirty="0" smtClean="0"/>
              <a:t>Fast (</a:t>
            </a:r>
            <a:r>
              <a:rPr lang="de-DE" dirty="0" err="1" smtClean="0"/>
              <a:t>minutes</a:t>
            </a:r>
            <a:r>
              <a:rPr lang="de-DE" dirty="0" smtClean="0"/>
              <a:t>/</a:t>
            </a:r>
            <a:r>
              <a:rPr lang="de-DE" dirty="0" err="1" smtClean="0"/>
              <a:t>hours</a:t>
            </a:r>
            <a:r>
              <a:rPr lang="de-DE" dirty="0" smtClean="0"/>
              <a:t>)</a:t>
            </a:r>
            <a:r>
              <a:rPr lang="de-DE" dirty="0"/>
              <a:t>, </a:t>
            </a:r>
            <a:r>
              <a:rPr lang="de-DE" dirty="0" err="1" smtClean="0"/>
              <a:t>cheap</a:t>
            </a:r>
            <a:r>
              <a:rPr lang="de-DE" dirty="0" smtClean="0"/>
              <a:t> (</a:t>
            </a:r>
            <a:r>
              <a:rPr lang="de-DE" dirty="0"/>
              <a:t>PC)</a:t>
            </a:r>
          </a:p>
          <a:p>
            <a:pPr lvl="1">
              <a:buFont typeface="Arial"/>
              <a:buChar char="•"/>
              <a:defRPr/>
            </a:pPr>
            <a:r>
              <a:rPr lang="de-DE" dirty="0" err="1" smtClean="0"/>
              <a:t>Correct</a:t>
            </a:r>
            <a:r>
              <a:rPr lang="de-DE" dirty="0" smtClean="0"/>
              <a:t> </a:t>
            </a:r>
            <a:r>
              <a:rPr lang="de-DE" dirty="0" err="1" smtClean="0"/>
              <a:t>solutions</a:t>
            </a:r>
            <a:r>
              <a:rPr lang="de-DE" dirty="0" smtClean="0"/>
              <a:t> in ~60%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cases</a:t>
            </a:r>
            <a:endParaRPr lang="de-DE" dirty="0" smtClean="0"/>
          </a:p>
          <a:p>
            <a:pPr lvl="1">
              <a:buFont typeface="Arial"/>
              <a:buChar char="•"/>
              <a:defRPr/>
            </a:pPr>
            <a:r>
              <a:rPr lang="de-DE" dirty="0" smtClean="0"/>
              <a:t>Low </a:t>
            </a:r>
            <a:r>
              <a:rPr lang="de-DE" dirty="0" err="1" smtClean="0"/>
              <a:t>risolution</a:t>
            </a:r>
            <a:r>
              <a:rPr lang="de-DE" dirty="0" smtClean="0"/>
              <a:t> but </a:t>
            </a:r>
            <a:r>
              <a:rPr lang="de-DE" dirty="0" err="1" smtClean="0"/>
              <a:t>often</a:t>
            </a:r>
            <a:r>
              <a:rPr lang="de-DE" dirty="0" smtClean="0"/>
              <a:t> </a:t>
            </a:r>
            <a:r>
              <a:rPr lang="de-DE" dirty="0" err="1" smtClean="0"/>
              <a:t>sufficient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purposes</a:t>
            </a:r>
            <a:endParaRPr lang="de-DE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81000" y="4233337"/>
            <a:ext cx="8053388" cy="830263"/>
            <a:chOff x="432" y="3370"/>
            <a:chExt cx="5073" cy="523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432" y="3425"/>
              <a:ext cx="528" cy="336"/>
            </a:xfrm>
            <a:prstGeom prst="rightArrow">
              <a:avLst>
                <a:gd name="adj1" fmla="val 50000"/>
                <a:gd name="adj2" fmla="val 3928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eaLnBrk="1" hangingPunct="1"/>
              <a:endParaRPr lang="en-US" sz="1800"/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062" y="3370"/>
              <a:ext cx="4443" cy="52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 dirty="0" smtClean="0">
                  <a:latin typeface="Verdana" charset="0"/>
                </a:rPr>
                <a:t>Is it possible to predict a protein structure from its sequence?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1469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1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6551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13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1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0"/>
            <a:ext cx="7562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63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1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0"/>
            <a:ext cx="6463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36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59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orbel"/>
                <a:cs typeface="Corbel"/>
              </a:rPr>
              <a:t>Use of </a:t>
            </a:r>
            <a:r>
              <a:rPr lang="en-US" sz="3200" b="1" dirty="0" err="1" smtClean="0">
                <a:solidFill>
                  <a:schemeClr val="bg1"/>
                </a:solidFill>
                <a:latin typeface="Corbel"/>
                <a:cs typeface="Corbel"/>
              </a:rPr>
              <a:t>ClusPro</a:t>
            </a:r>
            <a:r>
              <a:rPr lang="en-US" sz="3200" b="1" dirty="0" smtClean="0">
                <a:solidFill>
                  <a:schemeClr val="bg1"/>
                </a:solidFill>
                <a:latin typeface="Corbel"/>
                <a:cs typeface="Corbel"/>
              </a:rPr>
              <a:t> restraints</a:t>
            </a:r>
            <a:endParaRPr lang="en-US" sz="3200" b="1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0325" y="1359328"/>
            <a:ext cx="861577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If you have knowledge about residues that should be close together in the interface, you can make a restraints file and use </a:t>
            </a:r>
            <a:r>
              <a:rPr lang="en-US" sz="2400" dirty="0" smtClean="0"/>
              <a:t>it to </a:t>
            </a:r>
            <a:r>
              <a:rPr lang="en-US" sz="2400" dirty="0"/>
              <a:t>only produce results which satisfy your restraints. 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Each restraint specifies a pair of residues, one </a:t>
            </a:r>
            <a:r>
              <a:rPr lang="en-US" sz="2400" dirty="0" smtClean="0"/>
              <a:t>from </a:t>
            </a:r>
            <a:r>
              <a:rPr lang="en-US" sz="2400" dirty="0"/>
              <a:t>the receptor and </a:t>
            </a:r>
            <a:r>
              <a:rPr lang="en-US" sz="2400" dirty="0" smtClean="0"/>
              <a:t>one from the ligand</a:t>
            </a:r>
            <a:r>
              <a:rPr lang="en-US" sz="2400" dirty="0"/>
              <a:t>, and an acceptable distance range for the restraint to be satisfied. 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Restraints can combined into restraint groups, and groups </a:t>
            </a:r>
            <a:r>
              <a:rPr lang="en-US" sz="2400" dirty="0" smtClean="0"/>
              <a:t>into </a:t>
            </a:r>
            <a:r>
              <a:rPr lang="en-US" sz="2400" dirty="0"/>
              <a:t>a restraint set, which allows users to specify some logic about how many restraints are required to be satisfied</a:t>
            </a:r>
            <a:r>
              <a:rPr lang="en-US" sz="2400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Restraints can either be in an AIR format, or in </a:t>
            </a:r>
            <a:r>
              <a:rPr lang="en-US" sz="2400" dirty="0" smtClean="0"/>
              <a:t>JSON </a:t>
            </a:r>
            <a:r>
              <a:rPr lang="en-US" sz="2400" dirty="0"/>
              <a:t>format. 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ClusPro</a:t>
            </a:r>
            <a:r>
              <a:rPr lang="en-US" sz="2400" dirty="0" smtClean="0"/>
              <a:t> provides a </a:t>
            </a:r>
            <a:r>
              <a:rPr lang="en-US" sz="2400" dirty="0"/>
              <a:t>tool for generating restraints in </a:t>
            </a:r>
            <a:r>
              <a:rPr lang="en-US" sz="2400" dirty="0" smtClean="0"/>
              <a:t>JSON format.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Create a restraint, save it into a file with .</a:t>
            </a:r>
            <a:r>
              <a:rPr lang="en-US" sz="2400" dirty="0" err="1" smtClean="0"/>
              <a:t>json</a:t>
            </a:r>
            <a:r>
              <a:rPr lang="en-US" sz="2400" dirty="0" smtClean="0"/>
              <a:t> extension, upload the file in the </a:t>
            </a:r>
            <a:r>
              <a:rPr lang="en-US" sz="2400" dirty="0" err="1" smtClean="0"/>
              <a:t>ClusPro</a:t>
            </a:r>
            <a:r>
              <a:rPr lang="en-US" sz="2400" dirty="0" smtClean="0"/>
              <a:t> Restraint section</a:t>
            </a:r>
          </a:p>
        </p:txBody>
      </p:sp>
    </p:spTree>
    <p:extLst>
      <p:ext uri="{BB962C8B-B14F-4D97-AF65-F5344CB8AC3E}">
        <p14:creationId xmlns:p14="http://schemas.microsoft.com/office/powerpoint/2010/main" val="1216775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2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0"/>
            <a:ext cx="8283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46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2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624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48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ract4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0"/>
            <a:ext cx="7557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08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4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0"/>
            <a:ext cx="774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64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4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0"/>
            <a:ext cx="774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642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teract4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0"/>
            <a:ext cx="774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03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801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Homology </a:t>
            </a:r>
            <a:r>
              <a:rPr lang="en-US" dirty="0" err="1" smtClean="0">
                <a:solidFill>
                  <a:srgbClr val="FFFFFF"/>
                </a:solidFill>
              </a:rPr>
              <a:t>modelling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667" y="1727202"/>
            <a:ext cx="8784166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structure of a protein is uniquely determined by its amino </a:t>
            </a:r>
            <a:r>
              <a:rPr lang="en-US" dirty="0" smtClean="0"/>
              <a:t>acid</a:t>
            </a:r>
          </a:p>
          <a:p>
            <a:r>
              <a:rPr lang="en-US" dirty="0"/>
              <a:t>T</a:t>
            </a:r>
            <a:r>
              <a:rPr lang="en-US" dirty="0" smtClean="0"/>
              <a:t>herefore </a:t>
            </a:r>
            <a:r>
              <a:rPr lang="en-US" dirty="0"/>
              <a:t>the sequence should, in theory, contain </a:t>
            </a:r>
            <a:r>
              <a:rPr lang="en-US" dirty="0" smtClean="0"/>
              <a:t>enough </a:t>
            </a:r>
            <a:r>
              <a:rPr lang="en-US" dirty="0"/>
              <a:t>information to obtain the </a:t>
            </a:r>
            <a:r>
              <a:rPr lang="en-US" dirty="0" smtClean="0"/>
              <a:t>structure 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Similar </a:t>
            </a:r>
            <a:r>
              <a:rPr lang="en-US" dirty="0"/>
              <a:t>sequences have been found to adopt practically identical structures while distantly related sequences can still fold into similar </a:t>
            </a:r>
            <a:r>
              <a:rPr lang="en-US" dirty="0" smtClean="0"/>
              <a:t>structures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622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ract4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0"/>
            <a:ext cx="774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64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ract3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42" y="241302"/>
            <a:ext cx="7556500" cy="57139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6500" y="6375168"/>
            <a:ext cx="5122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Chothia</a:t>
            </a:r>
            <a:r>
              <a:rPr lang="fr-FR" dirty="0" smtClean="0"/>
              <a:t> </a:t>
            </a:r>
            <a:r>
              <a:rPr lang="fr-FR" dirty="0"/>
              <a:t>et al. </a:t>
            </a:r>
            <a:r>
              <a:rPr lang="fr-FR" dirty="0" smtClean="0"/>
              <a:t>1986; </a:t>
            </a:r>
            <a:r>
              <a:rPr lang="da-DK" dirty="0" smtClean="0"/>
              <a:t>Sander </a:t>
            </a:r>
            <a:r>
              <a:rPr lang="da-DK" dirty="0"/>
              <a:t>et al. </a:t>
            </a:r>
            <a:r>
              <a:rPr lang="da-DK" dirty="0" smtClean="0"/>
              <a:t>1991; Rost 1999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11317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685800" y="-2541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it-IT" sz="4400" dirty="0" err="1" smtClean="0">
                <a:solidFill>
                  <a:srgbClr val="FFFFFF"/>
                </a:solidFill>
                <a:cs typeface="+mn-cs"/>
              </a:rPr>
              <a:t>Predictive</a:t>
            </a:r>
            <a:r>
              <a:rPr lang="it-IT" sz="4400" dirty="0" smtClean="0">
                <a:solidFill>
                  <a:srgbClr val="FFFFFF"/>
                </a:solidFill>
                <a:cs typeface="+mn-cs"/>
              </a:rPr>
              <a:t> </a:t>
            </a:r>
            <a:r>
              <a:rPr lang="it-IT" sz="4400" dirty="0" err="1" smtClean="0">
                <a:solidFill>
                  <a:srgbClr val="FFFFFF"/>
                </a:solidFill>
                <a:cs typeface="+mn-cs"/>
              </a:rPr>
              <a:t>methods</a:t>
            </a:r>
            <a:endParaRPr lang="it-IT" sz="44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533399" y="1828800"/>
            <a:ext cx="839893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lvl="1" indent="-285750" eaLnBrk="1" hangingPunct="1">
              <a:defRPr/>
            </a:pPr>
            <a:endParaRPr lang="en-US" sz="2800" dirty="0">
              <a:latin typeface="Corbel"/>
              <a:cs typeface="Corbel"/>
            </a:endParaRPr>
          </a:p>
          <a:p>
            <a:pPr marL="0" lvl="4" indent="-228600" eaLnBrk="1" hangingPunct="1">
              <a:buFontTx/>
              <a:buChar char="»"/>
              <a:defRPr/>
            </a:pPr>
            <a:r>
              <a:rPr lang="en-US" sz="2800" dirty="0">
                <a:latin typeface="Corbel"/>
                <a:cs typeface="Corbel"/>
              </a:rPr>
              <a:t>Comparative </a:t>
            </a:r>
            <a:r>
              <a:rPr lang="en-US" sz="2800" dirty="0" smtClean="0">
                <a:latin typeface="Corbel"/>
                <a:cs typeface="Corbel"/>
              </a:rPr>
              <a:t>modeling                            </a:t>
            </a:r>
            <a:r>
              <a:rPr lang="en-US" sz="2800" dirty="0" smtClean="0">
                <a:solidFill>
                  <a:srgbClr val="FF3300"/>
                </a:solidFill>
                <a:latin typeface="Corbel"/>
                <a:cs typeface="Corbel"/>
              </a:rPr>
              <a:t>&gt; </a:t>
            </a:r>
            <a:r>
              <a:rPr lang="en-US" sz="2800" dirty="0">
                <a:solidFill>
                  <a:srgbClr val="FF3300"/>
                </a:solidFill>
                <a:latin typeface="Corbel"/>
                <a:cs typeface="Corbel"/>
              </a:rPr>
              <a:t>30% </a:t>
            </a:r>
            <a:r>
              <a:rPr lang="en-US" sz="2800" dirty="0" smtClean="0">
                <a:solidFill>
                  <a:srgbClr val="FF3300"/>
                </a:solidFill>
                <a:latin typeface="Corbel"/>
                <a:cs typeface="Corbel"/>
              </a:rPr>
              <a:t>identity</a:t>
            </a:r>
            <a:endParaRPr lang="en-US" sz="2800" dirty="0">
              <a:solidFill>
                <a:srgbClr val="FF3300"/>
              </a:solidFill>
              <a:latin typeface="Corbel"/>
              <a:cs typeface="Corbel"/>
            </a:endParaRPr>
          </a:p>
          <a:p>
            <a:pPr marL="0" lvl="4" indent="-228600" eaLnBrk="1" hangingPunct="1">
              <a:buFontTx/>
              <a:buChar char="»"/>
              <a:defRPr/>
            </a:pPr>
            <a:endParaRPr lang="en-US" sz="2800" dirty="0">
              <a:latin typeface="Corbel"/>
              <a:cs typeface="Corbel"/>
            </a:endParaRPr>
          </a:p>
          <a:p>
            <a:pPr marL="0" lvl="4" indent="-228600" eaLnBrk="1" hangingPunct="1">
              <a:buFontTx/>
              <a:buChar char="»"/>
              <a:defRPr/>
            </a:pPr>
            <a:r>
              <a:rPr lang="en-US" sz="2800" dirty="0">
                <a:latin typeface="Corbel"/>
                <a:cs typeface="Corbel"/>
              </a:rPr>
              <a:t>Threading/Fold </a:t>
            </a:r>
            <a:r>
              <a:rPr lang="en-US" sz="2800" dirty="0" smtClean="0">
                <a:latin typeface="Corbel"/>
                <a:cs typeface="Corbel"/>
              </a:rPr>
              <a:t>recognition                </a:t>
            </a:r>
            <a:r>
              <a:rPr lang="en-US" sz="2800" dirty="0" smtClean="0">
                <a:solidFill>
                  <a:srgbClr val="FF3300"/>
                </a:solidFill>
                <a:latin typeface="Corbel"/>
                <a:cs typeface="Corbel"/>
              </a:rPr>
              <a:t>0 </a:t>
            </a:r>
            <a:r>
              <a:rPr lang="en-US" sz="2800" dirty="0">
                <a:solidFill>
                  <a:srgbClr val="FF3300"/>
                </a:solidFill>
                <a:latin typeface="Corbel"/>
                <a:cs typeface="Corbel"/>
              </a:rPr>
              <a:t>– 30% </a:t>
            </a:r>
            <a:r>
              <a:rPr lang="en-US" sz="2800" dirty="0" smtClean="0">
                <a:solidFill>
                  <a:srgbClr val="FF3300"/>
                </a:solidFill>
                <a:latin typeface="Corbel"/>
                <a:cs typeface="Corbel"/>
              </a:rPr>
              <a:t>identity</a:t>
            </a:r>
            <a:endParaRPr lang="en-US" sz="2800" dirty="0">
              <a:solidFill>
                <a:srgbClr val="FF3300"/>
              </a:solidFill>
              <a:latin typeface="Corbel"/>
              <a:cs typeface="Corbel"/>
            </a:endParaRPr>
          </a:p>
          <a:p>
            <a:pPr marL="0" lvl="4" indent="-228600" eaLnBrk="1" hangingPunct="1">
              <a:buFontTx/>
              <a:buChar char="»"/>
              <a:defRPr/>
            </a:pPr>
            <a:endParaRPr lang="en-US" sz="2800" dirty="0">
              <a:latin typeface="Corbel"/>
              <a:cs typeface="Corbel"/>
            </a:endParaRPr>
          </a:p>
          <a:p>
            <a:pPr marL="0" lvl="4" indent="-228600" eaLnBrk="1" hangingPunct="1">
              <a:buFontTx/>
              <a:buChar char="»"/>
              <a:defRPr/>
            </a:pPr>
            <a:r>
              <a:rPr lang="en-US" sz="2800" dirty="0" err="1">
                <a:latin typeface="Corbel"/>
                <a:cs typeface="Corbel"/>
              </a:rPr>
              <a:t>Ab</a:t>
            </a:r>
            <a:r>
              <a:rPr lang="en-US" sz="2800" dirty="0">
                <a:latin typeface="Corbel"/>
                <a:cs typeface="Corbel"/>
              </a:rPr>
              <a:t> </a:t>
            </a:r>
            <a:r>
              <a:rPr lang="en-US" sz="2800" dirty="0" smtClean="0">
                <a:latin typeface="Corbel"/>
                <a:cs typeface="Corbel"/>
              </a:rPr>
              <a:t>initio/de novo                                      </a:t>
            </a:r>
            <a:r>
              <a:rPr lang="en-US" sz="2800" dirty="0" smtClean="0">
                <a:solidFill>
                  <a:srgbClr val="FF3300"/>
                </a:solidFill>
                <a:latin typeface="Corbel"/>
                <a:cs typeface="Corbel"/>
              </a:rPr>
              <a:t>no homologous</a:t>
            </a:r>
            <a:endParaRPr lang="en-US" sz="2800" dirty="0">
              <a:solidFill>
                <a:srgbClr val="FF3300"/>
              </a:solidFill>
              <a:latin typeface="Corbel"/>
              <a:cs typeface="Corbel"/>
            </a:endParaRPr>
          </a:p>
          <a:p>
            <a:pPr marL="0" lvl="2" indent="-228600" eaLnBrk="1" hangingPunct="1">
              <a:buFontTx/>
              <a:buChar char="•"/>
              <a:defRPr/>
            </a:pPr>
            <a:endParaRPr lang="it-IT" sz="2800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177726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0"/>
            <a:ext cx="5084763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197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1970210</TotalTime>
  <Words>1496</Words>
  <Application>Microsoft Macintosh PowerPoint</Application>
  <PresentationFormat>On-screen Show (4:3)</PresentationFormat>
  <Paragraphs>151</Paragraphs>
  <Slides>60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Study of the interaction between human MKK7 and human gadd45B using ClusPro  </vt:lpstr>
      <vt:lpstr>Where can we find the spatial coordinates of proteins? </vt:lpstr>
      <vt:lpstr>PowerPoint Presentation</vt:lpstr>
      <vt:lpstr>What can we do when the coordinates are not available?</vt:lpstr>
      <vt:lpstr>Computational approaches</vt:lpstr>
      <vt:lpstr>Homology modelling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 1: Template recognition and initial alignment </vt:lpstr>
      <vt:lpstr>Step 2: Alignment correction</vt:lpstr>
      <vt:lpstr>Step 3: Backbone generation </vt:lpstr>
      <vt:lpstr>Step 4: Loop modeling  </vt:lpstr>
      <vt:lpstr>Loop modelling</vt:lpstr>
      <vt:lpstr>PowerPoint Presentation</vt:lpstr>
      <vt:lpstr>PowerPoint Presentation</vt:lpstr>
      <vt:lpstr>Step 5: Side chain modeling </vt:lpstr>
      <vt:lpstr>Step 6: Model optimisation  </vt:lpstr>
      <vt:lpstr>Step 7: Model validation </vt:lpstr>
      <vt:lpstr>Step 8: Iteration to correct mistakes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of ClusPro restraints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of the interaction between human MKK7 and human gadd45B using ClusPro  </dc:title>
  <dc:creator>Allegra Via</dc:creator>
  <cp:lastModifiedBy>Allegra Via</cp:lastModifiedBy>
  <cp:revision>101</cp:revision>
  <dcterms:created xsi:type="dcterms:W3CDTF">2015-09-23T08:55:33Z</dcterms:created>
  <dcterms:modified xsi:type="dcterms:W3CDTF">2015-09-29T10:30:55Z</dcterms:modified>
</cp:coreProperties>
</file>