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07" r:id="rId2"/>
    <p:sldId id="416" r:id="rId3"/>
    <p:sldId id="417" r:id="rId4"/>
    <p:sldId id="418" r:id="rId5"/>
    <p:sldId id="256" r:id="rId6"/>
    <p:sldId id="427" r:id="rId7"/>
    <p:sldId id="428" r:id="rId8"/>
    <p:sldId id="429" r:id="rId9"/>
    <p:sldId id="430" r:id="rId10"/>
    <p:sldId id="453" r:id="rId11"/>
    <p:sldId id="454" r:id="rId12"/>
    <p:sldId id="441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8" r:id="rId21"/>
    <p:sldId id="459" r:id="rId22"/>
    <p:sldId id="482" r:id="rId23"/>
    <p:sldId id="484" r:id="rId24"/>
    <p:sldId id="431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85" r:id="rId33"/>
    <p:sldId id="483" r:id="rId34"/>
    <p:sldId id="456" r:id="rId35"/>
    <p:sldId id="419" r:id="rId36"/>
    <p:sldId id="479" r:id="rId37"/>
    <p:sldId id="421" r:id="rId38"/>
    <p:sldId id="422" r:id="rId39"/>
    <p:sldId id="423" r:id="rId40"/>
    <p:sldId id="425" r:id="rId41"/>
    <p:sldId id="477" r:id="rId42"/>
    <p:sldId id="478" r:id="rId43"/>
    <p:sldId id="487" r:id="rId44"/>
    <p:sldId id="489" r:id="rId45"/>
    <p:sldId id="490" r:id="rId46"/>
    <p:sldId id="426" r:id="rId47"/>
    <p:sldId id="486" r:id="rId48"/>
    <p:sldId id="467" r:id="rId49"/>
    <p:sldId id="468" r:id="rId50"/>
    <p:sldId id="469" r:id="rId51"/>
    <p:sldId id="470" r:id="rId52"/>
    <p:sldId id="480" r:id="rId53"/>
    <p:sldId id="481" r:id="rId54"/>
    <p:sldId id="462" r:id="rId55"/>
    <p:sldId id="463" r:id="rId56"/>
    <p:sldId id="413" r:id="rId57"/>
    <p:sldId id="415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7"/>
  </p:normalViewPr>
  <p:slideViewPr>
    <p:cSldViewPr>
      <p:cViewPr varScale="1">
        <p:scale>
          <a:sx n="92" d="100"/>
          <a:sy n="92" d="100"/>
        </p:scale>
        <p:origin x="16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385A2-48E8-47BE-A717-AD1D80609516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86454-63A9-49EB-BE32-770206DE942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591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9F5BE-5EA9-41E2-96EB-66489FB0ECA2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571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F1CDD-4330-462E-8EFC-7F69CCB2BD2D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517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4375"/>
            <a:ext cx="4562475" cy="3422650"/>
          </a:xfrm>
          <a:ln cap="flat"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5" y="4365484"/>
            <a:ext cx="5025158" cy="40649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85" tIns="46014" rIns="90185" bIns="46014"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738769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 txBox="1">
            <a:spLocks noGrp="1" noChangeArrowheads="1"/>
          </p:cNvSpPr>
          <p:nvPr/>
        </p:nvSpPr>
        <p:spPr bwMode="auto">
          <a:xfrm>
            <a:off x="3885881" y="8659401"/>
            <a:ext cx="2968927" cy="48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603" tIns="0" rIns="22603" bIns="0" anchor="b"/>
          <a:lstStyle>
            <a:lvl1pPr defTabSz="1098550">
              <a:defRPr sz="3200">
                <a:solidFill>
                  <a:srgbClr val="FAFD00"/>
                </a:solidFill>
                <a:latin typeface="H-Times New Roman" charset="0"/>
              </a:defRPr>
            </a:lvl1pPr>
            <a:lvl2pPr marL="742950" indent="-285750" defTabSz="1098550">
              <a:defRPr sz="3200">
                <a:solidFill>
                  <a:srgbClr val="FAFD00"/>
                </a:solidFill>
                <a:latin typeface="H-Times New Roman" charset="0"/>
              </a:defRPr>
            </a:lvl2pPr>
            <a:lvl3pPr marL="1143000" indent="-228600" defTabSz="1098550">
              <a:defRPr sz="3200">
                <a:solidFill>
                  <a:srgbClr val="FAFD00"/>
                </a:solidFill>
                <a:latin typeface="H-Times New Roman" charset="0"/>
              </a:defRPr>
            </a:lvl3pPr>
            <a:lvl4pPr marL="1600200" indent="-228600" defTabSz="1098550">
              <a:defRPr sz="3200">
                <a:solidFill>
                  <a:srgbClr val="FAFD00"/>
                </a:solidFill>
                <a:latin typeface="H-Times New Roman" charset="0"/>
              </a:defRPr>
            </a:lvl4pPr>
            <a:lvl5pPr marL="2057400" indent="-228600" defTabSz="1098550">
              <a:defRPr sz="3200">
                <a:solidFill>
                  <a:srgbClr val="FAFD00"/>
                </a:solidFill>
                <a:latin typeface="H-Times New Roman" charset="0"/>
              </a:defRPr>
            </a:lvl5pPr>
            <a:lvl6pPr marL="25146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6pPr>
            <a:lvl7pPr marL="29718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7pPr>
            <a:lvl8pPr marL="34290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8pPr>
            <a:lvl9pPr marL="38862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9pPr>
          </a:lstStyle>
          <a:p>
            <a:pPr algn="r"/>
            <a:fld id="{C0B938AD-CB49-450F-AD78-F39BEE45DEAB}" type="slidenum">
              <a:rPr lang="hu-HU" sz="1200" i="1">
                <a:solidFill>
                  <a:schemeClr val="tx1"/>
                </a:solidFill>
                <a:latin typeface="Times New Roman" pitchFamily="18" charset="0"/>
              </a:rPr>
              <a:pPr algn="r"/>
              <a:t>50</a:t>
            </a:fld>
            <a:endParaRPr lang="hu-HU" sz="1200" i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19138"/>
            <a:ext cx="4564062" cy="3424237"/>
          </a:xfrm>
          <a:ln cap="flat"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89" y="4367528"/>
            <a:ext cx="5025158" cy="4066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07" tIns="46941" rIns="90407" bIns="46941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4451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 txBox="1">
            <a:spLocks noGrp="1" noChangeArrowheads="1"/>
          </p:cNvSpPr>
          <p:nvPr/>
        </p:nvSpPr>
        <p:spPr bwMode="auto">
          <a:xfrm>
            <a:off x="3885881" y="8659401"/>
            <a:ext cx="2968927" cy="48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603" tIns="0" rIns="22603" bIns="0" anchor="b"/>
          <a:lstStyle>
            <a:lvl1pPr defTabSz="1098550">
              <a:defRPr sz="3200">
                <a:solidFill>
                  <a:srgbClr val="FAFD00"/>
                </a:solidFill>
                <a:latin typeface="H-Times New Roman" charset="0"/>
              </a:defRPr>
            </a:lvl1pPr>
            <a:lvl2pPr marL="742950" indent="-285750" defTabSz="1098550">
              <a:defRPr sz="3200">
                <a:solidFill>
                  <a:srgbClr val="FAFD00"/>
                </a:solidFill>
                <a:latin typeface="H-Times New Roman" charset="0"/>
              </a:defRPr>
            </a:lvl2pPr>
            <a:lvl3pPr marL="1143000" indent="-228600" defTabSz="1098550">
              <a:defRPr sz="3200">
                <a:solidFill>
                  <a:srgbClr val="FAFD00"/>
                </a:solidFill>
                <a:latin typeface="H-Times New Roman" charset="0"/>
              </a:defRPr>
            </a:lvl3pPr>
            <a:lvl4pPr marL="1600200" indent="-228600" defTabSz="1098550">
              <a:defRPr sz="3200">
                <a:solidFill>
                  <a:srgbClr val="FAFD00"/>
                </a:solidFill>
                <a:latin typeface="H-Times New Roman" charset="0"/>
              </a:defRPr>
            </a:lvl4pPr>
            <a:lvl5pPr marL="2057400" indent="-228600" defTabSz="1098550">
              <a:defRPr sz="3200">
                <a:solidFill>
                  <a:srgbClr val="FAFD00"/>
                </a:solidFill>
                <a:latin typeface="H-Times New Roman" charset="0"/>
              </a:defRPr>
            </a:lvl5pPr>
            <a:lvl6pPr marL="25146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6pPr>
            <a:lvl7pPr marL="29718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7pPr>
            <a:lvl8pPr marL="34290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8pPr>
            <a:lvl9pPr marL="3886200" indent="-228600" defTabSz="10985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9pPr>
          </a:lstStyle>
          <a:p>
            <a:pPr algn="r"/>
            <a:fld id="{2174F3C6-B4B7-47AE-99DA-ADC3D7D16AFD}" type="slidenum">
              <a:rPr lang="hu-HU" sz="1200" i="1">
                <a:solidFill>
                  <a:schemeClr val="tx1"/>
                </a:solidFill>
                <a:latin typeface="Times New Roman" pitchFamily="18" charset="0"/>
              </a:rPr>
              <a:pPr algn="r"/>
              <a:t>51</a:t>
            </a:fld>
            <a:endParaRPr lang="hu-HU" sz="1200" i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19138"/>
            <a:ext cx="4564062" cy="3424237"/>
          </a:xfrm>
          <a:ln cap="flat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89" y="4367528"/>
            <a:ext cx="5025158" cy="40669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07" tIns="46941" rIns="90407" bIns="46941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42485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BC972E-F615-4B50-88DD-61AFD4F40038}" type="slidenum">
              <a:rPr lang="hu-HU"/>
              <a:pPr/>
              <a:t>52</a:t>
            </a:fld>
            <a:endParaRPr lang="hu-HU"/>
          </a:p>
        </p:txBody>
      </p:sp>
      <p:sp>
        <p:nvSpPr>
          <p:cNvPr id="152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4375"/>
            <a:ext cx="4562475" cy="3422650"/>
          </a:xfrm>
          <a:ln cap="flat"/>
        </p:spPr>
      </p:sp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5" y="4365484"/>
            <a:ext cx="5025158" cy="4064909"/>
          </a:xfrm>
          <a:ln/>
        </p:spPr>
        <p:txBody>
          <a:bodyPr lIns="90185" tIns="46014" rIns="90185" bIns="46014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747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BC972E-F615-4B50-88DD-61AFD4F40038}" type="slidenum">
              <a:rPr lang="hu-HU"/>
              <a:pPr/>
              <a:t>53</a:t>
            </a:fld>
            <a:endParaRPr lang="hu-HU"/>
          </a:p>
        </p:txBody>
      </p:sp>
      <p:sp>
        <p:nvSpPr>
          <p:cNvPr id="152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714375"/>
            <a:ext cx="4562475" cy="3422650"/>
          </a:xfrm>
          <a:ln cap="flat"/>
        </p:spPr>
      </p:sp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25" y="4365484"/>
            <a:ext cx="5025158" cy="4064909"/>
          </a:xfrm>
          <a:ln/>
        </p:spPr>
        <p:txBody>
          <a:bodyPr lIns="90185" tIns="46014" rIns="90185" bIns="46014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558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9F5BE-5EA9-41E2-96EB-66489FB0ECA2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33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9F5BE-5EA9-41E2-96EB-66489FB0ECA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33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80255-DC7E-490E-86AB-6B18B103043F}" type="slidenum">
              <a:rPr lang="hu-HU"/>
              <a:pPr/>
              <a:t>10</a:t>
            </a:fld>
            <a:endParaRPr lang="hu-HU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19138"/>
            <a:ext cx="4564062" cy="3422650"/>
          </a:xfrm>
          <a:ln w="12700" cap="flat">
            <a:solidFill>
              <a:schemeClr val="tx1"/>
            </a:solidFill>
          </a:ln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7213"/>
            <a:ext cx="5026025" cy="4067175"/>
          </a:xfrm>
          <a:ln/>
        </p:spPr>
        <p:txBody>
          <a:bodyPr lIns="82550" tIns="42862" rIns="82550" bIns="42862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1357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EBB4F-462D-46B3-8207-6902F3AE974E}" type="slidenum">
              <a:rPr lang="hu-HU"/>
              <a:pPr/>
              <a:t>11</a:t>
            </a:fld>
            <a:endParaRPr lang="hu-HU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19138"/>
            <a:ext cx="4564062" cy="3422650"/>
          </a:xfrm>
          <a:ln w="12700" cap="flat">
            <a:solidFill>
              <a:schemeClr val="tx1"/>
            </a:solidFill>
          </a:ln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7213"/>
            <a:ext cx="5026025" cy="4067175"/>
          </a:xfrm>
          <a:ln/>
        </p:spPr>
        <p:txBody>
          <a:bodyPr lIns="82550" tIns="42862" rIns="82550" bIns="42862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66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DBCC5-7EE5-4020-B32D-512AB0B8CE85}" type="slidenum">
              <a:rPr lang="de-DE"/>
              <a:pPr/>
              <a:t>24</a:t>
            </a:fld>
            <a:endParaRPr lang="de-DE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 smtClean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3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24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Geneva" charset="-128"/>
              </a:rPr>
              <a:t>The Molecular Interactions workgroup is concentrating on: 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Arial" pitchFamily="34" charset="0"/>
                <a:ea typeface="Geneva" charset="-128"/>
              </a:rPr>
              <a:t>improving the annotation and representation of molecular interaction data wherever it is published, be this in journal articles, authors web-sites or public domain databases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Arial" pitchFamily="34" charset="0"/>
                <a:ea typeface="Geneva" charset="-128"/>
              </a:rPr>
              <a:t>improving the accessibility of molecular interaction data to the user community. By using a common standard data can be downloaded from multiple sources and easily combined using a single parser</a:t>
            </a:r>
          </a:p>
          <a:p>
            <a:endParaRPr lang="en-US" dirty="0" smtClean="0">
              <a:latin typeface="Arial" pitchFamily="34" charset="0"/>
              <a:ea typeface="Geneva" charset="-128"/>
            </a:endParaRPr>
          </a:p>
          <a:p>
            <a:endParaRPr lang="en-US" dirty="0" smtClean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221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F1CDD-4330-462E-8EFC-7F69CCB2BD2D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19886-8859-4CE5-9390-0F48A6250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96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t="-1000" r="-1000" b="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5871B-E65E-4A59-8528-8AB02011CC2A}" type="datetimeFigureOut">
              <a:rPr lang="hu-HU" smtClean="0"/>
              <a:pPr/>
              <a:t>2016. 05. 29.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0F1-79DB-4245-9C16-0EACA70CF58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hyperlink" Target="http://mint.bio.uniroma2.it/" TargetMode="External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hyperlink" Target="http://dip.doe-mbi.ucla.edu/" TargetMode="External"/><Relationship Id="rId9" Type="http://schemas.openxmlformats.org/officeDocument/2006/relationships/image" Target="../media/image31.png"/><Relationship Id="rId10" Type="http://schemas.openxmlformats.org/officeDocument/2006/relationships/hyperlink" Target="http://www.ebi.ac.uk/intac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idev.info/MI" TargetMode="External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hyperlink" Target="http://www.ebi.ac.uk/Tools/webservices/psicquic/view/main.xhtml" TargetMode="External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hyperlink" Target="http://cbdm.mdc-berlin.de/tools/hippie/" TargetMode="External"/><Relationship Id="rId20" Type="http://schemas.openxmlformats.org/officeDocument/2006/relationships/image" Target="../media/image85.png"/><Relationship Id="rId21" Type="http://schemas.openxmlformats.org/officeDocument/2006/relationships/image" Target="../media/image86.png"/><Relationship Id="rId10" Type="http://schemas.openxmlformats.org/officeDocument/2006/relationships/hyperlink" Target="http://www.ebi.ac.uk/Tools/webservices/psicquic/view/main.xhtml" TargetMode="External"/><Relationship Id="rId11" Type="http://schemas.openxmlformats.org/officeDocument/2006/relationships/hyperlink" Target="http://www.bioconductor.org/packages/release/bioc/html/PSICQUIC.html" TargetMode="External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83.png"/><Relationship Id="rId1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phisto.org/" TargetMode="External"/><Relationship Id="rId4" Type="http://schemas.openxmlformats.org/officeDocument/2006/relationships/hyperlink" Target="http://www.reactome.org/" TargetMode="External"/><Relationship Id="rId5" Type="http://schemas.openxmlformats.org/officeDocument/2006/relationships/hyperlink" Target="http://www.cytoscape.org/" TargetMode="External"/><Relationship Id="rId6" Type="http://schemas.openxmlformats.org/officeDocument/2006/relationships/hyperlink" Target="http://www.genemania.org/" TargetMode="External"/><Relationship Id="rId7" Type="http://schemas.openxmlformats.org/officeDocument/2006/relationships/hyperlink" Target="http://mentha.uniroma2.it/" TargetMode="External"/><Relationship Id="rId8" Type="http://schemas.openxmlformats.org/officeDocument/2006/relationships/hyperlink" Target="http://clipserve.clip.ubc.ca/topfind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4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683568" y="144016"/>
            <a:ext cx="8136904" cy="285293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6000" b="1" dirty="0" smtClean="0">
                <a:solidFill>
                  <a:schemeClr val="bg1"/>
                </a:solidFill>
              </a:rPr>
              <a:t>Introduction </a:t>
            </a:r>
            <a:br>
              <a:rPr lang="en-GB" sz="6000" b="1" dirty="0" smtClean="0">
                <a:solidFill>
                  <a:schemeClr val="bg1"/>
                </a:solidFill>
              </a:rPr>
            </a:br>
            <a:r>
              <a:rPr lang="en-GB" sz="6000" b="1" dirty="0" smtClean="0">
                <a:solidFill>
                  <a:schemeClr val="bg1"/>
                </a:solidFill>
              </a:rPr>
              <a:t>to PPI networks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13" name="Alcím 2"/>
          <p:cNvSpPr>
            <a:spLocks noGrp="1"/>
          </p:cNvSpPr>
          <p:nvPr/>
        </p:nvSpPr>
        <p:spPr>
          <a:xfrm>
            <a:off x="1682052" y="3501008"/>
            <a:ext cx="6400800" cy="432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>
                <a:solidFill>
                  <a:schemeClr val="tx2"/>
                </a:solidFill>
              </a:rPr>
              <a:t>Tamás Korcsmáros</a:t>
            </a:r>
          </a:p>
        </p:txBody>
      </p:sp>
      <p:sp>
        <p:nvSpPr>
          <p:cNvPr id="14" name="Szövegdoboz 10"/>
          <p:cNvSpPr txBox="1"/>
          <p:nvPr/>
        </p:nvSpPr>
        <p:spPr>
          <a:xfrm>
            <a:off x="578843" y="596333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 smtClean="0"/>
              <a:t>http://netbiol.elte.hu</a:t>
            </a:r>
            <a:endParaRPr lang="hu-HU" b="1" dirty="0"/>
          </a:p>
        </p:txBody>
      </p:sp>
      <p:sp>
        <p:nvSpPr>
          <p:cNvPr id="22" name="Téglalap 21"/>
          <p:cNvSpPr/>
          <p:nvPr/>
        </p:nvSpPr>
        <p:spPr>
          <a:xfrm>
            <a:off x="329632" y="5563227"/>
            <a:ext cx="283778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hu-HU" sz="2000" dirty="0" smtClean="0"/>
              <a:t>Network </a:t>
            </a:r>
            <a:r>
              <a:rPr lang="hu-HU" sz="2000" dirty="0" err="1" smtClean="0"/>
              <a:t>Biology</a:t>
            </a:r>
            <a:r>
              <a:rPr lang="hu-HU" sz="2000" dirty="0" smtClean="0"/>
              <a:t> Group</a:t>
            </a:r>
            <a:endParaRPr lang="hu-HU" sz="2000" dirty="0"/>
          </a:p>
        </p:txBody>
      </p:sp>
      <p:sp>
        <p:nvSpPr>
          <p:cNvPr id="24" name="Jobbra nyíl 23"/>
          <p:cNvSpPr/>
          <p:nvPr/>
        </p:nvSpPr>
        <p:spPr>
          <a:xfrm>
            <a:off x="3232786" y="5373216"/>
            <a:ext cx="1339214" cy="442749"/>
          </a:xfrm>
          <a:prstGeom prst="righ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94590"/>
            <a:ext cx="3804527" cy="119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tgac.ac.uk/v2images/tgac_logo_sing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72" y="4453124"/>
            <a:ext cx="3315655" cy="9200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etbiol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47" y="4797152"/>
            <a:ext cx="2376264" cy="76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14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Oval 2"/>
          <p:cNvSpPr>
            <a:spLocks noChangeArrowheads="1"/>
          </p:cNvSpPr>
          <p:nvPr/>
        </p:nvSpPr>
        <p:spPr bwMode="auto">
          <a:xfrm rot="5400000">
            <a:off x="4548982" y="2399506"/>
            <a:ext cx="4030662" cy="304482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52259" name="Rectangle 3"/>
          <p:cNvSpPr>
            <a:spLocks noChangeArrowheads="1"/>
          </p:cNvSpPr>
          <p:nvPr/>
        </p:nvSpPr>
        <p:spPr bwMode="auto">
          <a:xfrm>
            <a:off x="539750" y="404813"/>
            <a:ext cx="806132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 eaLnBrk="0" hangingPunct="0"/>
            <a:endParaRPr lang="hu-HU" sz="48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r>
              <a:rPr lang="hu-HU" sz="3600" dirty="0" smtClean="0">
                <a:solidFill>
                  <a:srgbClr val="008000"/>
                </a:solidFill>
              </a:rPr>
              <a:t>N</a:t>
            </a:r>
            <a:r>
              <a:rPr lang="en-US" sz="3600" dirty="0" smtClean="0">
                <a:solidFill>
                  <a:srgbClr val="008000"/>
                </a:solidFill>
              </a:rPr>
              <a:t>e</a:t>
            </a:r>
            <a:r>
              <a:rPr lang="hu-HU" sz="3600" dirty="0" err="1" smtClean="0">
                <a:solidFill>
                  <a:srgbClr val="008000"/>
                </a:solidFill>
              </a:rPr>
              <a:t>twork</a:t>
            </a:r>
            <a:r>
              <a:rPr lang="hu-HU" sz="3600" dirty="0" err="1" smtClean="0">
                <a:solidFill>
                  <a:srgbClr val="008000"/>
                </a:solidFill>
              </a:rPr>
              <a:t>s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are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embedded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to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each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other</a:t>
            </a:r>
            <a:endParaRPr lang="hu-HU" sz="3600" dirty="0">
              <a:solidFill>
                <a:srgbClr val="008000"/>
              </a:solidFill>
            </a:endParaRPr>
          </a:p>
        </p:txBody>
      </p:sp>
      <p:sp>
        <p:nvSpPr>
          <p:cNvPr id="352261" name="Oval 5"/>
          <p:cNvSpPr>
            <a:spLocks noChangeArrowheads="1"/>
          </p:cNvSpPr>
          <p:nvPr/>
        </p:nvSpPr>
        <p:spPr bwMode="auto">
          <a:xfrm rot="5400000">
            <a:off x="4977607" y="2840831"/>
            <a:ext cx="1798638" cy="107632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59413" y="2546350"/>
            <a:ext cx="919162" cy="1606550"/>
            <a:chOff x="5072" y="1286"/>
            <a:chExt cx="648" cy="985"/>
          </a:xfrm>
        </p:grpSpPr>
        <p:sp>
          <p:nvSpPr>
            <p:cNvPr id="352263" name="Freeform 7"/>
            <p:cNvSpPr>
              <a:spLocks/>
            </p:cNvSpPr>
            <p:nvPr/>
          </p:nvSpPr>
          <p:spPr bwMode="auto">
            <a:xfrm>
              <a:off x="5152" y="1286"/>
              <a:ext cx="257" cy="230"/>
            </a:xfrm>
            <a:custGeom>
              <a:avLst/>
              <a:gdLst/>
              <a:ahLst/>
              <a:cxnLst>
                <a:cxn ang="0">
                  <a:pos x="81" y="13"/>
                </a:cxn>
                <a:cxn ang="0">
                  <a:pos x="104" y="2"/>
                </a:cxn>
                <a:cxn ang="0">
                  <a:pos x="132" y="0"/>
                </a:cxn>
                <a:cxn ang="0">
                  <a:pos x="157" y="6"/>
                </a:cxn>
                <a:cxn ang="0">
                  <a:pos x="185" y="21"/>
                </a:cxn>
                <a:cxn ang="0">
                  <a:pos x="219" y="58"/>
                </a:cxn>
                <a:cxn ang="0">
                  <a:pos x="243" y="101"/>
                </a:cxn>
                <a:cxn ang="0">
                  <a:pos x="254" y="137"/>
                </a:cxn>
                <a:cxn ang="0">
                  <a:pos x="256" y="172"/>
                </a:cxn>
                <a:cxn ang="0">
                  <a:pos x="251" y="199"/>
                </a:cxn>
                <a:cxn ang="0">
                  <a:pos x="236" y="217"/>
                </a:cxn>
                <a:cxn ang="0">
                  <a:pos x="214" y="229"/>
                </a:cxn>
                <a:cxn ang="0">
                  <a:pos x="193" y="222"/>
                </a:cxn>
                <a:cxn ang="0">
                  <a:pos x="161" y="212"/>
                </a:cxn>
                <a:cxn ang="0">
                  <a:pos x="125" y="178"/>
                </a:cxn>
                <a:cxn ang="0">
                  <a:pos x="97" y="134"/>
                </a:cxn>
                <a:cxn ang="0">
                  <a:pos x="94" y="127"/>
                </a:cxn>
                <a:cxn ang="0">
                  <a:pos x="16" y="117"/>
                </a:cxn>
                <a:cxn ang="0">
                  <a:pos x="0" y="97"/>
                </a:cxn>
                <a:cxn ang="0">
                  <a:pos x="5" y="90"/>
                </a:cxn>
                <a:cxn ang="0">
                  <a:pos x="90" y="107"/>
                </a:cxn>
                <a:cxn ang="0">
                  <a:pos x="76" y="81"/>
                </a:cxn>
                <a:cxn ang="0">
                  <a:pos x="69" y="46"/>
                </a:cxn>
                <a:cxn ang="0">
                  <a:pos x="76" y="25"/>
                </a:cxn>
                <a:cxn ang="0">
                  <a:pos x="81" y="13"/>
                </a:cxn>
              </a:cxnLst>
              <a:rect l="0" t="0" r="r" b="b"/>
              <a:pathLst>
                <a:path w="257" h="230">
                  <a:moveTo>
                    <a:pt x="81" y="13"/>
                  </a:moveTo>
                  <a:lnTo>
                    <a:pt x="104" y="2"/>
                  </a:lnTo>
                  <a:lnTo>
                    <a:pt x="132" y="0"/>
                  </a:lnTo>
                  <a:lnTo>
                    <a:pt x="157" y="6"/>
                  </a:lnTo>
                  <a:lnTo>
                    <a:pt x="185" y="21"/>
                  </a:lnTo>
                  <a:lnTo>
                    <a:pt x="219" y="58"/>
                  </a:lnTo>
                  <a:lnTo>
                    <a:pt x="243" y="101"/>
                  </a:lnTo>
                  <a:lnTo>
                    <a:pt x="254" y="137"/>
                  </a:lnTo>
                  <a:lnTo>
                    <a:pt x="256" y="172"/>
                  </a:lnTo>
                  <a:lnTo>
                    <a:pt x="251" y="199"/>
                  </a:lnTo>
                  <a:lnTo>
                    <a:pt x="236" y="217"/>
                  </a:lnTo>
                  <a:lnTo>
                    <a:pt x="214" y="229"/>
                  </a:lnTo>
                  <a:lnTo>
                    <a:pt x="193" y="222"/>
                  </a:lnTo>
                  <a:lnTo>
                    <a:pt x="161" y="212"/>
                  </a:lnTo>
                  <a:lnTo>
                    <a:pt x="125" y="178"/>
                  </a:lnTo>
                  <a:lnTo>
                    <a:pt x="97" y="134"/>
                  </a:lnTo>
                  <a:lnTo>
                    <a:pt x="94" y="127"/>
                  </a:lnTo>
                  <a:lnTo>
                    <a:pt x="16" y="117"/>
                  </a:lnTo>
                  <a:lnTo>
                    <a:pt x="0" y="97"/>
                  </a:lnTo>
                  <a:lnTo>
                    <a:pt x="5" y="90"/>
                  </a:lnTo>
                  <a:lnTo>
                    <a:pt x="90" y="107"/>
                  </a:lnTo>
                  <a:lnTo>
                    <a:pt x="76" y="81"/>
                  </a:lnTo>
                  <a:lnTo>
                    <a:pt x="69" y="46"/>
                  </a:lnTo>
                  <a:lnTo>
                    <a:pt x="76" y="25"/>
                  </a:lnTo>
                  <a:lnTo>
                    <a:pt x="81" y="13"/>
                  </a:lnTo>
                </a:path>
              </a:pathLst>
            </a:custGeom>
            <a:solidFill>
              <a:schemeClr val="tx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52264" name="Freeform 8"/>
            <p:cNvSpPr>
              <a:spLocks/>
            </p:cNvSpPr>
            <p:nvPr/>
          </p:nvSpPr>
          <p:spPr bwMode="auto">
            <a:xfrm>
              <a:off x="5072" y="1526"/>
              <a:ext cx="265" cy="455"/>
            </a:xfrm>
            <a:custGeom>
              <a:avLst/>
              <a:gdLst/>
              <a:ahLst/>
              <a:cxnLst>
                <a:cxn ang="0">
                  <a:pos x="193" y="81"/>
                </a:cxn>
                <a:cxn ang="0">
                  <a:pos x="216" y="67"/>
                </a:cxn>
                <a:cxn ang="0">
                  <a:pos x="246" y="52"/>
                </a:cxn>
                <a:cxn ang="0">
                  <a:pos x="264" y="21"/>
                </a:cxn>
                <a:cxn ang="0">
                  <a:pos x="254" y="5"/>
                </a:cxn>
                <a:cxn ang="0">
                  <a:pos x="233" y="0"/>
                </a:cxn>
                <a:cxn ang="0">
                  <a:pos x="208" y="13"/>
                </a:cxn>
                <a:cxn ang="0">
                  <a:pos x="169" y="45"/>
                </a:cxn>
                <a:cxn ang="0">
                  <a:pos x="135" y="72"/>
                </a:cxn>
                <a:cxn ang="0">
                  <a:pos x="107" y="101"/>
                </a:cxn>
                <a:cxn ang="0">
                  <a:pos x="65" y="131"/>
                </a:cxn>
                <a:cxn ang="0">
                  <a:pos x="27" y="169"/>
                </a:cxn>
                <a:cxn ang="0">
                  <a:pos x="32" y="224"/>
                </a:cxn>
                <a:cxn ang="0">
                  <a:pos x="27" y="271"/>
                </a:cxn>
                <a:cxn ang="0">
                  <a:pos x="27" y="309"/>
                </a:cxn>
                <a:cxn ang="0">
                  <a:pos x="18" y="347"/>
                </a:cxn>
                <a:cxn ang="0">
                  <a:pos x="9" y="373"/>
                </a:cxn>
                <a:cxn ang="0">
                  <a:pos x="0" y="432"/>
                </a:cxn>
                <a:cxn ang="0">
                  <a:pos x="27" y="454"/>
                </a:cxn>
                <a:cxn ang="0">
                  <a:pos x="9" y="445"/>
                </a:cxn>
                <a:cxn ang="0">
                  <a:pos x="51" y="436"/>
                </a:cxn>
                <a:cxn ang="0">
                  <a:pos x="18" y="424"/>
                </a:cxn>
                <a:cxn ang="0">
                  <a:pos x="74" y="432"/>
                </a:cxn>
                <a:cxn ang="0">
                  <a:pos x="74" y="398"/>
                </a:cxn>
                <a:cxn ang="0">
                  <a:pos x="56" y="360"/>
                </a:cxn>
                <a:cxn ang="0">
                  <a:pos x="60" y="322"/>
                </a:cxn>
                <a:cxn ang="0">
                  <a:pos x="65" y="271"/>
                </a:cxn>
                <a:cxn ang="0">
                  <a:pos x="65" y="229"/>
                </a:cxn>
                <a:cxn ang="0">
                  <a:pos x="60" y="186"/>
                </a:cxn>
                <a:cxn ang="0">
                  <a:pos x="123" y="132"/>
                </a:cxn>
                <a:cxn ang="0">
                  <a:pos x="153" y="107"/>
                </a:cxn>
                <a:cxn ang="0">
                  <a:pos x="193" y="81"/>
                </a:cxn>
              </a:cxnLst>
              <a:rect l="0" t="0" r="r" b="b"/>
              <a:pathLst>
                <a:path w="265" h="455">
                  <a:moveTo>
                    <a:pt x="193" y="81"/>
                  </a:moveTo>
                  <a:lnTo>
                    <a:pt x="216" y="67"/>
                  </a:lnTo>
                  <a:lnTo>
                    <a:pt x="246" y="52"/>
                  </a:lnTo>
                  <a:lnTo>
                    <a:pt x="264" y="21"/>
                  </a:lnTo>
                  <a:lnTo>
                    <a:pt x="254" y="5"/>
                  </a:lnTo>
                  <a:lnTo>
                    <a:pt x="233" y="0"/>
                  </a:lnTo>
                  <a:lnTo>
                    <a:pt x="208" y="13"/>
                  </a:lnTo>
                  <a:lnTo>
                    <a:pt x="169" y="45"/>
                  </a:lnTo>
                  <a:lnTo>
                    <a:pt x="135" y="72"/>
                  </a:lnTo>
                  <a:lnTo>
                    <a:pt x="107" y="101"/>
                  </a:lnTo>
                  <a:lnTo>
                    <a:pt x="65" y="131"/>
                  </a:lnTo>
                  <a:lnTo>
                    <a:pt x="27" y="169"/>
                  </a:lnTo>
                  <a:lnTo>
                    <a:pt x="32" y="224"/>
                  </a:lnTo>
                  <a:lnTo>
                    <a:pt x="27" y="271"/>
                  </a:lnTo>
                  <a:lnTo>
                    <a:pt x="27" y="309"/>
                  </a:lnTo>
                  <a:lnTo>
                    <a:pt x="18" y="347"/>
                  </a:lnTo>
                  <a:lnTo>
                    <a:pt x="9" y="373"/>
                  </a:lnTo>
                  <a:lnTo>
                    <a:pt x="0" y="432"/>
                  </a:lnTo>
                  <a:lnTo>
                    <a:pt x="27" y="454"/>
                  </a:lnTo>
                  <a:lnTo>
                    <a:pt x="9" y="445"/>
                  </a:lnTo>
                  <a:lnTo>
                    <a:pt x="51" y="436"/>
                  </a:lnTo>
                  <a:lnTo>
                    <a:pt x="18" y="424"/>
                  </a:lnTo>
                  <a:lnTo>
                    <a:pt x="74" y="432"/>
                  </a:lnTo>
                  <a:lnTo>
                    <a:pt x="74" y="398"/>
                  </a:lnTo>
                  <a:lnTo>
                    <a:pt x="56" y="360"/>
                  </a:lnTo>
                  <a:lnTo>
                    <a:pt x="60" y="322"/>
                  </a:lnTo>
                  <a:lnTo>
                    <a:pt x="65" y="271"/>
                  </a:lnTo>
                  <a:lnTo>
                    <a:pt x="65" y="229"/>
                  </a:lnTo>
                  <a:lnTo>
                    <a:pt x="60" y="186"/>
                  </a:lnTo>
                  <a:lnTo>
                    <a:pt x="123" y="132"/>
                  </a:lnTo>
                  <a:lnTo>
                    <a:pt x="153" y="107"/>
                  </a:lnTo>
                  <a:lnTo>
                    <a:pt x="193" y="81"/>
                  </a:lnTo>
                </a:path>
              </a:pathLst>
            </a:custGeom>
            <a:solidFill>
              <a:schemeClr val="tx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52265" name="Freeform 9"/>
            <p:cNvSpPr>
              <a:spLocks/>
            </p:cNvSpPr>
            <p:nvPr/>
          </p:nvSpPr>
          <p:spPr bwMode="auto">
            <a:xfrm>
              <a:off x="5393" y="1537"/>
              <a:ext cx="327" cy="402"/>
            </a:xfrm>
            <a:custGeom>
              <a:avLst/>
              <a:gdLst/>
              <a:ahLst/>
              <a:cxnLst>
                <a:cxn ang="0">
                  <a:pos x="47" y="72"/>
                </a:cxn>
                <a:cxn ang="0">
                  <a:pos x="23" y="55"/>
                </a:cxn>
                <a:cxn ang="0">
                  <a:pos x="12" y="41"/>
                </a:cxn>
                <a:cxn ang="0">
                  <a:pos x="1" y="15"/>
                </a:cxn>
                <a:cxn ang="0">
                  <a:pos x="0" y="0"/>
                </a:cxn>
                <a:cxn ang="0">
                  <a:pos x="43" y="6"/>
                </a:cxn>
                <a:cxn ang="0">
                  <a:pos x="39" y="6"/>
                </a:cxn>
                <a:cxn ang="0">
                  <a:pos x="62" y="4"/>
                </a:cxn>
                <a:cxn ang="0">
                  <a:pos x="86" y="24"/>
                </a:cxn>
                <a:cxn ang="0">
                  <a:pos x="124" y="67"/>
                </a:cxn>
                <a:cxn ang="0">
                  <a:pos x="162" y="97"/>
                </a:cxn>
                <a:cxn ang="0">
                  <a:pos x="190" y="119"/>
                </a:cxn>
                <a:cxn ang="0">
                  <a:pos x="245" y="171"/>
                </a:cxn>
                <a:cxn ang="0">
                  <a:pos x="259" y="218"/>
                </a:cxn>
                <a:cxn ang="0">
                  <a:pos x="267" y="257"/>
                </a:cxn>
                <a:cxn ang="0">
                  <a:pos x="283" y="290"/>
                </a:cxn>
                <a:cxn ang="0">
                  <a:pos x="292" y="315"/>
                </a:cxn>
                <a:cxn ang="0">
                  <a:pos x="306" y="345"/>
                </a:cxn>
                <a:cxn ang="0">
                  <a:pos x="326" y="379"/>
                </a:cxn>
                <a:cxn ang="0">
                  <a:pos x="312" y="401"/>
                </a:cxn>
                <a:cxn ang="0">
                  <a:pos x="288" y="392"/>
                </a:cxn>
                <a:cxn ang="0">
                  <a:pos x="273" y="364"/>
                </a:cxn>
                <a:cxn ang="0">
                  <a:pos x="251" y="375"/>
                </a:cxn>
                <a:cxn ang="0">
                  <a:pos x="236" y="349"/>
                </a:cxn>
                <a:cxn ang="0">
                  <a:pos x="266" y="336"/>
                </a:cxn>
                <a:cxn ang="0">
                  <a:pos x="256" y="306"/>
                </a:cxn>
                <a:cxn ang="0">
                  <a:pos x="236" y="260"/>
                </a:cxn>
                <a:cxn ang="0">
                  <a:pos x="236" y="214"/>
                </a:cxn>
                <a:cxn ang="0">
                  <a:pos x="189" y="159"/>
                </a:cxn>
                <a:cxn ang="0">
                  <a:pos x="149" y="139"/>
                </a:cxn>
                <a:cxn ang="0">
                  <a:pos x="108" y="110"/>
                </a:cxn>
                <a:cxn ang="0">
                  <a:pos x="69" y="87"/>
                </a:cxn>
                <a:cxn ang="0">
                  <a:pos x="47" y="72"/>
                </a:cxn>
              </a:cxnLst>
              <a:rect l="0" t="0" r="r" b="b"/>
              <a:pathLst>
                <a:path w="327" h="402">
                  <a:moveTo>
                    <a:pt x="47" y="72"/>
                  </a:moveTo>
                  <a:lnTo>
                    <a:pt x="23" y="55"/>
                  </a:lnTo>
                  <a:lnTo>
                    <a:pt x="12" y="41"/>
                  </a:lnTo>
                  <a:lnTo>
                    <a:pt x="1" y="15"/>
                  </a:lnTo>
                  <a:lnTo>
                    <a:pt x="0" y="0"/>
                  </a:lnTo>
                  <a:lnTo>
                    <a:pt x="43" y="6"/>
                  </a:lnTo>
                  <a:lnTo>
                    <a:pt x="39" y="6"/>
                  </a:lnTo>
                  <a:lnTo>
                    <a:pt x="62" y="4"/>
                  </a:lnTo>
                  <a:lnTo>
                    <a:pt x="86" y="24"/>
                  </a:lnTo>
                  <a:lnTo>
                    <a:pt x="124" y="67"/>
                  </a:lnTo>
                  <a:lnTo>
                    <a:pt x="162" y="97"/>
                  </a:lnTo>
                  <a:lnTo>
                    <a:pt x="190" y="119"/>
                  </a:lnTo>
                  <a:lnTo>
                    <a:pt x="245" y="171"/>
                  </a:lnTo>
                  <a:lnTo>
                    <a:pt x="259" y="218"/>
                  </a:lnTo>
                  <a:lnTo>
                    <a:pt x="267" y="257"/>
                  </a:lnTo>
                  <a:lnTo>
                    <a:pt x="283" y="290"/>
                  </a:lnTo>
                  <a:lnTo>
                    <a:pt x="292" y="315"/>
                  </a:lnTo>
                  <a:lnTo>
                    <a:pt x="306" y="345"/>
                  </a:lnTo>
                  <a:lnTo>
                    <a:pt x="326" y="379"/>
                  </a:lnTo>
                  <a:lnTo>
                    <a:pt x="312" y="401"/>
                  </a:lnTo>
                  <a:lnTo>
                    <a:pt x="288" y="392"/>
                  </a:lnTo>
                  <a:lnTo>
                    <a:pt x="273" y="364"/>
                  </a:lnTo>
                  <a:lnTo>
                    <a:pt x="251" y="375"/>
                  </a:lnTo>
                  <a:lnTo>
                    <a:pt x="236" y="349"/>
                  </a:lnTo>
                  <a:lnTo>
                    <a:pt x="266" y="336"/>
                  </a:lnTo>
                  <a:lnTo>
                    <a:pt x="256" y="306"/>
                  </a:lnTo>
                  <a:lnTo>
                    <a:pt x="236" y="260"/>
                  </a:lnTo>
                  <a:lnTo>
                    <a:pt x="236" y="214"/>
                  </a:lnTo>
                  <a:lnTo>
                    <a:pt x="189" y="159"/>
                  </a:lnTo>
                  <a:lnTo>
                    <a:pt x="149" y="139"/>
                  </a:lnTo>
                  <a:lnTo>
                    <a:pt x="108" y="110"/>
                  </a:lnTo>
                  <a:lnTo>
                    <a:pt x="69" y="87"/>
                  </a:lnTo>
                  <a:lnTo>
                    <a:pt x="47" y="72"/>
                  </a:lnTo>
                </a:path>
              </a:pathLst>
            </a:custGeom>
            <a:solidFill>
              <a:schemeClr val="tx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52266" name="Freeform 10"/>
            <p:cNvSpPr>
              <a:spLocks/>
            </p:cNvSpPr>
            <p:nvPr/>
          </p:nvSpPr>
          <p:spPr bwMode="auto">
            <a:xfrm>
              <a:off x="5260" y="1534"/>
              <a:ext cx="210" cy="358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1" y="0"/>
                </a:cxn>
                <a:cxn ang="0">
                  <a:pos x="149" y="6"/>
                </a:cxn>
                <a:cxn ang="0">
                  <a:pos x="170" y="25"/>
                </a:cxn>
                <a:cxn ang="0">
                  <a:pos x="191" y="59"/>
                </a:cxn>
                <a:cxn ang="0">
                  <a:pos x="202" y="85"/>
                </a:cxn>
                <a:cxn ang="0">
                  <a:pos x="209" y="116"/>
                </a:cxn>
                <a:cxn ang="0">
                  <a:pos x="209" y="154"/>
                </a:cxn>
                <a:cxn ang="0">
                  <a:pos x="205" y="192"/>
                </a:cxn>
                <a:cxn ang="0">
                  <a:pos x="202" y="233"/>
                </a:cxn>
                <a:cxn ang="0">
                  <a:pos x="188" y="283"/>
                </a:cxn>
                <a:cxn ang="0">
                  <a:pos x="170" y="319"/>
                </a:cxn>
                <a:cxn ang="0">
                  <a:pos x="139" y="347"/>
                </a:cxn>
                <a:cxn ang="0">
                  <a:pos x="104" y="357"/>
                </a:cxn>
                <a:cxn ang="0">
                  <a:pos x="66" y="347"/>
                </a:cxn>
                <a:cxn ang="0">
                  <a:pos x="41" y="302"/>
                </a:cxn>
                <a:cxn ang="0">
                  <a:pos x="24" y="262"/>
                </a:cxn>
                <a:cxn ang="0">
                  <a:pos x="14" y="214"/>
                </a:cxn>
                <a:cxn ang="0">
                  <a:pos x="0" y="170"/>
                </a:cxn>
                <a:cxn ang="0">
                  <a:pos x="0" y="110"/>
                </a:cxn>
                <a:cxn ang="0">
                  <a:pos x="10" y="69"/>
                </a:cxn>
                <a:cxn ang="0">
                  <a:pos x="24" y="37"/>
                </a:cxn>
                <a:cxn ang="0">
                  <a:pos x="41" y="0"/>
                </a:cxn>
                <a:cxn ang="0">
                  <a:pos x="80" y="0"/>
                </a:cxn>
              </a:cxnLst>
              <a:rect l="0" t="0" r="r" b="b"/>
              <a:pathLst>
                <a:path w="210" h="358">
                  <a:moveTo>
                    <a:pt x="80" y="0"/>
                  </a:moveTo>
                  <a:lnTo>
                    <a:pt x="111" y="0"/>
                  </a:lnTo>
                  <a:lnTo>
                    <a:pt x="149" y="6"/>
                  </a:lnTo>
                  <a:lnTo>
                    <a:pt x="170" y="25"/>
                  </a:lnTo>
                  <a:lnTo>
                    <a:pt x="191" y="59"/>
                  </a:lnTo>
                  <a:lnTo>
                    <a:pt x="202" y="85"/>
                  </a:lnTo>
                  <a:lnTo>
                    <a:pt x="209" y="116"/>
                  </a:lnTo>
                  <a:lnTo>
                    <a:pt x="209" y="154"/>
                  </a:lnTo>
                  <a:lnTo>
                    <a:pt x="205" y="192"/>
                  </a:lnTo>
                  <a:lnTo>
                    <a:pt x="202" y="233"/>
                  </a:lnTo>
                  <a:lnTo>
                    <a:pt x="188" y="283"/>
                  </a:lnTo>
                  <a:lnTo>
                    <a:pt x="170" y="319"/>
                  </a:lnTo>
                  <a:lnTo>
                    <a:pt x="139" y="347"/>
                  </a:lnTo>
                  <a:lnTo>
                    <a:pt x="104" y="357"/>
                  </a:lnTo>
                  <a:lnTo>
                    <a:pt x="66" y="347"/>
                  </a:lnTo>
                  <a:lnTo>
                    <a:pt x="41" y="302"/>
                  </a:lnTo>
                  <a:lnTo>
                    <a:pt x="24" y="262"/>
                  </a:lnTo>
                  <a:lnTo>
                    <a:pt x="14" y="214"/>
                  </a:lnTo>
                  <a:lnTo>
                    <a:pt x="0" y="170"/>
                  </a:lnTo>
                  <a:lnTo>
                    <a:pt x="0" y="110"/>
                  </a:lnTo>
                  <a:lnTo>
                    <a:pt x="10" y="69"/>
                  </a:lnTo>
                  <a:lnTo>
                    <a:pt x="24" y="37"/>
                  </a:lnTo>
                  <a:lnTo>
                    <a:pt x="41" y="0"/>
                  </a:lnTo>
                  <a:lnTo>
                    <a:pt x="80" y="0"/>
                  </a:lnTo>
                </a:path>
              </a:pathLst>
            </a:custGeom>
            <a:solidFill>
              <a:schemeClr val="tx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52267" name="Freeform 11"/>
            <p:cNvSpPr>
              <a:spLocks/>
            </p:cNvSpPr>
            <p:nvPr/>
          </p:nvSpPr>
          <p:spPr bwMode="auto">
            <a:xfrm>
              <a:off x="5399" y="1840"/>
              <a:ext cx="162" cy="410"/>
            </a:xfrm>
            <a:custGeom>
              <a:avLst/>
              <a:gdLst/>
              <a:ahLst/>
              <a:cxnLst>
                <a:cxn ang="0">
                  <a:pos x="29" y="47"/>
                </a:cxn>
                <a:cxn ang="0">
                  <a:pos x="8" y="20"/>
                </a:cxn>
                <a:cxn ang="0">
                  <a:pos x="15" y="0"/>
                </a:cxn>
                <a:cxn ang="0">
                  <a:pos x="37" y="0"/>
                </a:cxn>
                <a:cxn ang="0">
                  <a:pos x="61" y="21"/>
                </a:cxn>
                <a:cxn ang="0">
                  <a:pos x="92" y="67"/>
                </a:cxn>
                <a:cxn ang="0">
                  <a:pos x="110" y="110"/>
                </a:cxn>
                <a:cxn ang="0">
                  <a:pos x="126" y="152"/>
                </a:cxn>
                <a:cxn ang="0">
                  <a:pos x="131" y="191"/>
                </a:cxn>
                <a:cxn ang="0">
                  <a:pos x="129" y="211"/>
                </a:cxn>
                <a:cxn ang="0">
                  <a:pos x="114" y="236"/>
                </a:cxn>
                <a:cxn ang="0">
                  <a:pos x="87" y="303"/>
                </a:cxn>
                <a:cxn ang="0">
                  <a:pos x="57" y="341"/>
                </a:cxn>
                <a:cxn ang="0">
                  <a:pos x="50" y="358"/>
                </a:cxn>
                <a:cxn ang="0">
                  <a:pos x="78" y="361"/>
                </a:cxn>
                <a:cxn ang="0">
                  <a:pos x="115" y="361"/>
                </a:cxn>
                <a:cxn ang="0">
                  <a:pos x="161" y="377"/>
                </a:cxn>
                <a:cxn ang="0">
                  <a:pos x="157" y="388"/>
                </a:cxn>
                <a:cxn ang="0">
                  <a:pos x="150" y="402"/>
                </a:cxn>
                <a:cxn ang="0">
                  <a:pos x="136" y="409"/>
                </a:cxn>
                <a:cxn ang="0">
                  <a:pos x="108" y="398"/>
                </a:cxn>
                <a:cxn ang="0">
                  <a:pos x="78" y="384"/>
                </a:cxn>
                <a:cxn ang="0">
                  <a:pos x="37" y="382"/>
                </a:cxn>
                <a:cxn ang="0">
                  <a:pos x="10" y="387"/>
                </a:cxn>
                <a:cxn ang="0">
                  <a:pos x="0" y="378"/>
                </a:cxn>
                <a:cxn ang="0">
                  <a:pos x="0" y="367"/>
                </a:cxn>
                <a:cxn ang="0">
                  <a:pos x="14" y="353"/>
                </a:cxn>
                <a:cxn ang="0">
                  <a:pos x="37" y="331"/>
                </a:cxn>
                <a:cxn ang="0">
                  <a:pos x="77" y="276"/>
                </a:cxn>
                <a:cxn ang="0">
                  <a:pos x="94" y="227"/>
                </a:cxn>
                <a:cxn ang="0">
                  <a:pos x="99" y="181"/>
                </a:cxn>
                <a:cxn ang="0">
                  <a:pos x="98" y="155"/>
                </a:cxn>
                <a:cxn ang="0">
                  <a:pos x="84" y="110"/>
                </a:cxn>
                <a:cxn ang="0">
                  <a:pos x="47" y="61"/>
                </a:cxn>
                <a:cxn ang="0">
                  <a:pos x="21" y="37"/>
                </a:cxn>
                <a:cxn ang="0">
                  <a:pos x="29" y="47"/>
                </a:cxn>
              </a:cxnLst>
              <a:rect l="0" t="0" r="r" b="b"/>
              <a:pathLst>
                <a:path w="162" h="410">
                  <a:moveTo>
                    <a:pt x="29" y="47"/>
                  </a:moveTo>
                  <a:lnTo>
                    <a:pt x="8" y="20"/>
                  </a:lnTo>
                  <a:lnTo>
                    <a:pt x="15" y="0"/>
                  </a:lnTo>
                  <a:lnTo>
                    <a:pt x="37" y="0"/>
                  </a:lnTo>
                  <a:lnTo>
                    <a:pt x="61" y="21"/>
                  </a:lnTo>
                  <a:lnTo>
                    <a:pt x="92" y="67"/>
                  </a:lnTo>
                  <a:lnTo>
                    <a:pt x="110" y="110"/>
                  </a:lnTo>
                  <a:lnTo>
                    <a:pt x="126" y="152"/>
                  </a:lnTo>
                  <a:lnTo>
                    <a:pt x="131" y="191"/>
                  </a:lnTo>
                  <a:lnTo>
                    <a:pt x="129" y="211"/>
                  </a:lnTo>
                  <a:lnTo>
                    <a:pt x="114" y="236"/>
                  </a:lnTo>
                  <a:lnTo>
                    <a:pt x="87" y="303"/>
                  </a:lnTo>
                  <a:lnTo>
                    <a:pt x="57" y="341"/>
                  </a:lnTo>
                  <a:lnTo>
                    <a:pt x="50" y="358"/>
                  </a:lnTo>
                  <a:lnTo>
                    <a:pt x="78" y="361"/>
                  </a:lnTo>
                  <a:lnTo>
                    <a:pt x="115" y="361"/>
                  </a:lnTo>
                  <a:lnTo>
                    <a:pt x="161" y="377"/>
                  </a:lnTo>
                  <a:lnTo>
                    <a:pt x="157" y="388"/>
                  </a:lnTo>
                  <a:lnTo>
                    <a:pt x="150" y="402"/>
                  </a:lnTo>
                  <a:lnTo>
                    <a:pt x="136" y="409"/>
                  </a:lnTo>
                  <a:lnTo>
                    <a:pt x="108" y="398"/>
                  </a:lnTo>
                  <a:lnTo>
                    <a:pt x="78" y="384"/>
                  </a:lnTo>
                  <a:lnTo>
                    <a:pt x="37" y="382"/>
                  </a:lnTo>
                  <a:lnTo>
                    <a:pt x="10" y="387"/>
                  </a:lnTo>
                  <a:lnTo>
                    <a:pt x="0" y="378"/>
                  </a:lnTo>
                  <a:lnTo>
                    <a:pt x="0" y="367"/>
                  </a:lnTo>
                  <a:lnTo>
                    <a:pt x="14" y="353"/>
                  </a:lnTo>
                  <a:lnTo>
                    <a:pt x="37" y="331"/>
                  </a:lnTo>
                  <a:lnTo>
                    <a:pt x="77" y="276"/>
                  </a:lnTo>
                  <a:lnTo>
                    <a:pt x="94" y="227"/>
                  </a:lnTo>
                  <a:lnTo>
                    <a:pt x="99" y="181"/>
                  </a:lnTo>
                  <a:lnTo>
                    <a:pt x="98" y="155"/>
                  </a:lnTo>
                  <a:lnTo>
                    <a:pt x="84" y="110"/>
                  </a:lnTo>
                  <a:lnTo>
                    <a:pt x="47" y="61"/>
                  </a:lnTo>
                  <a:lnTo>
                    <a:pt x="21" y="37"/>
                  </a:lnTo>
                  <a:lnTo>
                    <a:pt x="29" y="47"/>
                  </a:lnTo>
                </a:path>
              </a:pathLst>
            </a:custGeom>
            <a:solidFill>
              <a:schemeClr val="tx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52268" name="Freeform 12"/>
            <p:cNvSpPr>
              <a:spLocks/>
            </p:cNvSpPr>
            <p:nvPr/>
          </p:nvSpPr>
          <p:spPr bwMode="auto">
            <a:xfrm>
              <a:off x="5187" y="1834"/>
              <a:ext cx="161" cy="437"/>
            </a:xfrm>
            <a:custGeom>
              <a:avLst/>
              <a:gdLst/>
              <a:ahLst/>
              <a:cxnLst>
                <a:cxn ang="0">
                  <a:pos x="82" y="78"/>
                </a:cxn>
                <a:cxn ang="0">
                  <a:pos x="107" y="34"/>
                </a:cxn>
                <a:cxn ang="0">
                  <a:pos x="130" y="0"/>
                </a:cxn>
                <a:cxn ang="0">
                  <a:pos x="148" y="0"/>
                </a:cxn>
                <a:cxn ang="0">
                  <a:pos x="158" y="13"/>
                </a:cxn>
                <a:cxn ang="0">
                  <a:pos x="160" y="37"/>
                </a:cxn>
                <a:cxn ang="0">
                  <a:pos x="145" y="54"/>
                </a:cxn>
                <a:cxn ang="0">
                  <a:pos x="120" y="76"/>
                </a:cxn>
                <a:cxn ang="0">
                  <a:pos x="100" y="101"/>
                </a:cxn>
                <a:cxn ang="0">
                  <a:pos x="80" y="135"/>
                </a:cxn>
                <a:cxn ang="0">
                  <a:pos x="71" y="159"/>
                </a:cxn>
                <a:cxn ang="0">
                  <a:pos x="62" y="189"/>
                </a:cxn>
                <a:cxn ang="0">
                  <a:pos x="60" y="227"/>
                </a:cxn>
                <a:cxn ang="0">
                  <a:pos x="64" y="261"/>
                </a:cxn>
                <a:cxn ang="0">
                  <a:pos x="73" y="304"/>
                </a:cxn>
                <a:cxn ang="0">
                  <a:pos x="92" y="341"/>
                </a:cxn>
                <a:cxn ang="0">
                  <a:pos x="109" y="363"/>
                </a:cxn>
                <a:cxn ang="0">
                  <a:pos x="118" y="379"/>
                </a:cxn>
                <a:cxn ang="0">
                  <a:pos x="120" y="391"/>
                </a:cxn>
                <a:cxn ang="0">
                  <a:pos x="111" y="396"/>
                </a:cxn>
                <a:cxn ang="0">
                  <a:pos x="91" y="399"/>
                </a:cxn>
                <a:cxn ang="0">
                  <a:pos x="60" y="409"/>
                </a:cxn>
                <a:cxn ang="0">
                  <a:pos x="37" y="421"/>
                </a:cxn>
                <a:cxn ang="0">
                  <a:pos x="22" y="436"/>
                </a:cxn>
                <a:cxn ang="0">
                  <a:pos x="10" y="432"/>
                </a:cxn>
                <a:cxn ang="0">
                  <a:pos x="0" y="415"/>
                </a:cxn>
                <a:cxn ang="0">
                  <a:pos x="0" y="401"/>
                </a:cxn>
                <a:cxn ang="0">
                  <a:pos x="22" y="388"/>
                </a:cxn>
                <a:cxn ang="0">
                  <a:pos x="62" y="380"/>
                </a:cxn>
                <a:cxn ang="0">
                  <a:pos x="98" y="376"/>
                </a:cxn>
                <a:cxn ang="0">
                  <a:pos x="82" y="358"/>
                </a:cxn>
                <a:cxn ang="0">
                  <a:pos x="72" y="336"/>
                </a:cxn>
                <a:cxn ang="0">
                  <a:pos x="59" y="305"/>
                </a:cxn>
                <a:cxn ang="0">
                  <a:pos x="44" y="272"/>
                </a:cxn>
                <a:cxn ang="0">
                  <a:pos x="40" y="231"/>
                </a:cxn>
                <a:cxn ang="0">
                  <a:pos x="39" y="192"/>
                </a:cxn>
                <a:cxn ang="0">
                  <a:pos x="49" y="154"/>
                </a:cxn>
                <a:cxn ang="0">
                  <a:pos x="67" y="104"/>
                </a:cxn>
                <a:cxn ang="0">
                  <a:pos x="82" y="78"/>
                </a:cxn>
              </a:cxnLst>
              <a:rect l="0" t="0" r="r" b="b"/>
              <a:pathLst>
                <a:path w="161" h="437">
                  <a:moveTo>
                    <a:pt x="82" y="78"/>
                  </a:moveTo>
                  <a:lnTo>
                    <a:pt x="107" y="34"/>
                  </a:lnTo>
                  <a:lnTo>
                    <a:pt x="130" y="0"/>
                  </a:lnTo>
                  <a:lnTo>
                    <a:pt x="148" y="0"/>
                  </a:lnTo>
                  <a:lnTo>
                    <a:pt x="158" y="13"/>
                  </a:lnTo>
                  <a:lnTo>
                    <a:pt x="160" y="37"/>
                  </a:lnTo>
                  <a:lnTo>
                    <a:pt x="145" y="54"/>
                  </a:lnTo>
                  <a:lnTo>
                    <a:pt x="120" y="76"/>
                  </a:lnTo>
                  <a:lnTo>
                    <a:pt x="100" y="101"/>
                  </a:lnTo>
                  <a:lnTo>
                    <a:pt x="80" y="135"/>
                  </a:lnTo>
                  <a:lnTo>
                    <a:pt x="71" y="159"/>
                  </a:lnTo>
                  <a:lnTo>
                    <a:pt x="62" y="189"/>
                  </a:lnTo>
                  <a:lnTo>
                    <a:pt x="60" y="227"/>
                  </a:lnTo>
                  <a:lnTo>
                    <a:pt x="64" y="261"/>
                  </a:lnTo>
                  <a:lnTo>
                    <a:pt x="73" y="304"/>
                  </a:lnTo>
                  <a:lnTo>
                    <a:pt x="92" y="341"/>
                  </a:lnTo>
                  <a:lnTo>
                    <a:pt x="109" y="363"/>
                  </a:lnTo>
                  <a:lnTo>
                    <a:pt x="118" y="379"/>
                  </a:lnTo>
                  <a:lnTo>
                    <a:pt x="120" y="391"/>
                  </a:lnTo>
                  <a:lnTo>
                    <a:pt x="111" y="396"/>
                  </a:lnTo>
                  <a:lnTo>
                    <a:pt x="91" y="399"/>
                  </a:lnTo>
                  <a:lnTo>
                    <a:pt x="60" y="409"/>
                  </a:lnTo>
                  <a:lnTo>
                    <a:pt x="37" y="421"/>
                  </a:lnTo>
                  <a:lnTo>
                    <a:pt x="22" y="436"/>
                  </a:lnTo>
                  <a:lnTo>
                    <a:pt x="10" y="432"/>
                  </a:lnTo>
                  <a:lnTo>
                    <a:pt x="0" y="415"/>
                  </a:lnTo>
                  <a:lnTo>
                    <a:pt x="0" y="401"/>
                  </a:lnTo>
                  <a:lnTo>
                    <a:pt x="22" y="388"/>
                  </a:lnTo>
                  <a:lnTo>
                    <a:pt x="62" y="380"/>
                  </a:lnTo>
                  <a:lnTo>
                    <a:pt x="98" y="376"/>
                  </a:lnTo>
                  <a:lnTo>
                    <a:pt x="82" y="358"/>
                  </a:lnTo>
                  <a:lnTo>
                    <a:pt x="72" y="336"/>
                  </a:lnTo>
                  <a:lnTo>
                    <a:pt x="59" y="305"/>
                  </a:lnTo>
                  <a:lnTo>
                    <a:pt x="44" y="272"/>
                  </a:lnTo>
                  <a:lnTo>
                    <a:pt x="40" y="231"/>
                  </a:lnTo>
                  <a:lnTo>
                    <a:pt x="39" y="192"/>
                  </a:lnTo>
                  <a:lnTo>
                    <a:pt x="49" y="154"/>
                  </a:lnTo>
                  <a:lnTo>
                    <a:pt x="67" y="104"/>
                  </a:lnTo>
                  <a:lnTo>
                    <a:pt x="82" y="78"/>
                  </a:lnTo>
                </a:path>
              </a:pathLst>
            </a:custGeom>
            <a:solidFill>
              <a:schemeClr val="tx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52269" name="Line 13"/>
          <p:cNvSpPr>
            <a:spLocks noChangeShapeType="1"/>
          </p:cNvSpPr>
          <p:nvPr/>
        </p:nvSpPr>
        <p:spPr bwMode="auto">
          <a:xfrm rot="5839249" flipH="1">
            <a:off x="3681413" y="-41275"/>
            <a:ext cx="439737" cy="40370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52270" name="Line 14"/>
          <p:cNvSpPr>
            <a:spLocks noChangeShapeType="1"/>
          </p:cNvSpPr>
          <p:nvPr/>
        </p:nvSpPr>
        <p:spPr bwMode="auto">
          <a:xfrm rot="5839249" flipH="1" flipV="1">
            <a:off x="3227387" y="3132138"/>
            <a:ext cx="1590675" cy="34353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52271" name="Oval 15"/>
          <p:cNvSpPr>
            <a:spLocks noChangeArrowheads="1"/>
          </p:cNvSpPr>
          <p:nvPr/>
        </p:nvSpPr>
        <p:spPr bwMode="auto">
          <a:xfrm rot="5400000">
            <a:off x="-238918" y="1980406"/>
            <a:ext cx="4030662" cy="304482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352272" name="Picture 16" descr="neuron-ne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3056" y="2496345"/>
            <a:ext cx="2860675" cy="2068512"/>
          </a:xfrm>
          <a:prstGeom prst="rect">
            <a:avLst/>
          </a:prstGeom>
          <a:noFill/>
        </p:spPr>
      </p:pic>
      <p:sp>
        <p:nvSpPr>
          <p:cNvPr id="352273" name="Rectangle 17"/>
          <p:cNvSpPr>
            <a:spLocks noChangeArrowheads="1"/>
          </p:cNvSpPr>
          <p:nvPr/>
        </p:nvSpPr>
        <p:spPr bwMode="auto">
          <a:xfrm>
            <a:off x="916063" y="4949825"/>
            <a:ext cx="1593706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1600" b="1" dirty="0" smtClean="0"/>
              <a:t>C</a:t>
            </a:r>
            <a:r>
              <a:rPr lang="hu-HU" sz="1600" b="1" dirty="0" err="1" smtClean="0"/>
              <a:t>ellular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network</a:t>
            </a:r>
            <a:endParaRPr lang="hu-HU" sz="1600" b="1" dirty="0"/>
          </a:p>
        </p:txBody>
      </p:sp>
      <p:sp>
        <p:nvSpPr>
          <p:cNvPr id="352274" name="Oval 18"/>
          <p:cNvSpPr>
            <a:spLocks noChangeArrowheads="1"/>
          </p:cNvSpPr>
          <p:nvPr/>
        </p:nvSpPr>
        <p:spPr bwMode="auto">
          <a:xfrm rot="5400000">
            <a:off x="922338" y="2492375"/>
            <a:ext cx="930275" cy="56197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52275" name="Line 19"/>
          <p:cNvSpPr>
            <a:spLocks noChangeShapeType="1"/>
          </p:cNvSpPr>
          <p:nvPr/>
        </p:nvSpPr>
        <p:spPr bwMode="auto">
          <a:xfrm rot="5839249" flipH="1">
            <a:off x="2659857" y="2037556"/>
            <a:ext cx="1944688" cy="49498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52276" name="Line 20"/>
          <p:cNvSpPr>
            <a:spLocks noChangeShapeType="1"/>
          </p:cNvSpPr>
          <p:nvPr/>
        </p:nvSpPr>
        <p:spPr bwMode="auto">
          <a:xfrm rot="5839249" flipH="1" flipV="1">
            <a:off x="3460750" y="-433387"/>
            <a:ext cx="1063625" cy="50482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52277" name="Rectangle 21"/>
          <p:cNvSpPr>
            <a:spLocks noChangeArrowheads="1"/>
          </p:cNvSpPr>
          <p:nvPr/>
        </p:nvSpPr>
        <p:spPr bwMode="auto">
          <a:xfrm>
            <a:off x="5788025" y="6048375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hu-HU" sz="1600" b="1">
                <a:solidFill>
                  <a:schemeClr val="bg1"/>
                </a:solidFill>
              </a:rPr>
              <a:t>fehérjehálózat</a:t>
            </a:r>
          </a:p>
        </p:txBody>
      </p:sp>
      <p:pic>
        <p:nvPicPr>
          <p:cNvPr id="352278" name="Picture 22" descr="protein-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985963"/>
            <a:ext cx="2671763" cy="378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8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52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52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2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2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5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2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52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52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52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52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8" grpId="0" animBg="1"/>
      <p:bldP spid="352258" grpId="1" animBg="1"/>
      <p:bldP spid="352261" grpId="0" animBg="1"/>
      <p:bldP spid="352261" grpId="1" animBg="1"/>
      <p:bldP spid="352269" grpId="0" animBg="1"/>
      <p:bldP spid="352269" grpId="1" animBg="1"/>
      <p:bldP spid="352270" grpId="0" animBg="1"/>
      <p:bldP spid="352270" grpId="1" animBg="1"/>
      <p:bldP spid="352271" grpId="0" animBg="1"/>
      <p:bldP spid="352271" grpId="1" animBg="1"/>
      <p:bldP spid="352273" grpId="0"/>
      <p:bldP spid="352273" grpId="1"/>
      <p:bldP spid="352274" grpId="0" animBg="1"/>
      <p:bldP spid="352274" grpId="1" animBg="1"/>
      <p:bldP spid="352275" grpId="0" animBg="1"/>
      <p:bldP spid="352275" grpId="1" animBg="1"/>
      <p:bldP spid="352276" grpId="0" animBg="1"/>
      <p:bldP spid="352276" grpId="1" animBg="1"/>
      <p:bldP spid="352277" grpId="0"/>
      <p:bldP spid="35227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Oval 2"/>
          <p:cNvSpPr>
            <a:spLocks noChangeArrowheads="1"/>
          </p:cNvSpPr>
          <p:nvPr/>
        </p:nvSpPr>
        <p:spPr bwMode="auto">
          <a:xfrm rot="5400000">
            <a:off x="5558631" y="3731419"/>
            <a:ext cx="744538" cy="5334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54307" name="Oval 3"/>
          <p:cNvSpPr>
            <a:spLocks noChangeArrowheads="1"/>
          </p:cNvSpPr>
          <p:nvPr/>
        </p:nvSpPr>
        <p:spPr bwMode="auto">
          <a:xfrm rot="5400000">
            <a:off x="-161131" y="2353469"/>
            <a:ext cx="4030663" cy="304482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539750" y="404813"/>
            <a:ext cx="806132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 eaLnBrk="0" hangingPunct="0"/>
            <a:endParaRPr lang="hu-HU" sz="48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54309" name="Line 5"/>
          <p:cNvSpPr>
            <a:spLocks noChangeShapeType="1"/>
          </p:cNvSpPr>
          <p:nvPr/>
        </p:nvSpPr>
        <p:spPr bwMode="auto">
          <a:xfrm rot="5839249" flipH="1">
            <a:off x="3574257" y="878681"/>
            <a:ext cx="1157288" cy="38004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54310" name="Line 6"/>
          <p:cNvSpPr>
            <a:spLocks noChangeShapeType="1"/>
          </p:cNvSpPr>
          <p:nvPr/>
        </p:nvSpPr>
        <p:spPr bwMode="auto">
          <a:xfrm rot="5839249" flipH="1" flipV="1">
            <a:off x="3165475" y="3397251"/>
            <a:ext cx="1881187" cy="33829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54311" name="Rectangle 7"/>
          <p:cNvSpPr>
            <a:spLocks noChangeArrowheads="1"/>
          </p:cNvSpPr>
          <p:nvPr/>
        </p:nvSpPr>
        <p:spPr bwMode="auto">
          <a:xfrm>
            <a:off x="846524" y="5229225"/>
            <a:ext cx="1858201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hu-HU" sz="1600" b="1" dirty="0" err="1" smtClean="0"/>
              <a:t>Aminoacid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network</a:t>
            </a:r>
            <a:endParaRPr lang="hu-HU" sz="1600" b="1" dirty="0"/>
          </a:p>
        </p:txBody>
      </p:sp>
      <p:pic>
        <p:nvPicPr>
          <p:cNvPr id="354312" name="Picture 8" descr="protein-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985963"/>
            <a:ext cx="2671763" cy="3781425"/>
          </a:xfrm>
          <a:prstGeom prst="rect">
            <a:avLst/>
          </a:prstGeom>
          <a:noFill/>
        </p:spPr>
      </p:pic>
      <p:pic>
        <p:nvPicPr>
          <p:cNvPr id="35431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492375"/>
            <a:ext cx="20669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r>
              <a:rPr lang="hu-HU" sz="3600" dirty="0" smtClean="0">
                <a:solidFill>
                  <a:srgbClr val="008000"/>
                </a:solidFill>
              </a:rPr>
              <a:t>N</a:t>
            </a:r>
            <a:r>
              <a:rPr lang="en-US" sz="3600" dirty="0" smtClean="0">
                <a:solidFill>
                  <a:srgbClr val="008000"/>
                </a:solidFill>
              </a:rPr>
              <a:t>e</a:t>
            </a:r>
            <a:r>
              <a:rPr lang="hu-HU" sz="3600" dirty="0" err="1" smtClean="0">
                <a:solidFill>
                  <a:srgbClr val="008000"/>
                </a:solidFill>
              </a:rPr>
              <a:t>twork</a:t>
            </a:r>
            <a:r>
              <a:rPr lang="hu-HU" sz="3600" dirty="0" err="1" smtClean="0">
                <a:solidFill>
                  <a:srgbClr val="008000"/>
                </a:solidFill>
              </a:rPr>
              <a:t>s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are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embedded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to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each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other</a:t>
            </a:r>
            <a:endParaRPr lang="hu-HU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44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5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6" grpId="0" animBg="1"/>
      <p:bldP spid="354307" grpId="0" animBg="1"/>
      <p:bldP spid="354309" grpId="0" animBg="1"/>
      <p:bldP spid="354310" grpId="0" animBg="1"/>
      <p:bldP spid="3543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229600" cy="584775"/>
          </a:xfrm>
          <a:noFill/>
        </p:spPr>
        <p:txBody>
          <a:bodyPr wrap="square">
            <a:spAutoFit/>
          </a:bodyPr>
          <a:lstStyle/>
          <a:p>
            <a:pPr algn="l" eaLnBrk="0" hangingPunct="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itchFamily="34" charset="0"/>
              </a:rPr>
              <a:t>Example of a PPI Network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80112" y="5085184"/>
            <a:ext cx="29718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Nodes – proteins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Edges – interactions</a:t>
            </a:r>
          </a:p>
        </p:txBody>
      </p:sp>
      <p:pic>
        <p:nvPicPr>
          <p:cNvPr id="614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071563"/>
            <a:ext cx="5257800" cy="4695825"/>
          </a:xfrm>
          <a:noFill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508125" y="5903913"/>
            <a:ext cx="5807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357938" y="1882567"/>
            <a:ext cx="25717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&gt;80% of proteins are all connected in one giant cluster of PPI </a:t>
            </a:r>
            <a:r>
              <a:rPr lang="en-US" sz="2000" dirty="0" smtClean="0">
                <a:cs typeface="Arial" panose="020B0604020202020204" pitchFamily="34" charset="0"/>
              </a:rPr>
              <a:t>network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Small-world </a:t>
            </a:r>
            <a:r>
              <a:rPr lang="en-US" sz="2000" dirty="0" smtClean="0">
                <a:cs typeface="Arial" panose="020B0604020202020204" pitchFamily="34" charset="0"/>
              </a:rPr>
              <a:t>effect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7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/>
          <p:cNvCxnSpPr/>
          <p:nvPr/>
        </p:nvCxnSpPr>
        <p:spPr>
          <a:xfrm flipH="1">
            <a:off x="3311860" y="2736424"/>
            <a:ext cx="2298803" cy="1422748"/>
          </a:xfrm>
          <a:prstGeom prst="straightConnector1">
            <a:avLst/>
          </a:prstGeom>
          <a:ln w="76200" cap="sq">
            <a:solidFill>
              <a:schemeClr val="accent3">
                <a:lumMod val="60000"/>
                <a:lumOff val="40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2699793" y="2124785"/>
            <a:ext cx="1224135" cy="1592247"/>
          </a:xfrm>
          <a:prstGeom prst="straightConnector1">
            <a:avLst/>
          </a:prstGeom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417356" y="2780928"/>
            <a:ext cx="337097" cy="936104"/>
          </a:xfrm>
          <a:prstGeom prst="straightConnector1">
            <a:avLst/>
          </a:prstGeom>
          <a:ln w="76200" cap="sq">
            <a:solidFill>
              <a:schemeClr val="accent1">
                <a:lumMod val="60000"/>
                <a:lumOff val="40000"/>
              </a:schemeClr>
            </a:solidFill>
            <a:round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analysis: building a network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1136" y="1199949"/>
            <a:ext cx="2237887" cy="1454456"/>
            <a:chOff x="760267" y="1196752"/>
            <a:chExt cx="2237887" cy="1454456"/>
          </a:xfrm>
        </p:grpSpPr>
        <p:pic>
          <p:nvPicPr>
            <p:cNvPr id="24" name="Picture 10" descr="h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1" t="9644" r="14175"/>
            <a:stretch>
              <a:fillRect/>
            </a:stretch>
          </p:blipFill>
          <p:spPr bwMode="auto">
            <a:xfrm>
              <a:off x="791683" y="2158341"/>
              <a:ext cx="509230" cy="445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637" y="1359292"/>
              <a:ext cx="932166" cy="426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67" y="1196752"/>
              <a:ext cx="654218" cy="75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UbiqFireOu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376" y="1895157"/>
              <a:ext cx="920540" cy="45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1" descr="protein machin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895" y="1802160"/>
              <a:ext cx="818259" cy="818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 descr="High-Throughput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060" y="2264142"/>
              <a:ext cx="612524" cy="387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539552" y="2924944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Arial" panose="020B0604020202020204" pitchFamily="34" charset="0"/>
              </a:rPr>
              <a:t>experimental data</a:t>
            </a:r>
            <a:endParaRPr lang="en-GB" sz="1600" dirty="0"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564334" y="912787"/>
            <a:ext cx="2015332" cy="1120578"/>
            <a:chOff x="3604517" y="830325"/>
            <a:chExt cx="2015332" cy="1120578"/>
          </a:xfrm>
        </p:grpSpPr>
        <p:pic>
          <p:nvPicPr>
            <p:cNvPr id="34" name="Picture 2" descr="http://www.imexconsortium.org/sites/imexconsortium.org/themes/inove/images/imex_dip_s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517" y="871556"/>
              <a:ext cx="1047849" cy="47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http://www.imexconsortium.org/sites/imexconsortium.org/themes/inove/images/imex_intact_s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830325"/>
              <a:ext cx="1047849" cy="47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http://www.imexconsortium.org/sites/imexconsortium.org/themes/inove/images/imex_mint_s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896" y="1474698"/>
              <a:ext cx="1047849" cy="476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" name="Group 2047"/>
          <p:cNvGrpSpPr/>
          <p:nvPr/>
        </p:nvGrpSpPr>
        <p:grpSpPr>
          <a:xfrm>
            <a:off x="5750535" y="1738960"/>
            <a:ext cx="2431492" cy="839904"/>
            <a:chOff x="6389082" y="908720"/>
            <a:chExt cx="2431492" cy="839904"/>
          </a:xfrm>
        </p:grpSpPr>
        <p:pic>
          <p:nvPicPr>
            <p:cNvPr id="42" name="Picture 13" descr="aphid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268760"/>
              <a:ext cx="1080222" cy="42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50"/>
            <p:cNvGrpSpPr>
              <a:grpSpLocks noChangeAspect="1"/>
            </p:cNvGrpSpPr>
            <p:nvPr/>
          </p:nvGrpSpPr>
          <p:grpSpPr>
            <a:xfrm>
              <a:off x="6852099" y="908720"/>
              <a:ext cx="1320351" cy="268388"/>
              <a:chOff x="941999" y="4288780"/>
              <a:chExt cx="1615166" cy="328315"/>
            </a:xfrm>
          </p:grpSpPr>
          <p:pic>
            <p:nvPicPr>
              <p:cNvPr id="52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999" y="4289822"/>
                <a:ext cx="326231" cy="326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3218" y="4288780"/>
                <a:ext cx="1293947" cy="328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4578" name="Picture 2" descr="unihi-logo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082" y="1340768"/>
              <a:ext cx="1207254" cy="40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TextBox 54"/>
          <p:cNvSpPr txBox="1"/>
          <p:nvPr/>
        </p:nvSpPr>
        <p:spPr>
          <a:xfrm>
            <a:off x="3016468" y="2378860"/>
            <a:ext cx="187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Arial" panose="020B0604020202020204" pitchFamily="34" charset="0"/>
              </a:rPr>
              <a:t>primary databases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09425" y="3094221"/>
            <a:ext cx="219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cs typeface="Arial" panose="020B0604020202020204" pitchFamily="34" charset="0"/>
              </a:rPr>
              <a:t>meta-databases and predictive databases</a:t>
            </a:r>
            <a:endParaRPr lang="en-GB" sz="1600" dirty="0">
              <a:cs typeface="Arial" panose="020B0604020202020204" pitchFamily="34" charset="0"/>
            </a:endParaRPr>
          </a:p>
        </p:txBody>
      </p: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2" y="3933056"/>
            <a:ext cx="2893304" cy="257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" name="TextBox 2067"/>
          <p:cNvSpPr txBox="1"/>
          <p:nvPr/>
        </p:nvSpPr>
        <p:spPr>
          <a:xfrm>
            <a:off x="4612183" y="3856980"/>
            <a:ext cx="3920257" cy="2308324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Challenges: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Identifiers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Redundancies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Selection of the data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Type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Quality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Mapping external information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04" y="2387640"/>
            <a:ext cx="2588540" cy="248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28400"/>
            <a:ext cx="3365659" cy="31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53897"/>
            <a:ext cx="2774284" cy="246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850" y="115888"/>
            <a:ext cx="7848600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analysis: filtering and enriching your data</a:t>
            </a:r>
          </a:p>
        </p:txBody>
      </p:sp>
      <p:sp>
        <p:nvSpPr>
          <p:cNvPr id="8" name="Line Callout 1 (Accent Bar) 7"/>
          <p:cNvSpPr/>
          <p:nvPr/>
        </p:nvSpPr>
        <p:spPr>
          <a:xfrm flipH="1">
            <a:off x="395536" y="4509120"/>
            <a:ext cx="3168352" cy="2115987"/>
          </a:xfrm>
          <a:prstGeom prst="accentCallout1">
            <a:avLst>
              <a:gd name="adj1" fmla="val 78704"/>
              <a:gd name="adj2" fmla="val -7587"/>
              <a:gd name="adj3" fmla="val 39591"/>
              <a:gd name="adj4" fmla="val -58996"/>
            </a:avLst>
          </a:prstGeom>
          <a:solidFill>
            <a:schemeClr val="accent2">
              <a:lumMod val="20000"/>
              <a:lumOff val="80000"/>
            </a:scheme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round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external information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 data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abundance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Enzymatic assay values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4" name="Line Callout 1 (Accent Bar) 13"/>
          <p:cNvSpPr/>
          <p:nvPr/>
        </p:nvSpPr>
        <p:spPr>
          <a:xfrm>
            <a:off x="6084168" y="908720"/>
            <a:ext cx="2808312" cy="2111069"/>
          </a:xfrm>
          <a:prstGeom prst="accentCallout1">
            <a:avLst>
              <a:gd name="adj1" fmla="val 17107"/>
              <a:gd name="adj2" fmla="val -7587"/>
              <a:gd name="adj3" fmla="val 44216"/>
              <a:gd name="adj4" fmla="val -67980"/>
            </a:avLst>
          </a:pr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round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Confidence  filtering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etection method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publications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onfidence score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GB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2489492" y="1412776"/>
            <a:ext cx="2226524" cy="2016224"/>
          </a:xfrm>
          <a:prstGeom prst="circularArrow">
            <a:avLst>
              <a:gd name="adj1" fmla="val 6382"/>
              <a:gd name="adj2" fmla="val 1051781"/>
              <a:gd name="adj3" fmla="val 20255097"/>
              <a:gd name="adj4" fmla="val 13710458"/>
              <a:gd name="adj5" fmla="val 1388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ircular Arrow 17"/>
          <p:cNvSpPr/>
          <p:nvPr/>
        </p:nvSpPr>
        <p:spPr>
          <a:xfrm rot="3819200" flipV="1">
            <a:off x="4525521" y="3589682"/>
            <a:ext cx="2364154" cy="2086406"/>
          </a:xfrm>
          <a:prstGeom prst="circularArrow">
            <a:avLst>
              <a:gd name="adj1" fmla="val 6382"/>
              <a:gd name="adj2" fmla="val 1165226"/>
              <a:gd name="adj3" fmla="val 20255097"/>
              <a:gd name="adj4" fmla="val 15526567"/>
              <a:gd name="adj5" fmla="val 1388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1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91" y="59927"/>
            <a:ext cx="3612505" cy="4233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topological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52694"/>
            <a:ext cx="3005966" cy="185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72373"/>
            <a:ext cx="3005966" cy="1856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90" y="4442496"/>
            <a:ext cx="3022476" cy="1866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2856" y="1233819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Arial" panose="020B0604020202020204" pitchFamily="34" charset="0"/>
              </a:rPr>
              <a:t>Degree distribution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816" y="4098558"/>
            <a:ext cx="3904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Arial" panose="020B0604020202020204" pitchFamily="34" charset="0"/>
              </a:rPr>
              <a:t>Average clustering coefficient distribution</a:t>
            </a:r>
            <a:endParaRPr lang="en-GB" sz="16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4096124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cs typeface="Arial" panose="020B0604020202020204" pitchFamily="34" charset="0"/>
              </a:rPr>
              <a:t>Shortest path length distribution</a:t>
            </a:r>
            <a:endParaRPr lang="en-GB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topological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88287"/>
            <a:ext cx="7416824" cy="4095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908720"/>
            <a:ext cx="612068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b="1" dirty="0" err="1"/>
              <a:t>Betweenness</a:t>
            </a:r>
            <a:r>
              <a:rPr lang="en-GB" sz="1800" b="1" dirty="0"/>
              <a:t> </a:t>
            </a:r>
            <a:r>
              <a:rPr lang="en-GB" sz="1800" b="1" dirty="0" smtClean="0"/>
              <a:t>centrality:  </a:t>
            </a:r>
            <a:endParaRPr lang="en-GB" sz="1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Measure </a:t>
            </a:r>
            <a:r>
              <a:rPr lang="en-GB" sz="1800" dirty="0"/>
              <a:t>of a node's centrality in a network. </a:t>
            </a:r>
            <a:endParaRPr lang="en-GB" sz="1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Number </a:t>
            </a:r>
            <a:r>
              <a:rPr lang="en-GB" sz="1800" dirty="0"/>
              <a:t>of shortest paths from </a:t>
            </a:r>
            <a:r>
              <a:rPr lang="en-GB" sz="1800" dirty="0" smtClean="0"/>
              <a:t>every end of the network that </a:t>
            </a:r>
            <a:r>
              <a:rPr lang="en-GB" sz="1800" dirty="0"/>
              <a:t>pass through that node. </a:t>
            </a:r>
            <a:endParaRPr lang="en-GB" sz="1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Gives a good estimation of the importance of a node (protein) in a network (signalling, scaffolding…).</a:t>
            </a:r>
            <a:endParaRPr lang="en-GB" sz="1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45468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5"/>
          <p:cNvSpPr txBox="1"/>
          <p:nvPr/>
        </p:nvSpPr>
        <p:spPr>
          <a:xfrm>
            <a:off x="6660232" y="2233092"/>
            <a:ext cx="2016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Red: </a:t>
            </a:r>
            <a:r>
              <a:rPr lang="hu-HU" dirty="0" smtClean="0"/>
              <a:t>BC=0</a:t>
            </a:r>
          </a:p>
          <a:p>
            <a:pPr algn="ctr"/>
            <a:r>
              <a:rPr lang="hu-HU" dirty="0" err="1" smtClean="0">
                <a:solidFill>
                  <a:srgbClr val="0000FF"/>
                </a:solidFill>
              </a:rPr>
              <a:t>Blue</a:t>
            </a:r>
            <a:r>
              <a:rPr lang="hu-HU" dirty="0" smtClean="0">
                <a:solidFill>
                  <a:srgbClr val="0000FF"/>
                </a:solidFill>
              </a:rPr>
              <a:t>: </a:t>
            </a:r>
            <a:r>
              <a:rPr lang="hu-HU" dirty="0" smtClean="0"/>
              <a:t>BC=</a:t>
            </a:r>
            <a:r>
              <a:rPr lang="hu-HU" dirty="0" err="1" smtClean="0"/>
              <a:t>max</a:t>
            </a:r>
            <a:endParaRPr lang="hu-HU" dirty="0"/>
          </a:p>
        </p:txBody>
      </p:sp>
      <p:sp>
        <p:nvSpPr>
          <p:cNvPr id="9" name="Szövegdoboz 5"/>
          <p:cNvSpPr txBox="1"/>
          <p:nvPr/>
        </p:nvSpPr>
        <p:spPr>
          <a:xfrm>
            <a:off x="3887924" y="6137815"/>
            <a:ext cx="2016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rgbClr val="00B050"/>
                </a:solidFill>
              </a:rPr>
              <a:t>Green</a:t>
            </a:r>
            <a:r>
              <a:rPr lang="hu-HU" dirty="0" smtClean="0">
                <a:solidFill>
                  <a:srgbClr val="00B050"/>
                </a:solidFill>
              </a:rPr>
              <a:t>: </a:t>
            </a:r>
            <a:r>
              <a:rPr lang="hu-HU" dirty="0" smtClean="0"/>
              <a:t>BC= </a:t>
            </a:r>
            <a:r>
              <a:rPr lang="hu-HU" dirty="0" err="1" smtClean="0"/>
              <a:t>low</a:t>
            </a:r>
            <a:endParaRPr lang="hu-HU" dirty="0" smtClean="0"/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Red</a:t>
            </a:r>
            <a:r>
              <a:rPr lang="hu-HU" dirty="0" smtClean="0">
                <a:solidFill>
                  <a:srgbClr val="0000FF"/>
                </a:solidFill>
              </a:rPr>
              <a:t>: </a:t>
            </a:r>
            <a:r>
              <a:rPr lang="hu-HU" dirty="0" smtClean="0"/>
              <a:t>BC= </a:t>
            </a:r>
            <a:r>
              <a:rPr lang="hu-HU" dirty="0" err="1" smtClean="0"/>
              <a:t>high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3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850" y="115888"/>
            <a:ext cx="7848600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topological analysis: cluster and motif search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72200" y="2556566"/>
            <a:ext cx="2448272" cy="2672634"/>
            <a:chOff x="6588224" y="2420888"/>
            <a:chExt cx="2448272" cy="26726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523" y="3032674"/>
              <a:ext cx="2131973" cy="20608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2420888"/>
              <a:ext cx="1116846" cy="1079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669474" y="1609636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cs typeface="Arial" panose="020B0604020202020204" pitchFamily="34" charset="0"/>
              </a:rPr>
              <a:t>Clustering search</a:t>
            </a:r>
            <a:endParaRPr lang="en-GB" sz="28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711" y="1491436"/>
            <a:ext cx="196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cs typeface="Arial" panose="020B0604020202020204" pitchFamily="34" charset="0"/>
              </a:rPr>
              <a:t>Common motifs</a:t>
            </a:r>
            <a:endParaRPr lang="en-GB" sz="2800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276872"/>
            <a:ext cx="2808312" cy="2235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501008"/>
            <a:ext cx="4241439" cy="28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850" y="115888"/>
            <a:ext cx="7848600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analysis: annotation enrichment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4151"/>
            <a:ext cx="4567771" cy="5399833"/>
          </a:xfrm>
          <a:prstGeom prst="rect">
            <a:avLst/>
          </a:prstGeom>
        </p:spPr>
      </p:pic>
      <p:pic>
        <p:nvPicPr>
          <p:cNvPr id="24" name="Picture 19" descr="react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02" y="3146565"/>
            <a:ext cx="1500918" cy="64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88" y="1124744"/>
            <a:ext cx="2914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26" y="4536603"/>
            <a:ext cx="3243389" cy="18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001019" y="1844824"/>
            <a:ext cx="324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GO:0019908</a:t>
            </a:r>
            <a:r>
              <a:rPr lang="en-GB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GB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nuclear </a:t>
            </a:r>
            <a:r>
              <a:rPr lang="en-GB" sz="1600" dirty="0" err="1">
                <a:solidFill>
                  <a:srgbClr val="00B050"/>
                </a:solidFill>
                <a:cs typeface="Arial" panose="020B0604020202020204" pitchFamily="34" charset="0"/>
              </a:rPr>
              <a:t>cyclin</a:t>
            </a:r>
            <a:r>
              <a:rPr lang="en-GB" sz="1600" dirty="0">
                <a:solidFill>
                  <a:srgbClr val="00B050"/>
                </a:solidFill>
                <a:cs typeface="Arial" panose="020B0604020202020204" pitchFamily="34" charset="0"/>
              </a:rPr>
              <a:t>-dependent protein kinase </a:t>
            </a:r>
            <a:r>
              <a:rPr lang="en-GB" sz="1600" dirty="0" err="1">
                <a:solidFill>
                  <a:srgbClr val="00B050"/>
                </a:solidFill>
                <a:cs typeface="Arial" panose="020B0604020202020204" pitchFamily="34" charset="0"/>
              </a:rPr>
              <a:t>holoenzyme</a:t>
            </a:r>
            <a:r>
              <a:rPr lang="en-GB" sz="1600" dirty="0">
                <a:solidFill>
                  <a:srgbClr val="00B050"/>
                </a:solidFill>
                <a:cs typeface="Arial" panose="020B0604020202020204" pitchFamily="34" charset="0"/>
              </a:rPr>
              <a:t> complex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76056" y="3852337"/>
            <a:ext cx="3243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REACT_821.2:</a:t>
            </a:r>
            <a:endParaRPr lang="en-GB" sz="1600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GB" sz="1600" dirty="0" err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Cyclin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D associated events in G1</a:t>
            </a:r>
            <a:endParaRPr lang="en-GB" sz="1600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15616" y="1556792"/>
            <a:ext cx="3885403" cy="2088232"/>
            <a:chOff x="1115616" y="1556792"/>
            <a:chExt cx="3885403" cy="2088232"/>
          </a:xfrm>
        </p:grpSpPr>
        <p:cxnSp>
          <p:nvCxnSpPr>
            <p:cNvPr id="4" name="Straight Arrow Connector 3"/>
            <p:cNvCxnSpPr>
              <a:stCxn id="33" idx="1"/>
            </p:cNvCxnSpPr>
            <p:nvPr/>
          </p:nvCxnSpPr>
          <p:spPr>
            <a:xfrm flipH="1" flipV="1">
              <a:off x="3131840" y="2132856"/>
              <a:ext cx="1869179" cy="12746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3" idx="1"/>
            </p:cNvCxnSpPr>
            <p:nvPr/>
          </p:nvCxnSpPr>
          <p:spPr>
            <a:xfrm flipH="1">
              <a:off x="2463397" y="2260323"/>
              <a:ext cx="2537622" cy="138470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3" idx="1"/>
            </p:cNvCxnSpPr>
            <p:nvPr/>
          </p:nvCxnSpPr>
          <p:spPr>
            <a:xfrm flipH="1">
              <a:off x="1115616" y="2260323"/>
              <a:ext cx="3885403" cy="138470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3" idx="1"/>
            </p:cNvCxnSpPr>
            <p:nvPr/>
          </p:nvCxnSpPr>
          <p:spPr>
            <a:xfrm flipH="1">
              <a:off x="2843808" y="2260323"/>
              <a:ext cx="2157211" cy="52060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3" idx="1"/>
            </p:cNvCxnSpPr>
            <p:nvPr/>
          </p:nvCxnSpPr>
          <p:spPr>
            <a:xfrm flipH="1" flipV="1">
              <a:off x="3275856" y="1556792"/>
              <a:ext cx="1725163" cy="70353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1115616" y="2260323"/>
            <a:ext cx="3960440" cy="2176789"/>
            <a:chOff x="1115616" y="2260323"/>
            <a:chExt cx="3960440" cy="2176789"/>
          </a:xfrm>
        </p:grpSpPr>
        <p:cxnSp>
          <p:nvCxnSpPr>
            <p:cNvPr id="43" name="Straight Arrow Connector 42"/>
            <p:cNvCxnSpPr>
              <a:stCxn id="34" idx="1"/>
            </p:cNvCxnSpPr>
            <p:nvPr/>
          </p:nvCxnSpPr>
          <p:spPr>
            <a:xfrm flipH="1">
              <a:off x="3058317" y="4144725"/>
              <a:ext cx="2017739" cy="292387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4" idx="1"/>
            </p:cNvCxnSpPr>
            <p:nvPr/>
          </p:nvCxnSpPr>
          <p:spPr>
            <a:xfrm flipH="1" flipV="1">
              <a:off x="1115616" y="3789040"/>
              <a:ext cx="3960440" cy="355685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4" idx="1"/>
            </p:cNvCxnSpPr>
            <p:nvPr/>
          </p:nvCxnSpPr>
          <p:spPr>
            <a:xfrm flipH="1" flipV="1">
              <a:off x="3131840" y="2260323"/>
              <a:ext cx="1944216" cy="1884402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4" idx="1"/>
            </p:cNvCxnSpPr>
            <p:nvPr/>
          </p:nvCxnSpPr>
          <p:spPr>
            <a:xfrm flipH="1" flipV="1">
              <a:off x="2463397" y="3645024"/>
              <a:ext cx="2612659" cy="499701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4" idx="1"/>
            </p:cNvCxnSpPr>
            <p:nvPr/>
          </p:nvCxnSpPr>
          <p:spPr>
            <a:xfrm flipH="1" flipV="1">
              <a:off x="2843808" y="2952673"/>
              <a:ext cx="2232248" cy="1192052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83" y="1999216"/>
            <a:ext cx="4148614" cy="309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8" name="Straight Arrow Connector 57"/>
          <p:cNvCxnSpPr/>
          <p:nvPr/>
        </p:nvCxnSpPr>
        <p:spPr>
          <a:xfrm>
            <a:off x="3058317" y="2196589"/>
            <a:ext cx="1513683" cy="4792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940" y="1196752"/>
            <a:ext cx="8618540" cy="5400600"/>
            <a:chOff x="273940" y="1196752"/>
            <a:chExt cx="8618540" cy="5400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40" y="1196752"/>
              <a:ext cx="6765711" cy="4680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762" y="1467665"/>
              <a:ext cx="1658129" cy="1152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17" y="2697524"/>
              <a:ext cx="1663218" cy="1824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173" y="4599789"/>
              <a:ext cx="1853307" cy="773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2803" y="6228020"/>
              <a:ext cx="6661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 smtClean="0">
                  <a:solidFill>
                    <a:schemeClr val="accent1"/>
                  </a:solidFill>
                </a:rPr>
                <a:t>Blisson</a:t>
              </a:r>
              <a:r>
                <a:rPr lang="en-GB" sz="1800" dirty="0" smtClean="0">
                  <a:solidFill>
                    <a:schemeClr val="accent1"/>
                  </a:solidFill>
                </a:rPr>
                <a:t> et al., 2011, </a:t>
              </a:r>
              <a:r>
                <a:rPr lang="en-GB" sz="1800" dirty="0">
                  <a:solidFill>
                    <a:schemeClr val="accent1"/>
                  </a:solidFill>
                </a:rPr>
                <a:t>Nature </a:t>
              </a:r>
              <a:r>
                <a:rPr lang="en-GB" sz="1800" dirty="0" smtClean="0">
                  <a:solidFill>
                    <a:schemeClr val="accent1"/>
                  </a:solidFill>
                </a:rPr>
                <a:t>Biotechnology, PMID: 21706016</a:t>
              </a:r>
              <a:r>
                <a:rPr lang="en-GB" sz="1800" dirty="0">
                  <a:solidFill>
                    <a:schemeClr val="accent1"/>
                  </a:solidFill>
                </a:rPr>
                <a:t>.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3850" y="115888"/>
            <a:ext cx="784860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PPI Network </a:t>
            </a:r>
            <a:r>
              <a:rPr lang="en-GB" dirty="0">
                <a:solidFill>
                  <a:srgbClr val="008000"/>
                </a:solidFill>
              </a:rPr>
              <a:t>representation challenges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79" y="927760"/>
            <a:ext cx="5731669" cy="509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9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hu-HU" dirty="0" err="1" smtClean="0">
                <a:solidFill>
                  <a:schemeClr val="bg1"/>
                </a:solidFill>
              </a:rPr>
              <a:t>Early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research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career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/>
          </a:bodyPr>
          <a:lstStyle/>
          <a:p>
            <a:r>
              <a:rPr lang="en-US" dirty="0" smtClean="0"/>
              <a:t>Started as </a:t>
            </a:r>
            <a:r>
              <a:rPr lang="hu-HU" dirty="0" smtClean="0"/>
              <a:t>a </a:t>
            </a:r>
            <a:r>
              <a:rPr lang="en-US" dirty="0" smtClean="0"/>
              <a:t>high-school research student </a:t>
            </a:r>
            <a:endParaRPr lang="hu-HU" dirty="0" smtClean="0"/>
          </a:p>
          <a:p>
            <a:endParaRPr lang="en-US" sz="1200" dirty="0" smtClean="0"/>
          </a:p>
          <a:p>
            <a:r>
              <a:rPr lang="en-US" dirty="0" smtClean="0"/>
              <a:t>4 years at a </a:t>
            </a:r>
            <a:r>
              <a:rPr lang="hu-HU" dirty="0" err="1" smtClean="0"/>
              <a:t>medical</a:t>
            </a:r>
            <a:r>
              <a:rPr lang="hu-HU" dirty="0" smtClean="0"/>
              <a:t> </a:t>
            </a:r>
            <a:r>
              <a:rPr lang="en-US" dirty="0" smtClean="0"/>
              <a:t>biochemistry lab</a:t>
            </a:r>
            <a:r>
              <a:rPr lang="hu-HU" dirty="0" smtClean="0"/>
              <a:t> </a:t>
            </a:r>
          </a:p>
          <a:p>
            <a:endParaRPr lang="hu-HU" sz="1200" dirty="0" smtClean="0"/>
          </a:p>
          <a:p>
            <a:r>
              <a:rPr lang="en-US" dirty="0" smtClean="0"/>
              <a:t>MSc </a:t>
            </a:r>
            <a:r>
              <a:rPr lang="en-US" dirty="0"/>
              <a:t>in biochemistry and molecular biology</a:t>
            </a:r>
          </a:p>
          <a:p>
            <a:endParaRPr lang="hu-HU" sz="1200" dirty="0" smtClean="0"/>
          </a:p>
          <a:p>
            <a:r>
              <a:rPr lang="en-US" dirty="0" smtClean="0"/>
              <a:t>PhD </a:t>
            </a:r>
            <a:r>
              <a:rPr lang="en-US" dirty="0"/>
              <a:t>on metazoan </a:t>
            </a:r>
            <a:r>
              <a:rPr lang="en-US" dirty="0" err="1"/>
              <a:t>signalling</a:t>
            </a:r>
            <a:r>
              <a:rPr lang="en-US" dirty="0"/>
              <a:t> </a:t>
            </a:r>
            <a:r>
              <a:rPr lang="en-US" dirty="0" smtClean="0"/>
              <a:t>networks</a:t>
            </a:r>
            <a:endParaRPr lang="en-US" dirty="0"/>
          </a:p>
        </p:txBody>
      </p:sp>
      <p:pic>
        <p:nvPicPr>
          <p:cNvPr id="1026" name="Picture 2" descr="C:\Users\Tomi\Documents\Privát\esküvö\Scannelt családi fotóink\SKMBT_C450090512121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7" t="5484" r="28133" b="46826"/>
          <a:stretch/>
        </p:blipFill>
        <p:spPr bwMode="auto">
          <a:xfrm>
            <a:off x="650739" y="1772816"/>
            <a:ext cx="3361918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3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églalap 139"/>
          <p:cNvSpPr/>
          <p:nvPr/>
        </p:nvSpPr>
        <p:spPr>
          <a:xfrm>
            <a:off x="755576" y="1844824"/>
            <a:ext cx="3672408" cy="417646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err="1" smtClean="0">
                <a:solidFill>
                  <a:srgbClr val="008000"/>
                </a:solidFill>
              </a:rPr>
              <a:t>Hubs</a:t>
            </a:r>
            <a:r>
              <a:rPr lang="hu-HU" sz="3600" dirty="0" smtClean="0">
                <a:solidFill>
                  <a:srgbClr val="008000"/>
                </a:solidFill>
              </a:rPr>
              <a:t> – </a:t>
            </a:r>
            <a:r>
              <a:rPr lang="hu-HU" sz="3600" dirty="0" err="1" smtClean="0">
                <a:solidFill>
                  <a:srgbClr val="008000"/>
                </a:solidFill>
              </a:rPr>
              <a:t>high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degre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nodes</a:t>
            </a:r>
            <a:endParaRPr lang="hu-HU" sz="3600" dirty="0">
              <a:solidFill>
                <a:srgbClr val="008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071942"/>
            <a:ext cx="316409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6100698" y="6286520"/>
            <a:ext cx="2791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err="1" smtClean="0"/>
              <a:t>Han</a:t>
            </a:r>
            <a:r>
              <a:rPr lang="hu-HU" sz="1400" b="1" dirty="0" smtClean="0"/>
              <a:t> </a:t>
            </a:r>
            <a:r>
              <a:rPr lang="hu-HU" sz="1400" b="1" i="1" dirty="0" smtClean="0"/>
              <a:t>et </a:t>
            </a:r>
            <a:r>
              <a:rPr lang="hu-HU" sz="1400" b="1" i="1" dirty="0" err="1" smtClean="0"/>
              <a:t>al</a:t>
            </a:r>
            <a:r>
              <a:rPr lang="hu-HU" sz="1400" b="1" i="1" dirty="0" smtClean="0"/>
              <a:t>., Science, 2005</a:t>
            </a:r>
            <a:endParaRPr lang="hu-HU" sz="1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00174"/>
            <a:ext cx="316905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6084168" y="3643314"/>
            <a:ext cx="2790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smtClean="0"/>
              <a:t>Kim </a:t>
            </a:r>
            <a:r>
              <a:rPr lang="hu-HU" sz="1400" b="1" i="1" dirty="0" smtClean="0"/>
              <a:t>et </a:t>
            </a:r>
            <a:r>
              <a:rPr lang="hu-HU" sz="1400" b="1" i="1" dirty="0" err="1" smtClean="0"/>
              <a:t>al</a:t>
            </a:r>
            <a:r>
              <a:rPr lang="hu-HU" sz="1400" b="1" i="1" dirty="0" smtClean="0"/>
              <a:t>., Science, 2006</a:t>
            </a:r>
            <a:endParaRPr lang="hu-HU" sz="1400" b="1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27584" y="1916832"/>
            <a:ext cx="3531061" cy="4032448"/>
            <a:chOff x="1170" y="1817"/>
            <a:chExt cx="1323" cy="1513"/>
          </a:xfrm>
        </p:grpSpPr>
        <p:sp>
          <p:nvSpPr>
            <p:cNvPr id="75" name="Oval 6"/>
            <p:cNvSpPr>
              <a:spLocks noChangeArrowheads="1"/>
            </p:cNvSpPr>
            <p:nvPr/>
          </p:nvSpPr>
          <p:spPr bwMode="auto">
            <a:xfrm>
              <a:off x="1530" y="201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6" name="Oval 7"/>
            <p:cNvSpPr>
              <a:spLocks noChangeArrowheads="1"/>
            </p:cNvSpPr>
            <p:nvPr/>
          </p:nvSpPr>
          <p:spPr bwMode="auto">
            <a:xfrm>
              <a:off x="1278" y="2118"/>
              <a:ext cx="72" cy="7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7" name="Oval 8"/>
            <p:cNvSpPr>
              <a:spLocks noChangeArrowheads="1"/>
            </p:cNvSpPr>
            <p:nvPr/>
          </p:nvSpPr>
          <p:spPr bwMode="auto">
            <a:xfrm>
              <a:off x="1458" y="2223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8" name="Oval 9"/>
            <p:cNvSpPr>
              <a:spLocks noChangeArrowheads="1"/>
            </p:cNvSpPr>
            <p:nvPr/>
          </p:nvSpPr>
          <p:spPr bwMode="auto">
            <a:xfrm>
              <a:off x="1242" y="2541"/>
              <a:ext cx="72" cy="7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1170" y="2329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>
              <a:off x="1602" y="2048"/>
              <a:ext cx="14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1" name="Line 12"/>
            <p:cNvSpPr>
              <a:spLocks noChangeShapeType="1"/>
            </p:cNvSpPr>
            <p:nvPr/>
          </p:nvSpPr>
          <p:spPr bwMode="auto">
            <a:xfrm flipV="1">
              <a:off x="1494" y="2048"/>
              <a:ext cx="288" cy="21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 flipV="1">
              <a:off x="1639" y="2294"/>
              <a:ext cx="216" cy="24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1566" y="2367"/>
              <a:ext cx="73" cy="174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 flipV="1">
              <a:off x="1207" y="2259"/>
              <a:ext cx="287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5" name="Line 16"/>
            <p:cNvSpPr>
              <a:spLocks noChangeShapeType="1"/>
            </p:cNvSpPr>
            <p:nvPr/>
          </p:nvSpPr>
          <p:spPr bwMode="auto">
            <a:xfrm flipV="1">
              <a:off x="1279" y="2541"/>
              <a:ext cx="360" cy="3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6" name="Line 17"/>
            <p:cNvSpPr>
              <a:spLocks noChangeShapeType="1"/>
            </p:cNvSpPr>
            <p:nvPr/>
          </p:nvSpPr>
          <p:spPr bwMode="auto">
            <a:xfrm>
              <a:off x="1315" y="2154"/>
              <a:ext cx="179" cy="10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87" name="Oval 18"/>
            <p:cNvSpPr>
              <a:spLocks noChangeArrowheads="1"/>
            </p:cNvSpPr>
            <p:nvPr/>
          </p:nvSpPr>
          <p:spPr bwMode="auto">
            <a:xfrm>
              <a:off x="1611" y="1837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8" name="Oval 19"/>
            <p:cNvSpPr>
              <a:spLocks noChangeArrowheads="1"/>
            </p:cNvSpPr>
            <p:nvPr/>
          </p:nvSpPr>
          <p:spPr bwMode="auto">
            <a:xfrm>
              <a:off x="1951" y="2023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9" name="Oval 20"/>
            <p:cNvSpPr>
              <a:spLocks noChangeArrowheads="1"/>
            </p:cNvSpPr>
            <p:nvPr/>
          </p:nvSpPr>
          <p:spPr bwMode="auto">
            <a:xfrm>
              <a:off x="1843" y="1817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>
              <a:off x="1636" y="1876"/>
              <a:ext cx="137" cy="18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>
              <a:off x="1778" y="2042"/>
              <a:ext cx="75" cy="28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1757" y="2049"/>
              <a:ext cx="226" cy="2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 flipV="1">
              <a:off x="1778" y="1829"/>
              <a:ext cx="103" cy="21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94" name="Oval 25"/>
            <p:cNvSpPr>
              <a:spLocks noChangeArrowheads="1"/>
            </p:cNvSpPr>
            <p:nvPr/>
          </p:nvSpPr>
          <p:spPr bwMode="auto">
            <a:xfrm>
              <a:off x="1954" y="253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5" name="Oval 26"/>
            <p:cNvSpPr>
              <a:spLocks noChangeArrowheads="1"/>
            </p:cNvSpPr>
            <p:nvPr/>
          </p:nvSpPr>
          <p:spPr bwMode="auto">
            <a:xfrm>
              <a:off x="2086" y="2769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6" name="Oval 27"/>
            <p:cNvSpPr>
              <a:spLocks noChangeArrowheads="1"/>
            </p:cNvSpPr>
            <p:nvPr/>
          </p:nvSpPr>
          <p:spPr bwMode="auto">
            <a:xfrm>
              <a:off x="1490" y="2806"/>
              <a:ext cx="72" cy="7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" name="Oval 28"/>
            <p:cNvSpPr>
              <a:spLocks noChangeArrowheads="1"/>
            </p:cNvSpPr>
            <p:nvPr/>
          </p:nvSpPr>
          <p:spPr bwMode="auto">
            <a:xfrm>
              <a:off x="1338" y="297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8" name="Oval 29"/>
            <p:cNvSpPr>
              <a:spLocks noChangeArrowheads="1"/>
            </p:cNvSpPr>
            <p:nvPr/>
          </p:nvSpPr>
          <p:spPr bwMode="auto">
            <a:xfrm>
              <a:off x="2142" y="2576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9" name="Oval 30"/>
            <p:cNvSpPr>
              <a:spLocks noChangeArrowheads="1"/>
            </p:cNvSpPr>
            <p:nvPr/>
          </p:nvSpPr>
          <p:spPr bwMode="auto">
            <a:xfrm>
              <a:off x="1578" y="301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>
              <a:off x="1638" y="2547"/>
              <a:ext cx="345" cy="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 flipH="1" flipV="1">
              <a:off x="1628" y="2547"/>
              <a:ext cx="200" cy="24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 flipV="1">
              <a:off x="1529" y="2553"/>
              <a:ext cx="107" cy="28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3" name="Oval 34"/>
            <p:cNvSpPr>
              <a:spLocks noChangeArrowheads="1"/>
            </p:cNvSpPr>
            <p:nvPr/>
          </p:nvSpPr>
          <p:spPr bwMode="auto">
            <a:xfrm>
              <a:off x="1602" y="2506"/>
              <a:ext cx="73" cy="7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" name="Line 35"/>
            <p:cNvSpPr>
              <a:spLocks noChangeShapeType="1"/>
            </p:cNvSpPr>
            <p:nvPr/>
          </p:nvSpPr>
          <p:spPr bwMode="auto">
            <a:xfrm flipV="1">
              <a:off x="1370" y="2839"/>
              <a:ext cx="164" cy="17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 flipH="1" flipV="1">
              <a:off x="1519" y="2844"/>
              <a:ext cx="88" cy="2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 flipH="1" flipV="1">
              <a:off x="1381" y="3004"/>
              <a:ext cx="239" cy="5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 flipH="1" flipV="1">
              <a:off x="1995" y="2569"/>
              <a:ext cx="190" cy="4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 flipV="1">
              <a:off x="2138" y="2610"/>
              <a:ext cx="48" cy="1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09" name="Line 40"/>
            <p:cNvSpPr>
              <a:spLocks noChangeShapeType="1"/>
            </p:cNvSpPr>
            <p:nvPr/>
          </p:nvSpPr>
          <p:spPr bwMode="auto">
            <a:xfrm flipH="1" flipV="1">
              <a:off x="1973" y="2568"/>
              <a:ext cx="129" cy="22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/>
            <a:lstStyle/>
            <a:p>
              <a:endParaRPr lang="hu-HU"/>
            </a:p>
          </p:txBody>
        </p:sp>
        <p:sp>
          <p:nvSpPr>
            <p:cNvPr id="110" name="Oval 41"/>
            <p:cNvSpPr>
              <a:spLocks noChangeArrowheads="1"/>
            </p:cNvSpPr>
            <p:nvPr/>
          </p:nvSpPr>
          <p:spPr bwMode="auto">
            <a:xfrm>
              <a:off x="1531" y="2341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1" name="Oval 42"/>
            <p:cNvSpPr>
              <a:spLocks noChangeArrowheads="1"/>
            </p:cNvSpPr>
            <p:nvPr/>
          </p:nvSpPr>
          <p:spPr bwMode="auto">
            <a:xfrm>
              <a:off x="1746" y="2012"/>
              <a:ext cx="72" cy="71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8" name="Group 44"/>
            <p:cNvGrpSpPr>
              <a:grpSpLocks/>
            </p:cNvGrpSpPr>
            <p:nvPr/>
          </p:nvGrpSpPr>
          <p:grpSpPr bwMode="auto">
            <a:xfrm rot="1914223">
              <a:off x="1947" y="2004"/>
              <a:ext cx="546" cy="513"/>
              <a:chOff x="2171" y="1737"/>
              <a:chExt cx="546" cy="513"/>
            </a:xfrm>
          </p:grpSpPr>
          <p:sp>
            <p:nvSpPr>
              <p:cNvPr id="128" name="Oval 45"/>
              <p:cNvSpPr>
                <a:spLocks noChangeArrowheads="1"/>
              </p:cNvSpPr>
              <p:nvPr/>
            </p:nvSpPr>
            <p:spPr bwMode="auto">
              <a:xfrm>
                <a:off x="2224" y="1932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" name="Line 46"/>
              <p:cNvSpPr>
                <a:spLocks noChangeShapeType="1"/>
              </p:cNvSpPr>
              <p:nvPr/>
            </p:nvSpPr>
            <p:spPr bwMode="auto">
              <a:xfrm>
                <a:off x="2296" y="1968"/>
                <a:ext cx="145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0" name="Line 47"/>
              <p:cNvSpPr>
                <a:spLocks noChangeShapeType="1"/>
              </p:cNvSpPr>
              <p:nvPr/>
            </p:nvSpPr>
            <p:spPr bwMode="auto">
              <a:xfrm flipV="1">
                <a:off x="2171" y="1968"/>
                <a:ext cx="305" cy="247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1" name="Oval 48"/>
              <p:cNvSpPr>
                <a:spLocks noChangeArrowheads="1"/>
              </p:cNvSpPr>
              <p:nvPr/>
            </p:nvSpPr>
            <p:spPr bwMode="auto">
              <a:xfrm>
                <a:off x="2305" y="175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2" name="Oval 49"/>
              <p:cNvSpPr>
                <a:spLocks noChangeArrowheads="1"/>
              </p:cNvSpPr>
              <p:nvPr/>
            </p:nvSpPr>
            <p:spPr bwMode="auto">
              <a:xfrm>
                <a:off x="2645" y="1943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3" name="Oval 50"/>
              <p:cNvSpPr>
                <a:spLocks noChangeArrowheads="1"/>
              </p:cNvSpPr>
              <p:nvPr/>
            </p:nvSpPr>
            <p:spPr bwMode="auto">
              <a:xfrm>
                <a:off x="2537" y="173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4" name="Line 51"/>
              <p:cNvSpPr>
                <a:spLocks noChangeShapeType="1"/>
              </p:cNvSpPr>
              <p:nvPr/>
            </p:nvSpPr>
            <p:spPr bwMode="auto">
              <a:xfrm>
                <a:off x="2330" y="1796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5" name="Line 52"/>
              <p:cNvSpPr>
                <a:spLocks noChangeShapeType="1"/>
              </p:cNvSpPr>
              <p:nvPr/>
            </p:nvSpPr>
            <p:spPr bwMode="auto">
              <a:xfrm>
                <a:off x="2472" y="1962"/>
                <a:ext cx="75" cy="2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6" name="Line 53"/>
              <p:cNvSpPr>
                <a:spLocks noChangeShapeType="1"/>
              </p:cNvSpPr>
              <p:nvPr/>
            </p:nvSpPr>
            <p:spPr bwMode="auto">
              <a:xfrm>
                <a:off x="2451" y="1969"/>
                <a:ext cx="226" cy="2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7" name="Line 54"/>
              <p:cNvSpPr>
                <a:spLocks noChangeShapeType="1"/>
              </p:cNvSpPr>
              <p:nvPr/>
            </p:nvSpPr>
            <p:spPr bwMode="auto">
              <a:xfrm flipV="1">
                <a:off x="2472" y="1749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8" name="Oval 55"/>
              <p:cNvSpPr>
                <a:spLocks noChangeArrowheads="1"/>
              </p:cNvSpPr>
              <p:nvPr/>
            </p:nvSpPr>
            <p:spPr bwMode="auto">
              <a:xfrm>
                <a:off x="2440" y="1932"/>
                <a:ext cx="72" cy="7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CCFF33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39" name="Oval 56"/>
              <p:cNvSpPr>
                <a:spLocks noChangeArrowheads="1"/>
              </p:cNvSpPr>
              <p:nvPr/>
            </p:nvSpPr>
            <p:spPr bwMode="auto">
              <a:xfrm>
                <a:off x="2512" y="2179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" name="Group 57"/>
            <p:cNvGrpSpPr>
              <a:grpSpLocks/>
            </p:cNvGrpSpPr>
            <p:nvPr/>
          </p:nvGrpSpPr>
          <p:grpSpPr bwMode="auto">
            <a:xfrm rot="5083837">
              <a:off x="1792" y="2809"/>
              <a:ext cx="529" cy="513"/>
              <a:chOff x="2188" y="1737"/>
              <a:chExt cx="529" cy="513"/>
            </a:xfrm>
          </p:grpSpPr>
          <p:sp>
            <p:nvSpPr>
              <p:cNvPr id="116" name="Oval 58"/>
              <p:cNvSpPr>
                <a:spLocks noChangeArrowheads="1"/>
              </p:cNvSpPr>
              <p:nvPr/>
            </p:nvSpPr>
            <p:spPr bwMode="auto">
              <a:xfrm>
                <a:off x="2224" y="1932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7" name="Line 59"/>
              <p:cNvSpPr>
                <a:spLocks noChangeShapeType="1"/>
              </p:cNvSpPr>
              <p:nvPr/>
            </p:nvSpPr>
            <p:spPr bwMode="auto">
              <a:xfrm>
                <a:off x="2296" y="1968"/>
                <a:ext cx="145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8" name="Line 60"/>
              <p:cNvSpPr>
                <a:spLocks noChangeShapeType="1"/>
              </p:cNvSpPr>
              <p:nvPr/>
            </p:nvSpPr>
            <p:spPr bwMode="auto">
              <a:xfrm flipV="1">
                <a:off x="2188" y="1968"/>
                <a:ext cx="288" cy="21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9" name="Oval 61"/>
              <p:cNvSpPr>
                <a:spLocks noChangeArrowheads="1"/>
              </p:cNvSpPr>
              <p:nvPr/>
            </p:nvSpPr>
            <p:spPr bwMode="auto">
              <a:xfrm>
                <a:off x="2305" y="175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0" name="Oval 62"/>
              <p:cNvSpPr>
                <a:spLocks noChangeArrowheads="1"/>
              </p:cNvSpPr>
              <p:nvPr/>
            </p:nvSpPr>
            <p:spPr bwMode="auto">
              <a:xfrm>
                <a:off x="2645" y="1943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1" name="Oval 63"/>
              <p:cNvSpPr>
                <a:spLocks noChangeArrowheads="1"/>
              </p:cNvSpPr>
              <p:nvPr/>
            </p:nvSpPr>
            <p:spPr bwMode="auto">
              <a:xfrm>
                <a:off x="2537" y="173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2" name="Line 64"/>
              <p:cNvSpPr>
                <a:spLocks noChangeShapeType="1"/>
              </p:cNvSpPr>
              <p:nvPr/>
            </p:nvSpPr>
            <p:spPr bwMode="auto">
              <a:xfrm>
                <a:off x="2330" y="1796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3" name="Line 65"/>
              <p:cNvSpPr>
                <a:spLocks noChangeShapeType="1"/>
              </p:cNvSpPr>
              <p:nvPr/>
            </p:nvSpPr>
            <p:spPr bwMode="auto">
              <a:xfrm>
                <a:off x="2472" y="1962"/>
                <a:ext cx="75" cy="2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4" name="Line 66"/>
              <p:cNvSpPr>
                <a:spLocks noChangeShapeType="1"/>
              </p:cNvSpPr>
              <p:nvPr/>
            </p:nvSpPr>
            <p:spPr bwMode="auto">
              <a:xfrm>
                <a:off x="2451" y="1969"/>
                <a:ext cx="226" cy="2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5" name="Line 67"/>
              <p:cNvSpPr>
                <a:spLocks noChangeShapeType="1"/>
              </p:cNvSpPr>
              <p:nvPr/>
            </p:nvSpPr>
            <p:spPr bwMode="auto">
              <a:xfrm flipV="1">
                <a:off x="2472" y="1749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" name="Oval 68"/>
              <p:cNvSpPr>
                <a:spLocks noChangeArrowheads="1"/>
              </p:cNvSpPr>
              <p:nvPr/>
            </p:nvSpPr>
            <p:spPr bwMode="auto">
              <a:xfrm>
                <a:off x="2440" y="1932"/>
                <a:ext cx="72" cy="7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CCFF33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7" name="Oval 69"/>
              <p:cNvSpPr>
                <a:spLocks noChangeArrowheads="1"/>
              </p:cNvSpPr>
              <p:nvPr/>
            </p:nvSpPr>
            <p:spPr bwMode="auto">
              <a:xfrm>
                <a:off x="2512" y="2179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15" name="Oval 70"/>
            <p:cNvSpPr>
              <a:spLocks noChangeArrowheads="1"/>
            </p:cNvSpPr>
            <p:nvPr/>
          </p:nvSpPr>
          <p:spPr bwMode="auto">
            <a:xfrm>
              <a:off x="1782" y="2758"/>
              <a:ext cx="72" cy="7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2" name="Oval 43"/>
            <p:cNvSpPr>
              <a:spLocks noChangeArrowheads="1"/>
            </p:cNvSpPr>
            <p:nvPr/>
          </p:nvSpPr>
          <p:spPr bwMode="auto">
            <a:xfrm>
              <a:off x="1818" y="2259"/>
              <a:ext cx="72" cy="7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41" name="Oval 34"/>
          <p:cNvSpPr>
            <a:spLocks noChangeArrowheads="1"/>
          </p:cNvSpPr>
          <p:nvPr/>
        </p:nvSpPr>
        <p:spPr bwMode="auto">
          <a:xfrm>
            <a:off x="1979712" y="3737497"/>
            <a:ext cx="194836" cy="18656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endParaRPr lang="hu-HU"/>
          </a:p>
        </p:txBody>
      </p:sp>
      <p:sp>
        <p:nvSpPr>
          <p:cNvPr id="142" name="Oval 42"/>
          <p:cNvSpPr>
            <a:spLocks noChangeArrowheads="1"/>
          </p:cNvSpPr>
          <p:nvPr/>
        </p:nvSpPr>
        <p:spPr bwMode="auto">
          <a:xfrm>
            <a:off x="2364045" y="2420888"/>
            <a:ext cx="192167" cy="189229"/>
          </a:xfrm>
          <a:prstGeom prst="ellipse">
            <a:avLst/>
          </a:prstGeom>
          <a:solidFill>
            <a:srgbClr val="0000FF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endParaRPr lang="hu-HU"/>
          </a:p>
        </p:txBody>
      </p:sp>
      <p:sp>
        <p:nvSpPr>
          <p:cNvPr id="143" name="Oval 55"/>
          <p:cNvSpPr>
            <a:spLocks noChangeArrowheads="1"/>
          </p:cNvSpPr>
          <p:nvPr/>
        </p:nvSpPr>
        <p:spPr bwMode="auto">
          <a:xfrm rot="1914223">
            <a:off x="3642943" y="2973557"/>
            <a:ext cx="192167" cy="189229"/>
          </a:xfrm>
          <a:prstGeom prst="ellipse">
            <a:avLst/>
          </a:prstGeom>
          <a:solidFill>
            <a:srgbClr val="0000FF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endParaRPr lang="hu-HU"/>
          </a:p>
        </p:txBody>
      </p:sp>
      <p:sp>
        <p:nvSpPr>
          <p:cNvPr id="144" name="Oval 68"/>
          <p:cNvSpPr>
            <a:spLocks noChangeArrowheads="1"/>
          </p:cNvSpPr>
          <p:nvPr/>
        </p:nvSpPr>
        <p:spPr bwMode="auto">
          <a:xfrm rot="5083837">
            <a:off x="3171669" y="5189922"/>
            <a:ext cx="191894" cy="189498"/>
          </a:xfrm>
          <a:prstGeom prst="ellipse">
            <a:avLst/>
          </a:prstGeom>
          <a:solidFill>
            <a:srgbClr val="0000FF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44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err="1" smtClean="0">
                <a:solidFill>
                  <a:srgbClr val="008000"/>
                </a:solidFill>
              </a:rPr>
              <a:t>Bottleneck</a:t>
            </a:r>
            <a:r>
              <a:rPr lang="hu-HU" sz="4000" dirty="0" smtClean="0">
                <a:solidFill>
                  <a:srgbClr val="008000"/>
                </a:solidFill>
              </a:rPr>
              <a:t> </a:t>
            </a:r>
            <a:r>
              <a:rPr lang="hu-HU" sz="4000" dirty="0" err="1" smtClean="0">
                <a:solidFill>
                  <a:srgbClr val="008000"/>
                </a:solidFill>
              </a:rPr>
              <a:t>proteins</a:t>
            </a:r>
            <a:endParaRPr lang="hu-HU" sz="4000" dirty="0">
              <a:solidFill>
                <a:srgbClr val="008000"/>
              </a:solidFill>
            </a:endParaRPr>
          </a:p>
        </p:txBody>
      </p:sp>
      <p:pic>
        <p:nvPicPr>
          <p:cNvPr id="4505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695451" cy="45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52020" y="1736812"/>
            <a:ext cx="11521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916833"/>
            <a:ext cx="28083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7093" y="3789040"/>
            <a:ext cx="133924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7" name="Picture 7"/>
          <p:cNvPicPr>
            <a:picLocks noChangeAspect="1" noChangeArrowheads="1"/>
          </p:cNvPicPr>
          <p:nvPr/>
        </p:nvPicPr>
        <p:blipFill>
          <a:blip r:embed="rId7" cstate="print"/>
          <a:srcRect l="50000"/>
          <a:stretch>
            <a:fillRect/>
          </a:stretch>
        </p:blipFill>
        <p:spPr bwMode="auto">
          <a:xfrm>
            <a:off x="7774433" y="3789040"/>
            <a:ext cx="1262063" cy="188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37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hu-HU" sz="4000" dirty="0" err="1" smtClean="0">
                <a:solidFill>
                  <a:srgbClr val="008000"/>
                </a:solidFill>
              </a:rPr>
              <a:t>Topological</a:t>
            </a:r>
            <a:r>
              <a:rPr lang="hu-HU" sz="4000" dirty="0" smtClean="0">
                <a:solidFill>
                  <a:srgbClr val="008000"/>
                </a:solidFill>
              </a:rPr>
              <a:t> </a:t>
            </a:r>
            <a:r>
              <a:rPr lang="hu-HU" sz="4000" dirty="0" err="1" smtClean="0">
                <a:solidFill>
                  <a:srgbClr val="008000"/>
                </a:solidFill>
              </a:rPr>
              <a:t>features</a:t>
            </a:r>
            <a:r>
              <a:rPr lang="hu-HU" sz="4000" dirty="0" smtClean="0">
                <a:solidFill>
                  <a:srgbClr val="008000"/>
                </a:solidFill>
              </a:rPr>
              <a:t> and </a:t>
            </a:r>
            <a:r>
              <a:rPr lang="hu-HU" sz="4000" dirty="0" err="1" smtClean="0">
                <a:solidFill>
                  <a:srgbClr val="008000"/>
                </a:solidFill>
              </a:rPr>
              <a:t>network</a:t>
            </a:r>
            <a:r>
              <a:rPr lang="hu-HU" sz="4000" dirty="0" smtClean="0">
                <a:solidFill>
                  <a:srgbClr val="008000"/>
                </a:solidFill>
              </a:rPr>
              <a:t> </a:t>
            </a:r>
            <a:r>
              <a:rPr lang="hu-HU" sz="4000" dirty="0" err="1" smtClean="0">
                <a:solidFill>
                  <a:srgbClr val="008000"/>
                </a:solidFill>
              </a:rPr>
              <a:t>dynamics</a:t>
            </a:r>
            <a:endParaRPr lang="hu-HU" sz="4000" dirty="0">
              <a:solidFill>
                <a:srgbClr val="008000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228185" y="3977481"/>
            <a:ext cx="2664296" cy="1009650"/>
          </a:xfrm>
          <a:prstGeom prst="wedgeRectCallout">
            <a:avLst>
              <a:gd name="adj1" fmla="val -91621"/>
              <a:gd name="adj2" fmla="val 60065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Problem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solvers</a:t>
            </a:r>
            <a:r>
              <a:rPr lang="hu-HU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1800" dirty="0" err="1" smtClean="0">
                <a:solidFill>
                  <a:schemeClr val="bg1"/>
                </a:solidFill>
                <a:latin typeface="Times New Roman" pitchFamily="18" charset="0"/>
              </a:rPr>
              <a:t>specialized</a:t>
            </a:r>
            <a:r>
              <a:rPr lang="hu-HU" sz="18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1800" dirty="0" err="1" smtClean="0">
                <a:solidFill>
                  <a:schemeClr val="bg1"/>
                </a:solidFill>
                <a:latin typeface="Times New Roman" pitchFamily="18" charset="0"/>
              </a:rPr>
              <a:t>tasks</a:t>
            </a:r>
            <a:r>
              <a:rPr lang="hu-HU" sz="1800" dirty="0" smtClean="0">
                <a:solidFill>
                  <a:schemeClr val="bg1"/>
                </a:solidFill>
                <a:latin typeface="Times New Roman" pitchFamily="18" charset="0"/>
              </a:rPr>
              <a:t>,</a:t>
            </a:r>
            <a:r>
              <a:rPr lang="hu-HU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1800" b="1" dirty="0" err="1" smtClean="0">
                <a:solidFill>
                  <a:schemeClr val="bg1"/>
                </a:solidFill>
                <a:latin typeface="Times New Roman" pitchFamily="18" charset="0"/>
              </a:rPr>
              <a:t>predictable</a:t>
            </a:r>
            <a:endParaRPr lang="hu-HU" sz="1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386138" y="3331369"/>
            <a:ext cx="2098675" cy="2401887"/>
            <a:chOff x="1170" y="1817"/>
            <a:chExt cx="1322" cy="1513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1530" y="201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278" y="2118"/>
              <a:ext cx="72" cy="7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458" y="2223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242" y="2541"/>
              <a:ext cx="72" cy="7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1170" y="2329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1602" y="2048"/>
              <a:ext cx="14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1494" y="2048"/>
              <a:ext cx="288" cy="21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1639" y="2294"/>
              <a:ext cx="216" cy="24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1566" y="2367"/>
              <a:ext cx="73" cy="174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1207" y="2259"/>
              <a:ext cx="287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1279" y="2541"/>
              <a:ext cx="360" cy="3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315" y="2154"/>
              <a:ext cx="179" cy="10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611" y="1837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951" y="2023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843" y="1817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636" y="1876"/>
              <a:ext cx="137" cy="18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778" y="2042"/>
              <a:ext cx="75" cy="28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1757" y="2049"/>
              <a:ext cx="226" cy="2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8" y="1829"/>
              <a:ext cx="103" cy="21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1954" y="253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086" y="2769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1490" y="2806"/>
              <a:ext cx="72" cy="7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1338" y="297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142" y="2576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1578" y="3012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1638" y="2547"/>
              <a:ext cx="345" cy="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H="1" flipV="1">
              <a:off x="1628" y="2547"/>
              <a:ext cx="200" cy="24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V="1">
              <a:off x="1529" y="2553"/>
              <a:ext cx="107" cy="28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1602" y="2506"/>
              <a:ext cx="73" cy="7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 flipV="1">
              <a:off x="1370" y="2839"/>
              <a:ext cx="164" cy="17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H="1" flipV="1">
              <a:off x="1519" y="2844"/>
              <a:ext cx="88" cy="2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H="1" flipV="1">
              <a:off x="1381" y="3004"/>
              <a:ext cx="239" cy="5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H="1" flipV="1">
              <a:off x="1995" y="2569"/>
              <a:ext cx="190" cy="4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 flipV="1">
              <a:off x="2138" y="2610"/>
              <a:ext cx="48" cy="1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H="1" flipV="1">
              <a:off x="1973" y="2568"/>
              <a:ext cx="129" cy="22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1531" y="2341"/>
              <a:ext cx="72" cy="7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1746" y="2012"/>
              <a:ext cx="72" cy="71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CCFF33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1818" y="2259"/>
              <a:ext cx="72" cy="7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" name="Group 44"/>
            <p:cNvGrpSpPr>
              <a:grpSpLocks/>
            </p:cNvGrpSpPr>
            <p:nvPr/>
          </p:nvGrpSpPr>
          <p:grpSpPr bwMode="auto">
            <a:xfrm rot="1914223">
              <a:off x="1963" y="2010"/>
              <a:ext cx="529" cy="513"/>
              <a:chOff x="2188" y="1737"/>
              <a:chExt cx="529" cy="513"/>
            </a:xfrm>
          </p:grpSpPr>
          <p:sp>
            <p:nvSpPr>
              <p:cNvPr id="59" name="Oval 45"/>
              <p:cNvSpPr>
                <a:spLocks noChangeArrowheads="1"/>
              </p:cNvSpPr>
              <p:nvPr/>
            </p:nvSpPr>
            <p:spPr bwMode="auto">
              <a:xfrm>
                <a:off x="2224" y="1932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0" name="Line 46"/>
              <p:cNvSpPr>
                <a:spLocks noChangeShapeType="1"/>
              </p:cNvSpPr>
              <p:nvPr/>
            </p:nvSpPr>
            <p:spPr bwMode="auto">
              <a:xfrm>
                <a:off x="2296" y="1968"/>
                <a:ext cx="145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" name="Line 47"/>
              <p:cNvSpPr>
                <a:spLocks noChangeShapeType="1"/>
              </p:cNvSpPr>
              <p:nvPr/>
            </p:nvSpPr>
            <p:spPr bwMode="auto">
              <a:xfrm flipV="1">
                <a:off x="2188" y="1968"/>
                <a:ext cx="288" cy="21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2" name="Oval 48"/>
              <p:cNvSpPr>
                <a:spLocks noChangeArrowheads="1"/>
              </p:cNvSpPr>
              <p:nvPr/>
            </p:nvSpPr>
            <p:spPr bwMode="auto">
              <a:xfrm>
                <a:off x="2305" y="175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3" name="Oval 49"/>
              <p:cNvSpPr>
                <a:spLocks noChangeArrowheads="1"/>
              </p:cNvSpPr>
              <p:nvPr/>
            </p:nvSpPr>
            <p:spPr bwMode="auto">
              <a:xfrm>
                <a:off x="2645" y="1943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4" name="Oval 50"/>
              <p:cNvSpPr>
                <a:spLocks noChangeArrowheads="1"/>
              </p:cNvSpPr>
              <p:nvPr/>
            </p:nvSpPr>
            <p:spPr bwMode="auto">
              <a:xfrm>
                <a:off x="2537" y="173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5" name="Line 51"/>
              <p:cNvSpPr>
                <a:spLocks noChangeShapeType="1"/>
              </p:cNvSpPr>
              <p:nvPr/>
            </p:nvSpPr>
            <p:spPr bwMode="auto">
              <a:xfrm>
                <a:off x="2330" y="1796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6" name="Line 52"/>
              <p:cNvSpPr>
                <a:spLocks noChangeShapeType="1"/>
              </p:cNvSpPr>
              <p:nvPr/>
            </p:nvSpPr>
            <p:spPr bwMode="auto">
              <a:xfrm>
                <a:off x="2472" y="1962"/>
                <a:ext cx="75" cy="2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" name="Line 53"/>
              <p:cNvSpPr>
                <a:spLocks noChangeShapeType="1"/>
              </p:cNvSpPr>
              <p:nvPr/>
            </p:nvSpPr>
            <p:spPr bwMode="auto">
              <a:xfrm>
                <a:off x="2451" y="1969"/>
                <a:ext cx="226" cy="2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" name="Line 54"/>
              <p:cNvSpPr>
                <a:spLocks noChangeShapeType="1"/>
              </p:cNvSpPr>
              <p:nvPr/>
            </p:nvSpPr>
            <p:spPr bwMode="auto">
              <a:xfrm flipV="1">
                <a:off x="2472" y="1749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9" name="Oval 55"/>
              <p:cNvSpPr>
                <a:spLocks noChangeArrowheads="1"/>
              </p:cNvSpPr>
              <p:nvPr/>
            </p:nvSpPr>
            <p:spPr bwMode="auto">
              <a:xfrm>
                <a:off x="2440" y="1932"/>
                <a:ext cx="72" cy="7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CCFF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0" name="Oval 56"/>
              <p:cNvSpPr>
                <a:spLocks noChangeArrowheads="1"/>
              </p:cNvSpPr>
              <p:nvPr/>
            </p:nvSpPr>
            <p:spPr bwMode="auto">
              <a:xfrm>
                <a:off x="2512" y="2179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4" name="Group 57"/>
            <p:cNvGrpSpPr>
              <a:grpSpLocks/>
            </p:cNvGrpSpPr>
            <p:nvPr/>
          </p:nvGrpSpPr>
          <p:grpSpPr bwMode="auto">
            <a:xfrm rot="5083837">
              <a:off x="1790" y="2809"/>
              <a:ext cx="529" cy="513"/>
              <a:chOff x="2188" y="1737"/>
              <a:chExt cx="529" cy="513"/>
            </a:xfrm>
          </p:grpSpPr>
          <p:sp>
            <p:nvSpPr>
              <p:cNvPr id="47" name="Oval 58"/>
              <p:cNvSpPr>
                <a:spLocks noChangeArrowheads="1"/>
              </p:cNvSpPr>
              <p:nvPr/>
            </p:nvSpPr>
            <p:spPr bwMode="auto">
              <a:xfrm>
                <a:off x="2224" y="1932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8" name="Line 59"/>
              <p:cNvSpPr>
                <a:spLocks noChangeShapeType="1"/>
              </p:cNvSpPr>
              <p:nvPr/>
            </p:nvSpPr>
            <p:spPr bwMode="auto">
              <a:xfrm>
                <a:off x="2296" y="1968"/>
                <a:ext cx="145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9" name="Line 60"/>
              <p:cNvSpPr>
                <a:spLocks noChangeShapeType="1"/>
              </p:cNvSpPr>
              <p:nvPr/>
            </p:nvSpPr>
            <p:spPr bwMode="auto">
              <a:xfrm flipV="1">
                <a:off x="2188" y="1968"/>
                <a:ext cx="288" cy="21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0" name="Oval 61"/>
              <p:cNvSpPr>
                <a:spLocks noChangeArrowheads="1"/>
              </p:cNvSpPr>
              <p:nvPr/>
            </p:nvSpPr>
            <p:spPr bwMode="auto">
              <a:xfrm>
                <a:off x="2305" y="175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1" name="Oval 62"/>
              <p:cNvSpPr>
                <a:spLocks noChangeArrowheads="1"/>
              </p:cNvSpPr>
              <p:nvPr/>
            </p:nvSpPr>
            <p:spPr bwMode="auto">
              <a:xfrm>
                <a:off x="2645" y="1943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2" name="Oval 63"/>
              <p:cNvSpPr>
                <a:spLocks noChangeArrowheads="1"/>
              </p:cNvSpPr>
              <p:nvPr/>
            </p:nvSpPr>
            <p:spPr bwMode="auto">
              <a:xfrm>
                <a:off x="2537" y="1737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3" name="Line 64"/>
              <p:cNvSpPr>
                <a:spLocks noChangeShapeType="1"/>
              </p:cNvSpPr>
              <p:nvPr/>
            </p:nvSpPr>
            <p:spPr bwMode="auto">
              <a:xfrm>
                <a:off x="2330" y="1796"/>
                <a:ext cx="137" cy="1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4" name="Line 65"/>
              <p:cNvSpPr>
                <a:spLocks noChangeShapeType="1"/>
              </p:cNvSpPr>
              <p:nvPr/>
            </p:nvSpPr>
            <p:spPr bwMode="auto">
              <a:xfrm>
                <a:off x="2472" y="1962"/>
                <a:ext cx="75" cy="28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5" name="Line 66"/>
              <p:cNvSpPr>
                <a:spLocks noChangeShapeType="1"/>
              </p:cNvSpPr>
              <p:nvPr/>
            </p:nvSpPr>
            <p:spPr bwMode="auto">
              <a:xfrm>
                <a:off x="2451" y="1969"/>
                <a:ext cx="226" cy="2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 flipV="1">
                <a:off x="2472" y="1749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7" name="Oval 68"/>
              <p:cNvSpPr>
                <a:spLocks noChangeArrowheads="1"/>
              </p:cNvSpPr>
              <p:nvPr/>
            </p:nvSpPr>
            <p:spPr bwMode="auto">
              <a:xfrm>
                <a:off x="2440" y="1932"/>
                <a:ext cx="72" cy="71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CCFF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8" name="Oval 69"/>
              <p:cNvSpPr>
                <a:spLocks noChangeArrowheads="1"/>
              </p:cNvSpPr>
              <p:nvPr/>
            </p:nvSpPr>
            <p:spPr bwMode="auto">
              <a:xfrm>
                <a:off x="2512" y="2179"/>
                <a:ext cx="72" cy="71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46" name="Oval 70"/>
            <p:cNvSpPr>
              <a:spLocks noChangeArrowheads="1"/>
            </p:cNvSpPr>
            <p:nvPr/>
          </p:nvSpPr>
          <p:spPr bwMode="auto">
            <a:xfrm>
              <a:off x="1782" y="2758"/>
              <a:ext cx="72" cy="71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3275856" y="1052736"/>
            <a:ext cx="3168352" cy="1504950"/>
          </a:xfrm>
          <a:prstGeom prst="wedgeRectCallout">
            <a:avLst>
              <a:gd name="adj1" fmla="val -13731"/>
              <a:gd name="adj2" fmla="val 170153"/>
            </a:avLst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hu-H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Creative</a:t>
            </a:r>
            <a:r>
              <a:rPr lang="hu-HU" sz="24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elements</a:t>
            </a:r>
            <a:r>
              <a:rPr lang="hu-HU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br>
              <a:rPr lang="hu-HU" sz="2400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dirty="0" err="1" smtClean="0">
                <a:latin typeface="Times New Roman" pitchFamily="18" charset="0"/>
              </a:rPr>
              <a:t>few</a:t>
            </a:r>
            <a:r>
              <a:rPr lang="hu-HU" dirty="0" smtClean="0">
                <a:latin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</a:rPr>
              <a:t>links</a:t>
            </a:r>
            <a:r>
              <a:rPr lang="hu-HU" dirty="0" smtClean="0">
                <a:latin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</a:rPr>
              <a:t>to</a:t>
            </a:r>
            <a:r>
              <a:rPr lang="hu-HU" dirty="0" smtClean="0">
                <a:latin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</a:rPr>
              <a:t>hub</a:t>
            </a:r>
            <a:r>
              <a:rPr lang="hu-HU" dirty="0" smtClean="0">
                <a:latin typeface="Times New Roman" pitchFamily="18" charset="0"/>
              </a:rPr>
              <a:t> (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</a:rPr>
              <a:t>nonhub</a:t>
            </a:r>
            <a:r>
              <a:rPr lang="hu-HU" dirty="0" err="1" smtClean="0">
                <a:latin typeface="Times New Roman" pitchFamily="18" charset="0"/>
              </a:rPr>
              <a:t>-bottlenecks</a:t>
            </a:r>
            <a:r>
              <a:rPr lang="hu-HU" dirty="0" smtClean="0">
                <a:latin typeface="Times New Roman" pitchFamily="18" charset="0"/>
              </a:rPr>
              <a:t>)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</a:rPr>
              <a:t>surprising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</a:rPr>
              <a:t>control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</a:rPr>
              <a:t>flexible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r>
              <a:rPr lang="hu-HU" b="1" dirty="0" err="1" smtClean="0">
                <a:latin typeface="Times New Roman" pitchFamily="18" charset="0"/>
              </a:rPr>
              <a:t>n</a:t>
            </a:r>
            <a:r>
              <a:rPr lang="hu-HU" b="1" dirty="0" err="1" smtClean="0">
                <a:solidFill>
                  <a:schemeClr val="tx1"/>
                </a:solidFill>
                <a:latin typeface="Times New Roman" pitchFamily="18" charset="0"/>
              </a:rPr>
              <a:t>on-predictable</a:t>
            </a:r>
            <a:endParaRPr lang="hu-HU" sz="1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251520" y="3212976"/>
            <a:ext cx="2880320" cy="1440160"/>
          </a:xfrm>
          <a:prstGeom prst="wedgeRectCallout">
            <a:avLst>
              <a:gd name="adj1" fmla="val 84075"/>
              <a:gd name="adj2" fmla="val 38447"/>
            </a:avLst>
          </a:prstGeom>
          <a:solidFill>
            <a:srgbClr val="0000FF">
              <a:alpha val="94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Distribution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centers</a:t>
            </a:r>
            <a:r>
              <a:rPr lang="hu-HU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br>
              <a:rPr lang="hu-HU" sz="240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hu-HU" sz="1800" dirty="0" err="1" smtClean="0">
                <a:solidFill>
                  <a:schemeClr val="bg1"/>
                </a:solidFill>
                <a:latin typeface="Times New Roman" pitchFamily="18" charset="0"/>
              </a:rPr>
              <a:t>hub</a:t>
            </a:r>
            <a:r>
              <a:rPr lang="hu-HU" sz="18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hu-HU" sz="1800" dirty="0" err="1" smtClean="0">
                <a:solidFill>
                  <a:schemeClr val="bg1"/>
                </a:solidFill>
                <a:latin typeface="Times New Roman" pitchFamily="18" charset="0"/>
              </a:rPr>
              <a:t>special</a:t>
            </a:r>
            <a:r>
              <a:rPr lang="hu-HU" sz="18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1800" dirty="0" err="1" smtClean="0">
                <a:solidFill>
                  <a:schemeClr val="bg1"/>
                </a:solidFill>
                <a:latin typeface="Times New Roman" pitchFamily="18" charset="0"/>
              </a:rPr>
              <a:t>signal</a:t>
            </a:r>
            <a:r>
              <a:rPr lang="hu-HU" sz="18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1800" dirty="0" err="1" smtClean="0">
                <a:solidFill>
                  <a:schemeClr val="bg1"/>
                </a:solidFill>
                <a:latin typeface="Times New Roman" pitchFamily="18" charset="0"/>
              </a:rPr>
              <a:t>distribution</a:t>
            </a:r>
            <a:r>
              <a:rPr lang="hu-HU" sz="18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</a:p>
          <a:p>
            <a:r>
              <a:rPr lang="hu-HU" sz="1800" b="1" dirty="0" err="1" smtClean="0">
                <a:solidFill>
                  <a:schemeClr val="bg1"/>
                </a:solidFill>
                <a:latin typeface="Times New Roman" pitchFamily="18" charset="0"/>
              </a:rPr>
              <a:t>predictable</a:t>
            </a:r>
            <a:endParaRPr lang="hu-HU" sz="1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3" name="AutoShape 74"/>
          <p:cNvSpPr>
            <a:spLocks noChangeArrowheads="1"/>
          </p:cNvSpPr>
          <p:nvPr/>
        </p:nvSpPr>
        <p:spPr bwMode="auto">
          <a:xfrm>
            <a:off x="4211960" y="3933056"/>
            <a:ext cx="406400" cy="376238"/>
          </a:xfrm>
          <a:prstGeom prst="star16">
            <a:avLst>
              <a:gd name="adj" fmla="val 37500"/>
            </a:avLst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" name="AutoShape 75"/>
          <p:cNvSpPr>
            <a:spLocks noChangeArrowheads="1"/>
          </p:cNvSpPr>
          <p:nvPr/>
        </p:nvSpPr>
        <p:spPr bwMode="auto">
          <a:xfrm>
            <a:off x="4211960" y="4653136"/>
            <a:ext cx="406400" cy="376238"/>
          </a:xfrm>
          <a:prstGeom prst="star16">
            <a:avLst>
              <a:gd name="adj" fmla="val 37500"/>
            </a:avLst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5" name="Arc 76"/>
          <p:cNvSpPr>
            <a:spLocks/>
          </p:cNvSpPr>
          <p:nvPr/>
        </p:nvSpPr>
        <p:spPr bwMode="auto">
          <a:xfrm rot="203396" flipV="1">
            <a:off x="4652963" y="4229894"/>
            <a:ext cx="439737" cy="6000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200"/>
              <a:gd name="T2" fmla="*/ 0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200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2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6" name="Szövegdoboz 75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Csermely</a:t>
            </a:r>
            <a:r>
              <a:rPr lang="hu-HU" dirty="0" smtClean="0"/>
              <a:t>, </a:t>
            </a:r>
            <a:r>
              <a:rPr lang="hu-HU" i="1" dirty="0" err="1" smtClean="0"/>
              <a:t>Trends</a:t>
            </a:r>
            <a:r>
              <a:rPr lang="hu-HU" i="1" dirty="0" smtClean="0"/>
              <a:t> </a:t>
            </a:r>
            <a:r>
              <a:rPr lang="hu-HU" i="1" dirty="0" err="1" smtClean="0"/>
              <a:t>in</a:t>
            </a:r>
            <a:r>
              <a:rPr lang="hu-HU" i="1" dirty="0" smtClean="0"/>
              <a:t> </a:t>
            </a:r>
            <a:r>
              <a:rPr lang="hu-HU" i="1" dirty="0" err="1" smtClean="0"/>
              <a:t>Biol</a:t>
            </a:r>
            <a:r>
              <a:rPr lang="hu-HU" i="1" dirty="0" smtClean="0"/>
              <a:t>. </a:t>
            </a:r>
            <a:r>
              <a:rPr lang="hu-HU" i="1" dirty="0" err="1" smtClean="0"/>
              <a:t>Sciences</a:t>
            </a:r>
            <a:r>
              <a:rPr lang="hu-HU" i="1" dirty="0" smtClean="0"/>
              <a:t> </a:t>
            </a:r>
            <a:r>
              <a:rPr lang="hu-HU" dirty="0" smtClean="0"/>
              <a:t>(2007)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594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  <p:bldP spid="73" grpId="2" animBg="1"/>
      <p:bldP spid="73" grpId="3" animBg="1"/>
      <p:bldP spid="74" grpId="0" animBg="1"/>
      <p:bldP spid="74" grpId="1" animBg="1"/>
      <p:bldP spid="74" grpId="2" animBg="1"/>
      <p:bldP spid="74" grpId="3" animBg="1"/>
      <p:bldP spid="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to access the data?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Geneva" pitchFamily="-112" charset="0"/>
              <a:cs typeface="Arial" panose="020B0604020202020204" pitchFamily="34" charset="0"/>
            </a:endParaRPr>
          </a:p>
        </p:txBody>
      </p:sp>
      <p:sp>
        <p:nvSpPr>
          <p:cNvPr id="25603" name="Rectangle 1027"/>
          <p:cNvSpPr>
            <a:spLocks noChangeArrowheads="1"/>
          </p:cNvSpPr>
          <p:nvPr/>
        </p:nvSpPr>
        <p:spPr bwMode="auto">
          <a:xfrm>
            <a:off x="0" y="1340803"/>
            <a:ext cx="4427538" cy="4827587"/>
          </a:xfrm>
          <a:prstGeom prst="rect">
            <a:avLst/>
          </a:prstGeom>
          <a:solidFill>
            <a:srgbClr val="C0C0C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5614" name="Rectangle 1042"/>
          <p:cNvSpPr>
            <a:spLocks noChangeArrowheads="1"/>
          </p:cNvSpPr>
          <p:nvPr/>
        </p:nvSpPr>
        <p:spPr bwMode="auto">
          <a:xfrm>
            <a:off x="4427538" y="1321753"/>
            <a:ext cx="4716462" cy="4846637"/>
          </a:xfrm>
          <a:prstGeom prst="rect">
            <a:avLst/>
          </a:prstGeom>
          <a:solidFill>
            <a:srgbClr val="C0C0C0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5619" name="Line 1047"/>
          <p:cNvSpPr>
            <a:spLocks noChangeShapeType="1"/>
          </p:cNvSpPr>
          <p:nvPr/>
        </p:nvSpPr>
        <p:spPr bwMode="auto">
          <a:xfrm>
            <a:off x="4427538" y="991553"/>
            <a:ext cx="0" cy="51768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anose="020B0604020202020204" pitchFamily="34" charset="0"/>
            </a:endParaRPr>
          </a:p>
        </p:txBody>
      </p:sp>
      <p:sp>
        <p:nvSpPr>
          <p:cNvPr id="25620" name="Rectangle 1048"/>
          <p:cNvSpPr>
            <a:spLocks noChangeArrowheads="1"/>
          </p:cNvSpPr>
          <p:nvPr/>
        </p:nvSpPr>
        <p:spPr bwMode="auto">
          <a:xfrm>
            <a:off x="5187950" y="2070373"/>
            <a:ext cx="712788" cy="760412"/>
          </a:xfrm>
          <a:prstGeom prst="rect">
            <a:avLst/>
          </a:prstGeom>
          <a:solidFill>
            <a:srgbClr val="FF660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3" name="Group 1049"/>
          <p:cNvGrpSpPr>
            <a:grpSpLocks/>
          </p:cNvGrpSpPr>
          <p:nvPr/>
        </p:nvGrpSpPr>
        <p:grpSpPr bwMode="auto">
          <a:xfrm>
            <a:off x="5322888" y="2132856"/>
            <a:ext cx="449262" cy="615950"/>
            <a:chOff x="1680" y="3168"/>
            <a:chExt cx="768" cy="1056"/>
          </a:xfrm>
        </p:grpSpPr>
        <p:sp>
          <p:nvSpPr>
            <p:cNvPr id="25674" name="AutoShape 1050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FF66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25675" name="AutoShape 1051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FF66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600">
                  <a:solidFill>
                    <a:schemeClr val="bg1"/>
                  </a:solidFill>
                  <a:cs typeface="Arial" panose="020B0604020202020204" pitchFamily="34" charset="0"/>
                </a:rPr>
                <a:t>DB</a:t>
              </a:r>
            </a:p>
          </p:txBody>
        </p:sp>
        <p:sp>
          <p:nvSpPr>
            <p:cNvPr id="25676" name="AutoShape 1052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FF66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</p:grpSp>
      <p:sp>
        <p:nvSpPr>
          <p:cNvPr id="25622" name="AutoShape 1053"/>
          <p:cNvSpPr>
            <a:spLocks noChangeArrowheads="1"/>
          </p:cNvSpPr>
          <p:nvPr/>
        </p:nvSpPr>
        <p:spPr bwMode="auto">
          <a:xfrm>
            <a:off x="5229225" y="3372123"/>
            <a:ext cx="633413" cy="6334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5623" name="AutoShape 1054"/>
          <p:cNvCxnSpPr>
            <a:cxnSpLocks noChangeShapeType="1"/>
            <a:stCxn id="25620" idx="2"/>
            <a:endCxn id="25622" idx="0"/>
          </p:cNvCxnSpPr>
          <p:nvPr/>
        </p:nvCxnSpPr>
        <p:spPr bwMode="auto">
          <a:xfrm>
            <a:off x="5545138" y="2830785"/>
            <a:ext cx="1587" cy="541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5624" name="AutoShape 1055"/>
          <p:cNvSpPr>
            <a:spLocks noChangeArrowheads="1"/>
          </p:cNvSpPr>
          <p:nvPr/>
        </p:nvSpPr>
        <p:spPr bwMode="auto">
          <a:xfrm>
            <a:off x="6559550" y="4996135"/>
            <a:ext cx="457200" cy="457200"/>
          </a:xfrm>
          <a:prstGeom prst="smileyFace">
            <a:avLst>
              <a:gd name="adj" fmla="val 4653"/>
            </a:avLst>
          </a:prstGeom>
          <a:solidFill>
            <a:srgbClr val="FFEBE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cxnSp>
        <p:nvCxnSpPr>
          <p:cNvPr id="25625" name="AutoShape 1056"/>
          <p:cNvCxnSpPr>
            <a:cxnSpLocks noChangeShapeType="1"/>
            <a:stCxn id="25624" idx="0"/>
            <a:endCxn id="25622" idx="2"/>
          </p:cNvCxnSpPr>
          <p:nvPr/>
        </p:nvCxnSpPr>
        <p:spPr bwMode="auto">
          <a:xfrm flipH="1" flipV="1">
            <a:off x="5546725" y="4005535"/>
            <a:ext cx="1241425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5626" name="Rectangle 1057"/>
          <p:cNvSpPr>
            <a:spLocks noChangeArrowheads="1"/>
          </p:cNvSpPr>
          <p:nvPr/>
        </p:nvSpPr>
        <p:spPr bwMode="auto">
          <a:xfrm>
            <a:off x="5999163" y="2070373"/>
            <a:ext cx="712787" cy="760412"/>
          </a:xfrm>
          <a:prstGeom prst="rect">
            <a:avLst/>
          </a:prstGeom>
          <a:solidFill>
            <a:srgbClr val="00800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4" name="Group 1058"/>
          <p:cNvGrpSpPr>
            <a:grpSpLocks/>
          </p:cNvGrpSpPr>
          <p:nvPr/>
        </p:nvGrpSpPr>
        <p:grpSpPr bwMode="auto">
          <a:xfrm>
            <a:off x="6134100" y="2132856"/>
            <a:ext cx="449263" cy="615950"/>
            <a:chOff x="1680" y="3168"/>
            <a:chExt cx="768" cy="1056"/>
          </a:xfrm>
        </p:grpSpPr>
        <p:sp>
          <p:nvSpPr>
            <p:cNvPr id="25671" name="AutoShape 1059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25672" name="AutoShape 1060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600">
                  <a:solidFill>
                    <a:schemeClr val="bg1"/>
                  </a:solidFill>
                  <a:cs typeface="Arial" panose="020B0604020202020204" pitchFamily="34" charset="0"/>
                </a:rPr>
                <a:t>DB</a:t>
              </a:r>
            </a:p>
          </p:txBody>
        </p:sp>
        <p:sp>
          <p:nvSpPr>
            <p:cNvPr id="25673" name="AutoShape 1061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</p:grpSp>
      <p:sp>
        <p:nvSpPr>
          <p:cNvPr id="25628" name="AutoShape 1062"/>
          <p:cNvSpPr>
            <a:spLocks noChangeArrowheads="1"/>
          </p:cNvSpPr>
          <p:nvPr/>
        </p:nvSpPr>
        <p:spPr bwMode="auto">
          <a:xfrm>
            <a:off x="6040438" y="3372123"/>
            <a:ext cx="633412" cy="633412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5629" name="AutoShape 1063"/>
          <p:cNvCxnSpPr>
            <a:cxnSpLocks noChangeShapeType="1"/>
            <a:stCxn id="25626" idx="2"/>
            <a:endCxn id="25628" idx="0"/>
          </p:cNvCxnSpPr>
          <p:nvPr/>
        </p:nvCxnSpPr>
        <p:spPr bwMode="auto">
          <a:xfrm>
            <a:off x="6356350" y="2830785"/>
            <a:ext cx="1588" cy="541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5630" name="Rectangle 1064"/>
          <p:cNvSpPr>
            <a:spLocks noChangeArrowheads="1"/>
          </p:cNvSpPr>
          <p:nvPr/>
        </p:nvSpPr>
        <p:spPr bwMode="auto">
          <a:xfrm>
            <a:off x="6788150" y="2070373"/>
            <a:ext cx="712788" cy="760412"/>
          </a:xfrm>
          <a:prstGeom prst="rect">
            <a:avLst/>
          </a:prstGeom>
          <a:solidFill>
            <a:srgbClr val="80008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5" name="Group 1065"/>
          <p:cNvGrpSpPr>
            <a:grpSpLocks/>
          </p:cNvGrpSpPr>
          <p:nvPr/>
        </p:nvGrpSpPr>
        <p:grpSpPr bwMode="auto">
          <a:xfrm>
            <a:off x="6923088" y="2132856"/>
            <a:ext cx="449262" cy="615950"/>
            <a:chOff x="1680" y="3168"/>
            <a:chExt cx="768" cy="1056"/>
          </a:xfrm>
        </p:grpSpPr>
        <p:sp>
          <p:nvSpPr>
            <p:cNvPr id="25668" name="AutoShape 1066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008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25669" name="AutoShape 1067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008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600">
                  <a:solidFill>
                    <a:schemeClr val="bg1"/>
                  </a:solidFill>
                  <a:cs typeface="Arial" panose="020B0604020202020204" pitchFamily="34" charset="0"/>
                </a:rPr>
                <a:t>DB</a:t>
              </a:r>
            </a:p>
          </p:txBody>
        </p:sp>
        <p:sp>
          <p:nvSpPr>
            <p:cNvPr id="25670" name="AutoShape 1068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008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</p:grpSp>
      <p:sp>
        <p:nvSpPr>
          <p:cNvPr id="25632" name="AutoShape 1069"/>
          <p:cNvSpPr>
            <a:spLocks noChangeArrowheads="1"/>
          </p:cNvSpPr>
          <p:nvPr/>
        </p:nvSpPr>
        <p:spPr bwMode="auto">
          <a:xfrm>
            <a:off x="6829425" y="3372123"/>
            <a:ext cx="633413" cy="633412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5633" name="AutoShape 1070"/>
          <p:cNvCxnSpPr>
            <a:cxnSpLocks noChangeShapeType="1"/>
            <a:stCxn id="25630" idx="2"/>
            <a:endCxn id="25632" idx="0"/>
          </p:cNvCxnSpPr>
          <p:nvPr/>
        </p:nvCxnSpPr>
        <p:spPr bwMode="auto">
          <a:xfrm>
            <a:off x="7145338" y="2830785"/>
            <a:ext cx="1587" cy="541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5634" name="Rectangle 1071"/>
          <p:cNvSpPr>
            <a:spLocks noChangeArrowheads="1"/>
          </p:cNvSpPr>
          <p:nvPr/>
        </p:nvSpPr>
        <p:spPr bwMode="auto">
          <a:xfrm>
            <a:off x="7599363" y="2070373"/>
            <a:ext cx="712787" cy="760412"/>
          </a:xfrm>
          <a:prstGeom prst="rect">
            <a:avLst/>
          </a:prstGeom>
          <a:solidFill>
            <a:srgbClr val="80800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6" name="Group 1072"/>
          <p:cNvGrpSpPr>
            <a:grpSpLocks/>
          </p:cNvGrpSpPr>
          <p:nvPr/>
        </p:nvGrpSpPr>
        <p:grpSpPr bwMode="auto">
          <a:xfrm>
            <a:off x="7734300" y="2132856"/>
            <a:ext cx="449263" cy="615950"/>
            <a:chOff x="1680" y="3168"/>
            <a:chExt cx="768" cy="1056"/>
          </a:xfrm>
        </p:grpSpPr>
        <p:sp>
          <p:nvSpPr>
            <p:cNvPr id="25665" name="AutoShape 1073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  <p:sp>
          <p:nvSpPr>
            <p:cNvPr id="25666" name="AutoShape 1074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600">
                  <a:solidFill>
                    <a:schemeClr val="bg1"/>
                  </a:solidFill>
                  <a:cs typeface="Arial" panose="020B0604020202020204" pitchFamily="34" charset="0"/>
                </a:rPr>
                <a:t>DB</a:t>
              </a:r>
            </a:p>
          </p:txBody>
        </p:sp>
        <p:sp>
          <p:nvSpPr>
            <p:cNvPr id="25667" name="AutoShape 1075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cs typeface="Arial" panose="020B0604020202020204" pitchFamily="34" charset="0"/>
              </a:endParaRPr>
            </a:p>
          </p:txBody>
        </p:sp>
      </p:grpSp>
      <p:sp>
        <p:nvSpPr>
          <p:cNvPr id="25636" name="AutoShape 1076"/>
          <p:cNvSpPr>
            <a:spLocks noChangeArrowheads="1"/>
          </p:cNvSpPr>
          <p:nvPr/>
        </p:nvSpPr>
        <p:spPr bwMode="auto">
          <a:xfrm>
            <a:off x="7640638" y="3372123"/>
            <a:ext cx="633412" cy="633412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5637" name="AutoShape 1077"/>
          <p:cNvCxnSpPr>
            <a:cxnSpLocks noChangeShapeType="1"/>
            <a:stCxn id="25634" idx="2"/>
            <a:endCxn id="25636" idx="0"/>
          </p:cNvCxnSpPr>
          <p:nvPr/>
        </p:nvCxnSpPr>
        <p:spPr bwMode="auto">
          <a:xfrm>
            <a:off x="7956550" y="2830785"/>
            <a:ext cx="1588" cy="541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638" name="AutoShape 1078"/>
          <p:cNvCxnSpPr>
            <a:cxnSpLocks noChangeShapeType="1"/>
            <a:stCxn id="25624" idx="0"/>
            <a:endCxn id="25628" idx="2"/>
          </p:cNvCxnSpPr>
          <p:nvPr/>
        </p:nvCxnSpPr>
        <p:spPr bwMode="auto">
          <a:xfrm flipH="1" flipV="1">
            <a:off x="6357938" y="4005535"/>
            <a:ext cx="430212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5639" name="AutoShape 1079"/>
          <p:cNvCxnSpPr>
            <a:cxnSpLocks noChangeShapeType="1"/>
            <a:stCxn id="25624" idx="0"/>
            <a:endCxn id="25632" idx="2"/>
          </p:cNvCxnSpPr>
          <p:nvPr/>
        </p:nvCxnSpPr>
        <p:spPr bwMode="auto">
          <a:xfrm flipV="1">
            <a:off x="6788150" y="4005535"/>
            <a:ext cx="358775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5640" name="AutoShape 1080"/>
          <p:cNvCxnSpPr>
            <a:cxnSpLocks noChangeShapeType="1"/>
            <a:stCxn id="25624" idx="0"/>
            <a:endCxn id="25636" idx="2"/>
          </p:cNvCxnSpPr>
          <p:nvPr/>
        </p:nvCxnSpPr>
        <p:spPr bwMode="auto">
          <a:xfrm flipV="1">
            <a:off x="6788150" y="4005535"/>
            <a:ext cx="1169988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5645" name="Line 1086"/>
          <p:cNvSpPr>
            <a:spLocks noChangeShapeType="1"/>
          </p:cNvSpPr>
          <p:nvPr/>
        </p:nvSpPr>
        <p:spPr bwMode="auto">
          <a:xfrm>
            <a:off x="0" y="1343978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065213" y="2060848"/>
            <a:ext cx="2209800" cy="3487737"/>
            <a:chOff x="1065213" y="2537778"/>
            <a:chExt cx="2209800" cy="3487737"/>
          </a:xfrm>
        </p:grpSpPr>
        <p:sp>
          <p:nvSpPr>
            <p:cNvPr id="25604" name="Rectangle 1028"/>
            <p:cNvSpPr>
              <a:spLocks noChangeArrowheads="1"/>
            </p:cNvSpPr>
            <p:nvPr/>
          </p:nvSpPr>
          <p:spPr bwMode="auto">
            <a:xfrm>
              <a:off x="1065213" y="2537778"/>
              <a:ext cx="2209800" cy="1524000"/>
            </a:xfrm>
            <a:prstGeom prst="rect">
              <a:avLst/>
            </a:prstGeom>
            <a:solidFill>
              <a:srgbClr val="000080">
                <a:alpha val="1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grpSp>
          <p:nvGrpSpPr>
            <p:cNvPr id="2" name="Group 1029"/>
            <p:cNvGrpSpPr>
              <a:grpSpLocks/>
            </p:cNvGrpSpPr>
            <p:nvPr/>
          </p:nvGrpSpPr>
          <p:grpSpPr bwMode="auto">
            <a:xfrm>
              <a:off x="1827213" y="2852936"/>
              <a:ext cx="720725" cy="990600"/>
              <a:chOff x="1680" y="3168"/>
              <a:chExt cx="768" cy="1056"/>
            </a:xfrm>
          </p:grpSpPr>
          <p:sp>
            <p:nvSpPr>
              <p:cNvPr id="25677" name="AutoShape 1030"/>
              <p:cNvSpPr>
                <a:spLocks noChangeArrowheads="1"/>
              </p:cNvSpPr>
              <p:nvPr/>
            </p:nvSpPr>
            <p:spPr bwMode="auto">
              <a:xfrm>
                <a:off x="1680" y="3840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5859A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cs typeface="Arial" panose="020B0604020202020204" pitchFamily="34" charset="0"/>
                </a:endParaRPr>
              </a:p>
            </p:txBody>
          </p:sp>
          <p:sp>
            <p:nvSpPr>
              <p:cNvPr id="25678" name="AutoShape 1031"/>
              <p:cNvSpPr>
                <a:spLocks noChangeArrowheads="1"/>
              </p:cNvSpPr>
              <p:nvPr/>
            </p:nvSpPr>
            <p:spPr bwMode="auto">
              <a:xfrm>
                <a:off x="1680" y="3504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5859A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DB</a:t>
                </a:r>
              </a:p>
            </p:txBody>
          </p:sp>
          <p:sp>
            <p:nvSpPr>
              <p:cNvPr id="25679" name="AutoShape 1032"/>
              <p:cNvSpPr>
                <a:spLocks noChangeArrowheads="1"/>
              </p:cNvSpPr>
              <p:nvPr/>
            </p:nvSpPr>
            <p:spPr bwMode="auto">
              <a:xfrm>
                <a:off x="1680" y="3168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5859A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610" name="AutoShape 1037"/>
            <p:cNvSpPr>
              <a:spLocks noChangeArrowheads="1"/>
            </p:cNvSpPr>
            <p:nvPr/>
          </p:nvSpPr>
          <p:spPr bwMode="auto">
            <a:xfrm>
              <a:off x="1792288" y="4272915"/>
              <a:ext cx="762000" cy="762000"/>
            </a:xfrm>
            <a:prstGeom prst="roundRect">
              <a:avLst>
                <a:gd name="adj" fmla="val 16667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I</a:t>
              </a:r>
              <a:endParaRPr lang="en-US" sz="16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5611" name="AutoShape 1038"/>
            <p:cNvCxnSpPr>
              <a:cxnSpLocks noChangeShapeType="1"/>
              <a:stCxn id="25604" idx="2"/>
              <a:endCxn id="25610" idx="0"/>
            </p:cNvCxnSpPr>
            <p:nvPr/>
          </p:nvCxnSpPr>
          <p:spPr bwMode="auto">
            <a:xfrm>
              <a:off x="2170113" y="4061778"/>
              <a:ext cx="3175" cy="2111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5612" name="AutoShape 1039"/>
            <p:cNvSpPr>
              <a:spLocks noChangeArrowheads="1"/>
            </p:cNvSpPr>
            <p:nvPr/>
          </p:nvSpPr>
          <p:spPr bwMode="auto">
            <a:xfrm>
              <a:off x="1944688" y="5568315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FFEBE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cxnSp>
          <p:nvCxnSpPr>
            <p:cNvPr id="25613" name="AutoShape 1040"/>
            <p:cNvCxnSpPr>
              <a:cxnSpLocks noChangeShapeType="1"/>
              <a:stCxn id="25612" idx="0"/>
              <a:endCxn id="25610" idx="2"/>
            </p:cNvCxnSpPr>
            <p:nvPr/>
          </p:nvCxnSpPr>
          <p:spPr bwMode="auto">
            <a:xfrm flipV="1">
              <a:off x="2173288" y="5034915"/>
              <a:ext cx="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25650" name="Line 1091"/>
          <p:cNvSpPr>
            <a:spLocks noChangeShapeType="1"/>
          </p:cNvSpPr>
          <p:nvPr/>
        </p:nvSpPr>
        <p:spPr bwMode="auto">
          <a:xfrm>
            <a:off x="0" y="616839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anose="020B0604020202020204" pitchFamily="34" charset="0"/>
            </a:endParaRPr>
          </a:p>
        </p:txBody>
      </p:sp>
      <p:sp>
        <p:nvSpPr>
          <p:cNvPr id="25653" name="Text Box 1094"/>
          <p:cNvSpPr txBox="1">
            <a:spLocks noChangeArrowheads="1"/>
          </p:cNvSpPr>
          <p:nvPr/>
        </p:nvSpPr>
        <p:spPr bwMode="auto">
          <a:xfrm>
            <a:off x="452562" y="6342063"/>
            <a:ext cx="101021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500" i="1" dirty="0">
                <a:cs typeface="Arial" panose="020B0604020202020204" pitchFamily="34" charset="0"/>
              </a:rPr>
              <a:t>Database</a:t>
            </a:r>
          </a:p>
        </p:txBody>
      </p:sp>
      <p:grpSp>
        <p:nvGrpSpPr>
          <p:cNvPr id="7" name="Group 1095"/>
          <p:cNvGrpSpPr>
            <a:grpSpLocks/>
          </p:cNvGrpSpPr>
          <p:nvPr/>
        </p:nvGrpSpPr>
        <p:grpSpPr bwMode="auto">
          <a:xfrm>
            <a:off x="179512" y="6302375"/>
            <a:ext cx="269875" cy="369888"/>
            <a:chOff x="1680" y="3168"/>
            <a:chExt cx="768" cy="1056"/>
          </a:xfrm>
        </p:grpSpPr>
        <p:sp>
          <p:nvSpPr>
            <p:cNvPr id="25662" name="AutoShape 1096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663" name="AutoShape 1097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 sz="150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664" name="AutoShape 1098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25656" name="AutoShape 1100"/>
          <p:cNvSpPr>
            <a:spLocks noChangeArrowheads="1"/>
          </p:cNvSpPr>
          <p:nvPr/>
        </p:nvSpPr>
        <p:spPr bwMode="auto">
          <a:xfrm>
            <a:off x="1554287" y="6329363"/>
            <a:ext cx="350837" cy="350837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endParaRPr lang="en-US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657" name="AutoShape 1101"/>
          <p:cNvSpPr>
            <a:spLocks noChangeArrowheads="1"/>
          </p:cNvSpPr>
          <p:nvPr/>
        </p:nvSpPr>
        <p:spPr bwMode="auto">
          <a:xfrm>
            <a:off x="2965450" y="6321425"/>
            <a:ext cx="285750" cy="284163"/>
          </a:xfrm>
          <a:prstGeom prst="smileyFace">
            <a:avLst>
              <a:gd name="adj" fmla="val 4653"/>
            </a:avLst>
          </a:prstGeom>
          <a:solidFill>
            <a:srgbClr val="C0C0C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5658" name="Text Box 1102"/>
          <p:cNvSpPr txBox="1">
            <a:spLocks noChangeArrowheads="1"/>
          </p:cNvSpPr>
          <p:nvPr/>
        </p:nvSpPr>
        <p:spPr bwMode="auto">
          <a:xfrm>
            <a:off x="3251200" y="6342063"/>
            <a:ext cx="59182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500" i="1">
                <a:cs typeface="Arial" panose="020B0604020202020204" pitchFamily="34" charset="0"/>
              </a:rPr>
              <a:t>User</a:t>
            </a:r>
          </a:p>
        </p:txBody>
      </p:sp>
      <p:sp>
        <p:nvSpPr>
          <p:cNvPr id="2565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5913"/>
            <a:ext cx="8229600" cy="58477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itchFamily="34" charset="0"/>
              </a:rPr>
              <a:t>Molecular interaction information</a:t>
            </a:r>
          </a:p>
        </p:txBody>
      </p:sp>
      <p:sp>
        <p:nvSpPr>
          <p:cNvPr id="25660" name="Text Box 89"/>
          <p:cNvSpPr txBox="1">
            <a:spLocks noChangeArrowheads="1"/>
          </p:cNvSpPr>
          <p:nvPr/>
        </p:nvSpPr>
        <p:spPr bwMode="auto">
          <a:xfrm>
            <a:off x="762000" y="937578"/>
            <a:ext cx="3276600" cy="4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dirty="0">
                <a:cs typeface="Arial" panose="020B0604020202020204" pitchFamily="34" charset="0"/>
              </a:rPr>
              <a:t>Ideally</a:t>
            </a:r>
          </a:p>
        </p:txBody>
      </p:sp>
      <p:sp>
        <p:nvSpPr>
          <p:cNvPr id="25661" name="Text Box 90"/>
          <p:cNvSpPr txBox="1">
            <a:spLocks noChangeArrowheads="1"/>
          </p:cNvSpPr>
          <p:nvPr/>
        </p:nvSpPr>
        <p:spPr bwMode="auto">
          <a:xfrm>
            <a:off x="5181600" y="920115"/>
            <a:ext cx="3276600" cy="4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>
                <a:cs typeface="Arial" panose="020B0604020202020204" pitchFamily="34" charset="0"/>
              </a:rPr>
              <a:t>Reality</a:t>
            </a:r>
          </a:p>
        </p:txBody>
      </p:sp>
      <p:sp>
        <p:nvSpPr>
          <p:cNvPr id="82" name="Text Box 1094"/>
          <p:cNvSpPr txBox="1">
            <a:spLocks noChangeArrowheads="1"/>
          </p:cNvSpPr>
          <p:nvPr/>
        </p:nvSpPr>
        <p:spPr bwMode="auto">
          <a:xfrm>
            <a:off x="1894602" y="6339800"/>
            <a:ext cx="93326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500" i="1" dirty="0" smtClean="0">
                <a:cs typeface="Arial" panose="020B0604020202020204" pitchFamily="34" charset="0"/>
              </a:rPr>
              <a:t>Interface</a:t>
            </a:r>
            <a:endParaRPr lang="en-US" sz="15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 bwMode="auto"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Geneva" pitchFamily="-112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47709"/>
            <a:ext cx="8677568" cy="7694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GB" sz="3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integration</a:t>
            </a:r>
            <a:endParaRPr lang="en-GB" sz="3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483768" y="2356570"/>
            <a:ext cx="3240360" cy="3810000"/>
          </a:xfrm>
          <a:prstGeom prst="rect">
            <a:avLst/>
          </a:prstGeom>
          <a:solidFill>
            <a:srgbClr val="C0C0C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0" y="2356570"/>
            <a:ext cx="2555776" cy="3810000"/>
          </a:xfrm>
          <a:prstGeom prst="rect">
            <a:avLst/>
          </a:prstGeom>
          <a:solidFill>
            <a:srgbClr val="C0C0C0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6" name="Line 50"/>
          <p:cNvSpPr>
            <a:spLocks noChangeShapeType="1"/>
          </p:cNvSpPr>
          <p:nvPr/>
        </p:nvSpPr>
        <p:spPr bwMode="auto">
          <a:xfrm>
            <a:off x="2483768" y="2015257"/>
            <a:ext cx="0" cy="415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771800" y="2935098"/>
            <a:ext cx="2646914" cy="2866147"/>
            <a:chOff x="838200" y="2615332"/>
            <a:chExt cx="3124200" cy="3382963"/>
          </a:xfrm>
        </p:grpSpPr>
        <p:sp>
          <p:nvSpPr>
            <p:cNvPr id="37" name="Rectangle 52"/>
            <p:cNvSpPr>
              <a:spLocks noChangeArrowheads="1"/>
            </p:cNvSpPr>
            <p:nvPr/>
          </p:nvSpPr>
          <p:spPr bwMode="auto">
            <a:xfrm>
              <a:off x="838200" y="2615332"/>
              <a:ext cx="712788" cy="760413"/>
            </a:xfrm>
            <a:prstGeom prst="rect">
              <a:avLst/>
            </a:prstGeom>
            <a:solidFill>
              <a:srgbClr val="FF6600">
                <a:alpha val="1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grpSp>
          <p:nvGrpSpPr>
            <p:cNvPr id="38" name="Group 53"/>
            <p:cNvGrpSpPr>
              <a:grpSpLocks/>
            </p:cNvGrpSpPr>
            <p:nvPr/>
          </p:nvGrpSpPr>
          <p:grpSpPr bwMode="auto">
            <a:xfrm>
              <a:off x="973138" y="2691532"/>
              <a:ext cx="449262" cy="615950"/>
              <a:chOff x="1680" y="3168"/>
              <a:chExt cx="768" cy="1056"/>
            </a:xfrm>
          </p:grpSpPr>
          <p:sp>
            <p:nvSpPr>
              <p:cNvPr id="39" name="AutoShape 54"/>
              <p:cNvSpPr>
                <a:spLocks noChangeArrowheads="1"/>
              </p:cNvSpPr>
              <p:nvPr/>
            </p:nvSpPr>
            <p:spPr bwMode="auto">
              <a:xfrm>
                <a:off x="1680" y="3840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FF66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  <p:sp>
            <p:nvSpPr>
              <p:cNvPr id="40" name="AutoShape 55"/>
              <p:cNvSpPr>
                <a:spLocks noChangeArrowheads="1"/>
              </p:cNvSpPr>
              <p:nvPr/>
            </p:nvSpPr>
            <p:spPr bwMode="auto">
              <a:xfrm>
                <a:off x="1680" y="3504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FF66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400">
                    <a:solidFill>
                      <a:schemeClr val="bg1"/>
                    </a:solidFill>
                    <a:cs typeface="Arial" pitchFamily="34" charset="0"/>
                  </a:rPr>
                  <a:t>DB</a:t>
                </a:r>
              </a:p>
            </p:txBody>
          </p:sp>
          <p:sp>
            <p:nvSpPr>
              <p:cNvPr id="41" name="AutoShape 56"/>
              <p:cNvSpPr>
                <a:spLocks noChangeArrowheads="1"/>
              </p:cNvSpPr>
              <p:nvPr/>
            </p:nvSpPr>
            <p:spPr bwMode="auto">
              <a:xfrm>
                <a:off x="1680" y="3168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FF66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</p:grpSp>
        <p:sp>
          <p:nvSpPr>
            <p:cNvPr id="42" name="AutoShape 57"/>
            <p:cNvSpPr>
              <a:spLocks noChangeArrowheads="1"/>
            </p:cNvSpPr>
            <p:nvPr/>
          </p:nvSpPr>
          <p:spPr bwMode="auto">
            <a:xfrm>
              <a:off x="879475" y="3917082"/>
              <a:ext cx="633413" cy="633413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300" dirty="0" smtClean="0">
                  <a:solidFill>
                    <a:schemeClr val="bg1"/>
                  </a:solidFill>
                  <a:cs typeface="Arial" pitchFamily="34" charset="0"/>
                </a:rPr>
                <a:t>I</a:t>
              </a:r>
              <a:endParaRPr lang="en-US" sz="13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43" name="AutoShape 58"/>
            <p:cNvCxnSpPr>
              <a:cxnSpLocks noChangeShapeType="1"/>
              <a:stCxn id="37" idx="2"/>
              <a:endCxn id="42" idx="0"/>
            </p:cNvCxnSpPr>
            <p:nvPr/>
          </p:nvCxnSpPr>
          <p:spPr bwMode="auto">
            <a:xfrm>
              <a:off x="1195388" y="3375745"/>
              <a:ext cx="1587" cy="541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4" name="AutoShape 59"/>
            <p:cNvSpPr>
              <a:spLocks noChangeArrowheads="1"/>
            </p:cNvSpPr>
            <p:nvPr/>
          </p:nvSpPr>
          <p:spPr bwMode="auto">
            <a:xfrm>
              <a:off x="2209800" y="5541095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FFEBE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cxnSp>
          <p:nvCxnSpPr>
            <p:cNvPr id="45" name="AutoShape 60"/>
            <p:cNvCxnSpPr>
              <a:cxnSpLocks noChangeShapeType="1"/>
              <a:stCxn id="44" idx="0"/>
              <a:endCxn id="42" idx="2"/>
            </p:cNvCxnSpPr>
            <p:nvPr/>
          </p:nvCxnSpPr>
          <p:spPr bwMode="auto">
            <a:xfrm flipH="1" flipV="1">
              <a:off x="1196975" y="4550495"/>
              <a:ext cx="1241425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6" name="Rectangle 61"/>
            <p:cNvSpPr>
              <a:spLocks noChangeArrowheads="1"/>
            </p:cNvSpPr>
            <p:nvPr/>
          </p:nvSpPr>
          <p:spPr bwMode="auto">
            <a:xfrm>
              <a:off x="1649413" y="2615332"/>
              <a:ext cx="712787" cy="760413"/>
            </a:xfrm>
            <a:prstGeom prst="rect">
              <a:avLst/>
            </a:prstGeom>
            <a:solidFill>
              <a:srgbClr val="008000">
                <a:alpha val="1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grpSp>
          <p:nvGrpSpPr>
            <p:cNvPr id="47" name="Group 62"/>
            <p:cNvGrpSpPr>
              <a:grpSpLocks/>
            </p:cNvGrpSpPr>
            <p:nvPr/>
          </p:nvGrpSpPr>
          <p:grpSpPr bwMode="auto">
            <a:xfrm>
              <a:off x="1784350" y="2691532"/>
              <a:ext cx="449263" cy="615950"/>
              <a:chOff x="1680" y="3168"/>
              <a:chExt cx="768" cy="1056"/>
            </a:xfrm>
          </p:grpSpPr>
          <p:sp>
            <p:nvSpPr>
              <p:cNvPr id="48" name="AutoShape 63"/>
              <p:cNvSpPr>
                <a:spLocks noChangeArrowheads="1"/>
              </p:cNvSpPr>
              <p:nvPr/>
            </p:nvSpPr>
            <p:spPr bwMode="auto">
              <a:xfrm>
                <a:off x="1680" y="3840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0080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  <p:sp>
            <p:nvSpPr>
              <p:cNvPr id="49" name="AutoShape 64"/>
              <p:cNvSpPr>
                <a:spLocks noChangeArrowheads="1"/>
              </p:cNvSpPr>
              <p:nvPr/>
            </p:nvSpPr>
            <p:spPr bwMode="auto">
              <a:xfrm>
                <a:off x="1680" y="3504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0080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400">
                    <a:solidFill>
                      <a:schemeClr val="bg1"/>
                    </a:solidFill>
                    <a:cs typeface="Arial" pitchFamily="34" charset="0"/>
                  </a:rPr>
                  <a:t>DB</a:t>
                </a:r>
              </a:p>
            </p:txBody>
          </p:sp>
          <p:sp>
            <p:nvSpPr>
              <p:cNvPr id="50" name="AutoShape 65"/>
              <p:cNvSpPr>
                <a:spLocks noChangeArrowheads="1"/>
              </p:cNvSpPr>
              <p:nvPr/>
            </p:nvSpPr>
            <p:spPr bwMode="auto">
              <a:xfrm>
                <a:off x="1680" y="3168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0080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</p:grpSp>
        <p:sp>
          <p:nvSpPr>
            <p:cNvPr id="51" name="AutoShape 66"/>
            <p:cNvSpPr>
              <a:spLocks noChangeArrowheads="1"/>
            </p:cNvSpPr>
            <p:nvPr/>
          </p:nvSpPr>
          <p:spPr bwMode="auto">
            <a:xfrm>
              <a:off x="1690688" y="3917082"/>
              <a:ext cx="633412" cy="633413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300" dirty="0" smtClean="0">
                  <a:solidFill>
                    <a:schemeClr val="bg1"/>
                  </a:solidFill>
                  <a:cs typeface="Arial" pitchFamily="34" charset="0"/>
                </a:rPr>
                <a:t>I</a:t>
              </a:r>
              <a:endParaRPr lang="en-US" sz="13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52" name="AutoShape 67"/>
            <p:cNvCxnSpPr>
              <a:cxnSpLocks noChangeShapeType="1"/>
              <a:stCxn id="46" idx="2"/>
              <a:endCxn id="51" idx="0"/>
            </p:cNvCxnSpPr>
            <p:nvPr/>
          </p:nvCxnSpPr>
          <p:spPr bwMode="auto">
            <a:xfrm>
              <a:off x="2006600" y="3375745"/>
              <a:ext cx="1588" cy="541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3" name="Rectangle 68"/>
            <p:cNvSpPr>
              <a:spLocks noChangeArrowheads="1"/>
            </p:cNvSpPr>
            <p:nvPr/>
          </p:nvSpPr>
          <p:spPr bwMode="auto">
            <a:xfrm>
              <a:off x="2438400" y="2615332"/>
              <a:ext cx="712788" cy="760413"/>
            </a:xfrm>
            <a:prstGeom prst="rect">
              <a:avLst/>
            </a:prstGeom>
            <a:solidFill>
              <a:srgbClr val="800080">
                <a:alpha val="1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grpSp>
          <p:nvGrpSpPr>
            <p:cNvPr id="54" name="Group 69"/>
            <p:cNvGrpSpPr>
              <a:grpSpLocks/>
            </p:cNvGrpSpPr>
            <p:nvPr/>
          </p:nvGrpSpPr>
          <p:grpSpPr bwMode="auto">
            <a:xfrm>
              <a:off x="2573338" y="2691532"/>
              <a:ext cx="449262" cy="615950"/>
              <a:chOff x="1680" y="3168"/>
              <a:chExt cx="768" cy="1056"/>
            </a:xfrm>
          </p:grpSpPr>
          <p:sp>
            <p:nvSpPr>
              <p:cNvPr id="55" name="AutoShape 70"/>
              <p:cNvSpPr>
                <a:spLocks noChangeArrowheads="1"/>
              </p:cNvSpPr>
              <p:nvPr/>
            </p:nvSpPr>
            <p:spPr bwMode="auto">
              <a:xfrm>
                <a:off x="1680" y="3840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80008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  <p:sp>
            <p:nvSpPr>
              <p:cNvPr id="56" name="AutoShape 71"/>
              <p:cNvSpPr>
                <a:spLocks noChangeArrowheads="1"/>
              </p:cNvSpPr>
              <p:nvPr/>
            </p:nvSpPr>
            <p:spPr bwMode="auto">
              <a:xfrm>
                <a:off x="1680" y="3504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80008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400">
                    <a:solidFill>
                      <a:schemeClr val="bg1"/>
                    </a:solidFill>
                    <a:cs typeface="Arial" pitchFamily="34" charset="0"/>
                  </a:rPr>
                  <a:t>DB</a:t>
                </a:r>
              </a:p>
            </p:txBody>
          </p:sp>
          <p:sp>
            <p:nvSpPr>
              <p:cNvPr id="57" name="AutoShape 72"/>
              <p:cNvSpPr>
                <a:spLocks noChangeArrowheads="1"/>
              </p:cNvSpPr>
              <p:nvPr/>
            </p:nvSpPr>
            <p:spPr bwMode="auto">
              <a:xfrm>
                <a:off x="1680" y="3168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80008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</p:grpSp>
        <p:sp>
          <p:nvSpPr>
            <p:cNvPr id="58" name="AutoShape 73"/>
            <p:cNvSpPr>
              <a:spLocks noChangeArrowheads="1"/>
            </p:cNvSpPr>
            <p:nvPr/>
          </p:nvSpPr>
          <p:spPr bwMode="auto">
            <a:xfrm>
              <a:off x="2479675" y="3917082"/>
              <a:ext cx="633413" cy="633413"/>
            </a:xfrm>
            <a:prstGeom prst="roundRect">
              <a:avLst>
                <a:gd name="adj" fmla="val 16667"/>
              </a:avLst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300" dirty="0" smtClean="0">
                  <a:solidFill>
                    <a:schemeClr val="bg1"/>
                  </a:solidFill>
                  <a:cs typeface="Arial" pitchFamily="34" charset="0"/>
                </a:rPr>
                <a:t>I</a:t>
              </a:r>
              <a:endParaRPr lang="en-US" sz="13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59" name="AutoShape 74"/>
            <p:cNvCxnSpPr>
              <a:cxnSpLocks noChangeShapeType="1"/>
              <a:stCxn id="53" idx="2"/>
              <a:endCxn id="58" idx="0"/>
            </p:cNvCxnSpPr>
            <p:nvPr/>
          </p:nvCxnSpPr>
          <p:spPr bwMode="auto">
            <a:xfrm>
              <a:off x="2795588" y="3375745"/>
              <a:ext cx="1587" cy="541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0" name="Rectangle 75"/>
            <p:cNvSpPr>
              <a:spLocks noChangeArrowheads="1"/>
            </p:cNvSpPr>
            <p:nvPr/>
          </p:nvSpPr>
          <p:spPr bwMode="auto">
            <a:xfrm>
              <a:off x="3249613" y="2615332"/>
              <a:ext cx="712787" cy="760413"/>
            </a:xfrm>
            <a:prstGeom prst="rect">
              <a:avLst/>
            </a:prstGeom>
            <a:solidFill>
              <a:srgbClr val="808000">
                <a:alpha val="1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grpSp>
          <p:nvGrpSpPr>
            <p:cNvPr id="61" name="Group 76"/>
            <p:cNvGrpSpPr>
              <a:grpSpLocks/>
            </p:cNvGrpSpPr>
            <p:nvPr/>
          </p:nvGrpSpPr>
          <p:grpSpPr bwMode="auto">
            <a:xfrm>
              <a:off x="3384550" y="2691532"/>
              <a:ext cx="449263" cy="615950"/>
              <a:chOff x="1680" y="3168"/>
              <a:chExt cx="768" cy="1056"/>
            </a:xfrm>
          </p:grpSpPr>
          <p:sp>
            <p:nvSpPr>
              <p:cNvPr id="62" name="AutoShape 77"/>
              <p:cNvSpPr>
                <a:spLocks noChangeArrowheads="1"/>
              </p:cNvSpPr>
              <p:nvPr/>
            </p:nvSpPr>
            <p:spPr bwMode="auto">
              <a:xfrm>
                <a:off x="1680" y="3840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8080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  <p:sp>
            <p:nvSpPr>
              <p:cNvPr id="63" name="AutoShape 78"/>
              <p:cNvSpPr>
                <a:spLocks noChangeArrowheads="1"/>
              </p:cNvSpPr>
              <p:nvPr/>
            </p:nvSpPr>
            <p:spPr bwMode="auto">
              <a:xfrm>
                <a:off x="1680" y="3504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8080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400">
                    <a:solidFill>
                      <a:schemeClr val="bg1"/>
                    </a:solidFill>
                    <a:cs typeface="Arial" pitchFamily="34" charset="0"/>
                  </a:rPr>
                  <a:t>DB</a:t>
                </a:r>
              </a:p>
            </p:txBody>
          </p:sp>
          <p:sp>
            <p:nvSpPr>
              <p:cNvPr id="64" name="AutoShape 79"/>
              <p:cNvSpPr>
                <a:spLocks noChangeArrowheads="1"/>
              </p:cNvSpPr>
              <p:nvPr/>
            </p:nvSpPr>
            <p:spPr bwMode="auto">
              <a:xfrm>
                <a:off x="1680" y="3168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808000">
                  <a:alpha val="6313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cs typeface="Arial" pitchFamily="34" charset="0"/>
                </a:endParaRPr>
              </a:p>
            </p:txBody>
          </p:sp>
        </p:grpSp>
        <p:sp>
          <p:nvSpPr>
            <p:cNvPr id="65" name="AutoShape 80"/>
            <p:cNvSpPr>
              <a:spLocks noChangeArrowheads="1"/>
            </p:cNvSpPr>
            <p:nvPr/>
          </p:nvSpPr>
          <p:spPr bwMode="auto">
            <a:xfrm>
              <a:off x="3290888" y="3917082"/>
              <a:ext cx="633412" cy="633413"/>
            </a:xfrm>
            <a:prstGeom prst="roundRect">
              <a:avLst>
                <a:gd name="adj" fmla="val 16667"/>
              </a:avLst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300" dirty="0" smtClean="0">
                  <a:solidFill>
                    <a:schemeClr val="bg1"/>
                  </a:solidFill>
                  <a:cs typeface="Arial" pitchFamily="34" charset="0"/>
                </a:rPr>
                <a:t>I</a:t>
              </a:r>
              <a:endParaRPr 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66" name="AutoShape 81"/>
            <p:cNvCxnSpPr>
              <a:cxnSpLocks noChangeShapeType="1"/>
              <a:stCxn id="60" idx="2"/>
              <a:endCxn id="65" idx="0"/>
            </p:cNvCxnSpPr>
            <p:nvPr/>
          </p:nvCxnSpPr>
          <p:spPr bwMode="auto">
            <a:xfrm>
              <a:off x="3606800" y="3375745"/>
              <a:ext cx="1588" cy="541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7" name="AutoShape 82"/>
            <p:cNvCxnSpPr>
              <a:cxnSpLocks noChangeShapeType="1"/>
              <a:stCxn id="44" idx="0"/>
              <a:endCxn id="51" idx="2"/>
            </p:cNvCxnSpPr>
            <p:nvPr/>
          </p:nvCxnSpPr>
          <p:spPr bwMode="auto">
            <a:xfrm flipH="1" flipV="1">
              <a:off x="2008188" y="4550495"/>
              <a:ext cx="430212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8" name="AutoShape 83"/>
            <p:cNvCxnSpPr>
              <a:cxnSpLocks noChangeShapeType="1"/>
              <a:stCxn id="44" idx="0"/>
              <a:endCxn id="58" idx="2"/>
            </p:cNvCxnSpPr>
            <p:nvPr/>
          </p:nvCxnSpPr>
          <p:spPr bwMode="auto">
            <a:xfrm flipV="1">
              <a:off x="2438400" y="4550495"/>
              <a:ext cx="358775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9" name="AutoShape 84"/>
            <p:cNvCxnSpPr>
              <a:cxnSpLocks noChangeShapeType="1"/>
              <a:stCxn id="44" idx="0"/>
              <a:endCxn id="65" idx="2"/>
            </p:cNvCxnSpPr>
            <p:nvPr/>
          </p:nvCxnSpPr>
          <p:spPr bwMode="auto">
            <a:xfrm flipV="1">
              <a:off x="2438400" y="4550495"/>
              <a:ext cx="1169988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70" name="Text Box 89"/>
          <p:cNvSpPr txBox="1">
            <a:spLocks noChangeArrowheads="1"/>
          </p:cNvSpPr>
          <p:nvPr/>
        </p:nvSpPr>
        <p:spPr bwMode="auto">
          <a:xfrm>
            <a:off x="108392" y="1934295"/>
            <a:ext cx="2304256" cy="4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dirty="0" smtClean="0">
                <a:cs typeface="Arial" pitchFamily="34" charset="0"/>
              </a:rPr>
              <a:t>Ideally</a:t>
            </a:r>
            <a:endParaRPr lang="en-US" sz="2200" dirty="0">
              <a:cs typeface="Arial" pitchFamily="34" charset="0"/>
            </a:endParaRPr>
          </a:p>
        </p:txBody>
      </p:sp>
      <p:sp>
        <p:nvSpPr>
          <p:cNvPr id="71" name="Text Box 90"/>
          <p:cNvSpPr txBox="1">
            <a:spLocks noChangeArrowheads="1"/>
          </p:cNvSpPr>
          <p:nvPr/>
        </p:nvSpPr>
        <p:spPr bwMode="auto">
          <a:xfrm>
            <a:off x="5796136" y="1916832"/>
            <a:ext cx="3276600" cy="4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dirty="0" smtClean="0">
                <a:cs typeface="Arial" pitchFamily="34" charset="0"/>
              </a:rPr>
              <a:t>Compromise</a:t>
            </a:r>
            <a:endParaRPr lang="en-US" sz="2200" dirty="0">
              <a:cs typeface="Arial" pitchFamily="34" charset="0"/>
            </a:endParaRPr>
          </a:p>
        </p:txBody>
      </p:sp>
      <p:sp>
        <p:nvSpPr>
          <p:cNvPr id="72" name="Line 91"/>
          <p:cNvSpPr>
            <a:spLocks noChangeShapeType="1"/>
          </p:cNvSpPr>
          <p:nvPr/>
        </p:nvSpPr>
        <p:spPr bwMode="auto">
          <a:xfrm>
            <a:off x="0" y="616657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itchFamily="34" charset="0"/>
            </a:endParaRPr>
          </a:p>
        </p:txBody>
      </p:sp>
      <p:sp>
        <p:nvSpPr>
          <p:cNvPr id="73" name="Text Box 94"/>
          <p:cNvSpPr txBox="1">
            <a:spLocks noChangeArrowheads="1"/>
          </p:cNvSpPr>
          <p:nvPr/>
        </p:nvSpPr>
        <p:spPr bwMode="auto">
          <a:xfrm>
            <a:off x="497507" y="6373813"/>
            <a:ext cx="10541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 dirty="0">
                <a:cs typeface="Arial" pitchFamily="34" charset="0"/>
              </a:rPr>
              <a:t>Database</a:t>
            </a:r>
          </a:p>
        </p:txBody>
      </p:sp>
      <p:grpSp>
        <p:nvGrpSpPr>
          <p:cNvPr id="74" name="Group 95"/>
          <p:cNvGrpSpPr>
            <a:grpSpLocks/>
          </p:cNvGrpSpPr>
          <p:nvPr/>
        </p:nvGrpSpPr>
        <p:grpSpPr bwMode="auto">
          <a:xfrm>
            <a:off x="205407" y="6345238"/>
            <a:ext cx="288925" cy="396875"/>
            <a:chOff x="1680" y="3168"/>
            <a:chExt cx="768" cy="1056"/>
          </a:xfrm>
        </p:grpSpPr>
        <p:sp>
          <p:nvSpPr>
            <p:cNvPr id="75" name="AutoShape 96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76" name="AutoShape 97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7" name="AutoShape 98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</p:grpSp>
      <p:sp>
        <p:nvSpPr>
          <p:cNvPr id="78" name="Text Box 99"/>
          <p:cNvSpPr txBox="1">
            <a:spLocks noChangeArrowheads="1"/>
          </p:cNvSpPr>
          <p:nvPr/>
        </p:nvSpPr>
        <p:spPr bwMode="auto">
          <a:xfrm>
            <a:off x="2059607" y="6373813"/>
            <a:ext cx="984565" cy="34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 dirty="0" smtClean="0">
                <a:cs typeface="Arial" pitchFamily="34" charset="0"/>
              </a:rPr>
              <a:t>Interface</a:t>
            </a:r>
            <a:endParaRPr lang="en-US" sz="1600" i="1" dirty="0">
              <a:cs typeface="Arial" pitchFamily="34" charset="0"/>
            </a:endParaRPr>
          </a:p>
        </p:txBody>
      </p:sp>
      <p:sp>
        <p:nvSpPr>
          <p:cNvPr id="79" name="AutoShape 100"/>
          <p:cNvSpPr>
            <a:spLocks noChangeArrowheads="1"/>
          </p:cNvSpPr>
          <p:nvPr/>
        </p:nvSpPr>
        <p:spPr bwMode="auto">
          <a:xfrm>
            <a:off x="1757982" y="6373813"/>
            <a:ext cx="328613" cy="32861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000" dirty="0" smtClean="0">
                <a:solidFill>
                  <a:schemeClr val="bg1"/>
                </a:solidFill>
                <a:cs typeface="Arial" pitchFamily="34" charset="0"/>
              </a:rPr>
              <a:t>I</a:t>
            </a:r>
            <a:endParaRPr 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0" name="AutoShape 101"/>
          <p:cNvSpPr>
            <a:spLocks noChangeArrowheads="1"/>
          </p:cNvSpPr>
          <p:nvPr/>
        </p:nvSpPr>
        <p:spPr bwMode="auto">
          <a:xfrm>
            <a:off x="3220789" y="6365875"/>
            <a:ext cx="304800" cy="304800"/>
          </a:xfrm>
          <a:prstGeom prst="smileyFace">
            <a:avLst>
              <a:gd name="adj" fmla="val 4653"/>
            </a:avLst>
          </a:prstGeom>
          <a:solidFill>
            <a:srgbClr val="C0C0C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81" name="Text Box 102"/>
          <p:cNvSpPr txBox="1">
            <a:spLocks noChangeArrowheads="1"/>
          </p:cNvSpPr>
          <p:nvPr/>
        </p:nvSpPr>
        <p:spPr bwMode="auto">
          <a:xfrm>
            <a:off x="3527177" y="6373813"/>
            <a:ext cx="6127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>
                <a:cs typeface="Arial" pitchFamily="34" charset="0"/>
              </a:rPr>
              <a:t>User</a:t>
            </a:r>
          </a:p>
        </p:txBody>
      </p:sp>
      <p:sp>
        <p:nvSpPr>
          <p:cNvPr id="82" name="Line 105"/>
          <p:cNvSpPr>
            <a:spLocks noChangeShapeType="1"/>
          </p:cNvSpPr>
          <p:nvPr/>
        </p:nvSpPr>
        <p:spPr bwMode="auto">
          <a:xfrm>
            <a:off x="0" y="235657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itchFamily="34" charset="0"/>
            </a:endParaRPr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355600" y="764704"/>
            <a:ext cx="846455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b="1" dirty="0">
                <a:cs typeface="Arial" pitchFamily="34" charset="0"/>
              </a:rPr>
              <a:t>Combining </a:t>
            </a:r>
            <a:r>
              <a:rPr lang="en-US" sz="3200" b="1" dirty="0">
                <a:cs typeface="Arial" pitchFamily="34" charset="0"/>
              </a:rPr>
              <a:t>data</a:t>
            </a:r>
            <a:r>
              <a:rPr lang="en-US" dirty="0">
                <a:cs typeface="Arial" pitchFamily="34" charset="0"/>
              </a:rPr>
              <a:t> residing in </a:t>
            </a:r>
            <a:r>
              <a:rPr lang="en-US" b="1" dirty="0">
                <a:cs typeface="Arial" pitchFamily="34" charset="0"/>
              </a:rPr>
              <a:t>different sources</a:t>
            </a:r>
            <a:endParaRPr lang="en-US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cs typeface="Arial" pitchFamily="34" charset="0"/>
              </a:rPr>
              <a:t>… providing users with a </a:t>
            </a:r>
            <a:r>
              <a:rPr lang="en-US" b="1" dirty="0">
                <a:cs typeface="Arial" pitchFamily="34" charset="0"/>
              </a:rPr>
              <a:t>unified view</a:t>
            </a:r>
            <a:r>
              <a:rPr lang="en-US" dirty="0">
                <a:cs typeface="Arial" pitchFamily="34" charset="0"/>
              </a:rPr>
              <a:t> of these data.</a:t>
            </a:r>
            <a:endParaRPr lang="en-US" sz="2000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dirty="0">
              <a:cs typeface="Arial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940151" y="2777929"/>
            <a:ext cx="2988539" cy="3003334"/>
            <a:chOff x="5138738" y="2469282"/>
            <a:chExt cx="3527425" cy="3544888"/>
          </a:xfrm>
        </p:grpSpPr>
        <p:sp>
          <p:nvSpPr>
            <p:cNvPr id="7" name="Rectangle 75"/>
            <p:cNvSpPr>
              <a:spLocks noChangeArrowheads="1"/>
            </p:cNvSpPr>
            <p:nvPr/>
          </p:nvSpPr>
          <p:spPr bwMode="auto">
            <a:xfrm>
              <a:off x="5138738" y="2469282"/>
              <a:ext cx="3527425" cy="11049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5334000" y="2623270"/>
              <a:ext cx="3124200" cy="3390900"/>
              <a:chOff x="5334000" y="2740868"/>
              <a:chExt cx="3124200" cy="3390900"/>
            </a:xfrm>
          </p:grpSpPr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5334000" y="2748806"/>
                <a:ext cx="712788" cy="760412"/>
              </a:xfrm>
              <a:prstGeom prst="rect">
                <a:avLst/>
              </a:prstGeom>
              <a:solidFill>
                <a:srgbClr val="FF6600">
                  <a:alpha val="10196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  <p:grpSp>
            <p:nvGrpSpPr>
              <p:cNvPr id="13" name="Group 10"/>
              <p:cNvGrpSpPr>
                <a:grpSpLocks/>
              </p:cNvGrpSpPr>
              <p:nvPr/>
            </p:nvGrpSpPr>
            <p:grpSpPr bwMode="auto">
              <a:xfrm>
                <a:off x="5468938" y="2825006"/>
                <a:ext cx="449262" cy="615950"/>
                <a:chOff x="1680" y="3168"/>
                <a:chExt cx="768" cy="1056"/>
              </a:xfrm>
            </p:grpSpPr>
            <p:sp>
              <p:nvSpPr>
                <p:cNvPr id="32" name="AutoShape 11"/>
                <p:cNvSpPr>
                  <a:spLocks noChangeArrowheads="1"/>
                </p:cNvSpPr>
                <p:nvPr/>
              </p:nvSpPr>
              <p:spPr bwMode="auto">
                <a:xfrm>
                  <a:off x="1680" y="3840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FF66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  <p:sp>
              <p:nvSpPr>
                <p:cNvPr id="33" name="AutoShape 12"/>
                <p:cNvSpPr>
                  <a:spLocks noChangeArrowheads="1"/>
                </p:cNvSpPr>
                <p:nvPr/>
              </p:nvSpPr>
              <p:spPr bwMode="auto">
                <a:xfrm>
                  <a:off x="1680" y="3504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FF66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4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chemeClr val="bg1"/>
                      </a:solidFill>
                      <a:cs typeface="Arial" pitchFamily="34" charset="0"/>
                    </a:rPr>
                    <a:t>DB</a:t>
                  </a:r>
                </a:p>
              </p:txBody>
            </p:sp>
            <p:sp>
              <p:nvSpPr>
                <p:cNvPr id="34" name="AutoShape 13"/>
                <p:cNvSpPr>
                  <a:spLocks noChangeArrowheads="1"/>
                </p:cNvSpPr>
                <p:nvPr/>
              </p:nvSpPr>
              <p:spPr bwMode="auto">
                <a:xfrm>
                  <a:off x="1680" y="3168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FF66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</p:grpSp>
          <p:sp>
            <p:nvSpPr>
              <p:cNvPr id="14" name="AutoShape 14"/>
              <p:cNvSpPr>
                <a:spLocks noChangeArrowheads="1"/>
              </p:cNvSpPr>
              <p:nvPr/>
            </p:nvSpPr>
            <p:spPr bwMode="auto">
              <a:xfrm>
                <a:off x="6550124" y="4431556"/>
                <a:ext cx="709612" cy="709612"/>
              </a:xfrm>
              <a:prstGeom prst="roundRect">
                <a:avLst>
                  <a:gd name="adj" fmla="val 16667"/>
                </a:avLst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300" dirty="0">
                    <a:solidFill>
                      <a:schemeClr val="bg1"/>
                    </a:solidFill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5" name="AutoShape 16"/>
              <p:cNvSpPr>
                <a:spLocks noChangeArrowheads="1"/>
              </p:cNvSpPr>
              <p:nvPr/>
            </p:nvSpPr>
            <p:spPr bwMode="auto">
              <a:xfrm>
                <a:off x="6672361" y="5674568"/>
                <a:ext cx="457200" cy="457200"/>
              </a:xfrm>
              <a:prstGeom prst="smileyFace">
                <a:avLst>
                  <a:gd name="adj" fmla="val 4653"/>
                </a:avLst>
              </a:prstGeom>
              <a:solidFill>
                <a:srgbClr val="FFEBE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  <p:cxnSp>
            <p:nvCxnSpPr>
              <p:cNvPr id="16" name="AutoShape 17"/>
              <p:cNvCxnSpPr>
                <a:cxnSpLocks noChangeShapeType="1"/>
                <a:stCxn id="15" idx="0"/>
                <a:endCxn id="14" idx="2"/>
              </p:cNvCxnSpPr>
              <p:nvPr/>
            </p:nvCxnSpPr>
            <p:spPr bwMode="auto">
              <a:xfrm flipV="1">
                <a:off x="6900961" y="5141168"/>
                <a:ext cx="4763" cy="5334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17" name="Rectangle 18"/>
              <p:cNvSpPr>
                <a:spLocks noChangeArrowheads="1"/>
              </p:cNvSpPr>
              <p:nvPr/>
            </p:nvSpPr>
            <p:spPr bwMode="auto">
              <a:xfrm>
                <a:off x="6145213" y="2740868"/>
                <a:ext cx="712787" cy="760413"/>
              </a:xfrm>
              <a:prstGeom prst="rect">
                <a:avLst/>
              </a:prstGeom>
              <a:solidFill>
                <a:srgbClr val="008000">
                  <a:alpha val="10196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  <p:grpSp>
            <p:nvGrpSpPr>
              <p:cNvPr id="18" name="Group 19"/>
              <p:cNvGrpSpPr>
                <a:grpSpLocks/>
              </p:cNvGrpSpPr>
              <p:nvPr/>
            </p:nvGrpSpPr>
            <p:grpSpPr bwMode="auto">
              <a:xfrm>
                <a:off x="6280150" y="2807544"/>
                <a:ext cx="449263" cy="625283"/>
                <a:chOff x="1680" y="3168"/>
                <a:chExt cx="768" cy="1072"/>
              </a:xfrm>
            </p:grpSpPr>
            <p:sp>
              <p:nvSpPr>
                <p:cNvPr id="29" name="AutoShape 20"/>
                <p:cNvSpPr>
                  <a:spLocks noChangeArrowheads="1"/>
                </p:cNvSpPr>
                <p:nvPr/>
              </p:nvSpPr>
              <p:spPr bwMode="auto">
                <a:xfrm>
                  <a:off x="1680" y="3856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0080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  <p:sp>
              <p:nvSpPr>
                <p:cNvPr id="30" name="AutoShape 21"/>
                <p:cNvSpPr>
                  <a:spLocks noChangeArrowheads="1"/>
                </p:cNvSpPr>
                <p:nvPr/>
              </p:nvSpPr>
              <p:spPr bwMode="auto">
                <a:xfrm>
                  <a:off x="1680" y="3520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0080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4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chemeClr val="bg1"/>
                      </a:solidFill>
                      <a:cs typeface="Arial" pitchFamily="34" charset="0"/>
                    </a:rPr>
                    <a:t>DB</a:t>
                  </a:r>
                </a:p>
              </p:txBody>
            </p:sp>
            <p:sp>
              <p:nvSpPr>
                <p:cNvPr id="31" name="AutoShape 22"/>
                <p:cNvSpPr>
                  <a:spLocks noChangeArrowheads="1"/>
                </p:cNvSpPr>
                <p:nvPr/>
              </p:nvSpPr>
              <p:spPr bwMode="auto">
                <a:xfrm>
                  <a:off x="1680" y="3168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0080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</p:grpSp>
          <p:sp>
            <p:nvSpPr>
              <p:cNvPr id="19" name="Rectangle 24"/>
              <p:cNvSpPr>
                <a:spLocks noChangeArrowheads="1"/>
              </p:cNvSpPr>
              <p:nvPr/>
            </p:nvSpPr>
            <p:spPr bwMode="auto">
              <a:xfrm>
                <a:off x="6934200" y="2748806"/>
                <a:ext cx="712788" cy="760412"/>
              </a:xfrm>
              <a:prstGeom prst="rect">
                <a:avLst/>
              </a:prstGeom>
              <a:solidFill>
                <a:srgbClr val="800080">
                  <a:alpha val="10196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  <p:grpSp>
            <p:nvGrpSpPr>
              <p:cNvPr id="20" name="Group 25"/>
              <p:cNvGrpSpPr>
                <a:grpSpLocks/>
              </p:cNvGrpSpPr>
              <p:nvPr/>
            </p:nvGrpSpPr>
            <p:grpSpPr bwMode="auto">
              <a:xfrm>
                <a:off x="7069138" y="2825006"/>
                <a:ext cx="449262" cy="615950"/>
                <a:chOff x="1680" y="3168"/>
                <a:chExt cx="768" cy="1056"/>
              </a:xfrm>
            </p:grpSpPr>
            <p:sp>
              <p:nvSpPr>
                <p:cNvPr id="26" name="AutoShape 26"/>
                <p:cNvSpPr>
                  <a:spLocks noChangeArrowheads="1"/>
                </p:cNvSpPr>
                <p:nvPr/>
              </p:nvSpPr>
              <p:spPr bwMode="auto">
                <a:xfrm>
                  <a:off x="1680" y="3840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80008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  <p:sp>
              <p:nvSpPr>
                <p:cNvPr id="27" name="AutoShape 27"/>
                <p:cNvSpPr>
                  <a:spLocks noChangeArrowheads="1"/>
                </p:cNvSpPr>
                <p:nvPr/>
              </p:nvSpPr>
              <p:spPr bwMode="auto">
                <a:xfrm>
                  <a:off x="1680" y="3504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80008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4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chemeClr val="bg1"/>
                      </a:solidFill>
                      <a:cs typeface="Arial" pitchFamily="34" charset="0"/>
                    </a:rPr>
                    <a:t>DB</a:t>
                  </a:r>
                </a:p>
              </p:txBody>
            </p:sp>
            <p:sp>
              <p:nvSpPr>
                <p:cNvPr id="28" name="AutoShape 28"/>
                <p:cNvSpPr>
                  <a:spLocks noChangeArrowheads="1"/>
                </p:cNvSpPr>
                <p:nvPr/>
              </p:nvSpPr>
              <p:spPr bwMode="auto">
                <a:xfrm>
                  <a:off x="1680" y="3168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80008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</p:grpSp>
          <p:sp>
            <p:nvSpPr>
              <p:cNvPr id="21" name="Rectangle 30"/>
              <p:cNvSpPr>
                <a:spLocks noChangeArrowheads="1"/>
              </p:cNvSpPr>
              <p:nvPr/>
            </p:nvSpPr>
            <p:spPr bwMode="auto">
              <a:xfrm>
                <a:off x="7745413" y="2748806"/>
                <a:ext cx="712787" cy="760412"/>
              </a:xfrm>
              <a:prstGeom prst="rect">
                <a:avLst/>
              </a:prstGeom>
              <a:solidFill>
                <a:srgbClr val="808000">
                  <a:alpha val="10196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  <p:grpSp>
            <p:nvGrpSpPr>
              <p:cNvPr id="22" name="Group 31"/>
              <p:cNvGrpSpPr>
                <a:grpSpLocks/>
              </p:cNvGrpSpPr>
              <p:nvPr/>
            </p:nvGrpSpPr>
            <p:grpSpPr bwMode="auto">
              <a:xfrm>
                <a:off x="7880350" y="2825006"/>
                <a:ext cx="449263" cy="615950"/>
                <a:chOff x="1680" y="3168"/>
                <a:chExt cx="768" cy="1056"/>
              </a:xfrm>
            </p:grpSpPr>
            <p:sp>
              <p:nvSpPr>
                <p:cNvPr id="23" name="AutoShape 32"/>
                <p:cNvSpPr>
                  <a:spLocks noChangeArrowheads="1"/>
                </p:cNvSpPr>
                <p:nvPr/>
              </p:nvSpPr>
              <p:spPr bwMode="auto">
                <a:xfrm>
                  <a:off x="1680" y="3840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  <p:sp>
              <p:nvSpPr>
                <p:cNvPr id="24" name="AutoShape 33"/>
                <p:cNvSpPr>
                  <a:spLocks noChangeArrowheads="1"/>
                </p:cNvSpPr>
                <p:nvPr/>
              </p:nvSpPr>
              <p:spPr bwMode="auto">
                <a:xfrm>
                  <a:off x="1680" y="3504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04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chemeClr val="bg1"/>
                      </a:solidFill>
                      <a:cs typeface="Arial" pitchFamily="34" charset="0"/>
                    </a:rPr>
                    <a:t>DB</a:t>
                  </a:r>
                </a:p>
              </p:txBody>
            </p:sp>
            <p:sp>
              <p:nvSpPr>
                <p:cNvPr id="25" name="AutoShape 34"/>
                <p:cNvSpPr>
                  <a:spLocks noChangeArrowheads="1"/>
                </p:cNvSpPr>
                <p:nvPr/>
              </p:nvSpPr>
              <p:spPr bwMode="auto">
                <a:xfrm>
                  <a:off x="1680" y="3168"/>
                  <a:ext cx="768" cy="384"/>
                </a:xfrm>
                <a:prstGeom prst="can">
                  <a:avLst>
                    <a:gd name="adj" fmla="val 25000"/>
                  </a:avLst>
                </a:prstGeom>
                <a:solidFill>
                  <a:srgbClr val="808000">
                    <a:alpha val="6313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84" name="AutoShape 81"/>
            <p:cNvCxnSpPr>
              <a:cxnSpLocks noChangeShapeType="1"/>
              <a:stCxn id="7" idx="2"/>
              <a:endCxn id="14" idx="0"/>
            </p:cNvCxnSpPr>
            <p:nvPr/>
          </p:nvCxnSpPr>
          <p:spPr bwMode="auto">
            <a:xfrm>
              <a:off x="6902450" y="3574182"/>
              <a:ext cx="3175" cy="739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87" name="Group 86"/>
          <p:cNvGrpSpPr/>
          <p:nvPr/>
        </p:nvGrpSpPr>
        <p:grpSpPr>
          <a:xfrm>
            <a:off x="323528" y="2850350"/>
            <a:ext cx="1872208" cy="2954914"/>
            <a:chOff x="1065213" y="2537778"/>
            <a:chExt cx="2209800" cy="3487737"/>
          </a:xfrm>
        </p:grpSpPr>
        <p:sp>
          <p:nvSpPr>
            <p:cNvPr id="88" name="Rectangle 1028"/>
            <p:cNvSpPr>
              <a:spLocks noChangeArrowheads="1"/>
            </p:cNvSpPr>
            <p:nvPr/>
          </p:nvSpPr>
          <p:spPr bwMode="auto">
            <a:xfrm>
              <a:off x="1065213" y="2537778"/>
              <a:ext cx="2209800" cy="1524000"/>
            </a:xfrm>
            <a:prstGeom prst="rect">
              <a:avLst/>
            </a:prstGeom>
            <a:solidFill>
              <a:srgbClr val="000080">
                <a:alpha val="1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grpSp>
          <p:nvGrpSpPr>
            <p:cNvPr id="89" name="Group 1029"/>
            <p:cNvGrpSpPr>
              <a:grpSpLocks/>
            </p:cNvGrpSpPr>
            <p:nvPr/>
          </p:nvGrpSpPr>
          <p:grpSpPr bwMode="auto">
            <a:xfrm>
              <a:off x="1827213" y="2852936"/>
              <a:ext cx="720725" cy="990600"/>
              <a:chOff x="1680" y="3168"/>
              <a:chExt cx="768" cy="1056"/>
            </a:xfrm>
          </p:grpSpPr>
          <p:sp>
            <p:nvSpPr>
              <p:cNvPr id="102" name="AutoShape 1030"/>
              <p:cNvSpPr>
                <a:spLocks noChangeArrowheads="1"/>
              </p:cNvSpPr>
              <p:nvPr/>
            </p:nvSpPr>
            <p:spPr bwMode="auto">
              <a:xfrm>
                <a:off x="1680" y="3840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5859A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cs typeface="Arial" pitchFamily="34" charset="0"/>
                </a:endParaRPr>
              </a:p>
            </p:txBody>
          </p:sp>
          <p:sp>
            <p:nvSpPr>
              <p:cNvPr id="103" name="AutoShape 1031"/>
              <p:cNvSpPr>
                <a:spLocks noChangeArrowheads="1"/>
              </p:cNvSpPr>
              <p:nvPr/>
            </p:nvSpPr>
            <p:spPr bwMode="auto">
              <a:xfrm>
                <a:off x="1680" y="3504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5859A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sz="1600" dirty="0">
                    <a:solidFill>
                      <a:schemeClr val="bg1"/>
                    </a:solidFill>
                    <a:cs typeface="Arial" pitchFamily="34" charset="0"/>
                  </a:rPr>
                  <a:t>DB</a:t>
                </a:r>
              </a:p>
            </p:txBody>
          </p:sp>
          <p:sp>
            <p:nvSpPr>
              <p:cNvPr id="104" name="AutoShape 1032"/>
              <p:cNvSpPr>
                <a:spLocks noChangeArrowheads="1"/>
              </p:cNvSpPr>
              <p:nvPr/>
            </p:nvSpPr>
            <p:spPr bwMode="auto">
              <a:xfrm>
                <a:off x="1680" y="3168"/>
                <a:ext cx="768" cy="384"/>
              </a:xfrm>
              <a:prstGeom prst="can">
                <a:avLst>
                  <a:gd name="adj" fmla="val 25000"/>
                </a:avLst>
              </a:prstGeom>
              <a:solidFill>
                <a:srgbClr val="5859A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cs typeface="Arial" pitchFamily="34" charset="0"/>
                </a:endParaRPr>
              </a:p>
            </p:txBody>
          </p:sp>
        </p:grpSp>
        <p:sp>
          <p:nvSpPr>
            <p:cNvPr id="94" name="AutoShape 1037"/>
            <p:cNvSpPr>
              <a:spLocks noChangeArrowheads="1"/>
            </p:cNvSpPr>
            <p:nvPr/>
          </p:nvSpPr>
          <p:spPr bwMode="auto">
            <a:xfrm>
              <a:off x="1792288" y="4272915"/>
              <a:ext cx="762000" cy="762000"/>
            </a:xfrm>
            <a:prstGeom prst="roundRect">
              <a:avLst>
                <a:gd name="adj" fmla="val 16667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cs typeface="Arial" pitchFamily="34" charset="0"/>
                </a:rPr>
                <a:t>I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95" name="AutoShape 1038"/>
            <p:cNvCxnSpPr>
              <a:cxnSpLocks noChangeShapeType="1"/>
              <a:stCxn id="88" idx="2"/>
              <a:endCxn id="94" idx="0"/>
            </p:cNvCxnSpPr>
            <p:nvPr/>
          </p:nvCxnSpPr>
          <p:spPr bwMode="auto">
            <a:xfrm>
              <a:off x="2170113" y="4061778"/>
              <a:ext cx="3175" cy="2111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6" name="AutoShape 1039"/>
            <p:cNvSpPr>
              <a:spLocks noChangeArrowheads="1"/>
            </p:cNvSpPr>
            <p:nvPr/>
          </p:nvSpPr>
          <p:spPr bwMode="auto">
            <a:xfrm>
              <a:off x="1944688" y="5568315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FFEBE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itchFamily="34" charset="0"/>
              </a:endParaRPr>
            </a:p>
          </p:txBody>
        </p:sp>
        <p:cxnSp>
          <p:nvCxnSpPr>
            <p:cNvPr id="97" name="AutoShape 1040"/>
            <p:cNvCxnSpPr>
              <a:cxnSpLocks noChangeShapeType="1"/>
              <a:stCxn id="96" idx="0"/>
              <a:endCxn id="94" idx="2"/>
            </p:cNvCxnSpPr>
            <p:nvPr/>
          </p:nvCxnSpPr>
          <p:spPr bwMode="auto">
            <a:xfrm flipV="1">
              <a:off x="2173288" y="5034915"/>
              <a:ext cx="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05" name="Rectangle 44"/>
          <p:cNvSpPr>
            <a:spLocks noChangeArrowheads="1"/>
          </p:cNvSpPr>
          <p:nvPr/>
        </p:nvSpPr>
        <p:spPr bwMode="auto">
          <a:xfrm>
            <a:off x="5724128" y="2348880"/>
            <a:ext cx="3419872" cy="3810000"/>
          </a:xfrm>
          <a:prstGeom prst="rect">
            <a:avLst/>
          </a:prstGeom>
          <a:solidFill>
            <a:srgbClr val="C0C0C0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106" name="Text Box 89"/>
          <p:cNvSpPr txBox="1">
            <a:spLocks noChangeArrowheads="1"/>
          </p:cNvSpPr>
          <p:nvPr/>
        </p:nvSpPr>
        <p:spPr bwMode="auto">
          <a:xfrm>
            <a:off x="2987824" y="1937152"/>
            <a:ext cx="2304256" cy="4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dirty="0" smtClean="0">
                <a:cs typeface="Arial" pitchFamily="34" charset="0"/>
              </a:rPr>
              <a:t>Reality</a:t>
            </a:r>
            <a:endParaRPr lang="en-US" sz="2200" dirty="0">
              <a:cs typeface="Arial" pitchFamily="34" charset="0"/>
            </a:endParaRPr>
          </a:p>
        </p:txBody>
      </p:sp>
      <p:sp>
        <p:nvSpPr>
          <p:cNvPr id="107" name="Line 50"/>
          <p:cNvSpPr>
            <a:spLocks noChangeShapeType="1"/>
          </p:cNvSpPr>
          <p:nvPr/>
        </p:nvSpPr>
        <p:spPr bwMode="auto">
          <a:xfrm>
            <a:off x="5724128" y="2060848"/>
            <a:ext cx="0" cy="4151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20789675">
            <a:off x="5977752" y="4305437"/>
            <a:ext cx="2985744" cy="675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STANDARDS AND ONTOLOGIES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tand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6" y="980728"/>
            <a:ext cx="8523910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05" y="6608385"/>
            <a:ext cx="2366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From </a:t>
            </a:r>
            <a:r>
              <a:rPr lang="en-GB" dirty="0" err="1" smtClean="0"/>
              <a:t>xkcd</a:t>
            </a:r>
            <a:r>
              <a:rPr lang="en-GB" dirty="0"/>
              <a:t>: http://xkcd.com/927/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528" y="35913"/>
            <a:ext cx="8229600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2pPr>
            <a:lvl3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3pPr>
            <a:lvl4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4pPr>
            <a:lvl5pPr algn="l" defTabSz="9525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HelveticaNeueLT Pro 45 Lt" charset="0"/>
                <a:ea typeface="ＭＳ Ｐゴシック" charset="0"/>
                <a:cs typeface="HelveticaNeueLT Pro 45 Lt" charset="0"/>
              </a:defRPr>
            </a:lvl5pPr>
            <a:lvl6pPr marL="220599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6pPr>
            <a:lvl7pPr marL="441176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7pPr>
            <a:lvl8pPr marL="661770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8pPr>
            <a:lvl9pPr marL="882370" algn="l" defTabSz="955894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kern="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The danger with standards…</a:t>
            </a:r>
            <a:endParaRPr lang="en-US" kern="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9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3157191"/>
            <a:ext cx="9144000" cy="2071687"/>
          </a:xfrm>
          <a:prstGeom prst="rect">
            <a:avLst/>
          </a:prstGeom>
          <a:solidFill>
            <a:srgbClr val="EAEAEA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0" y="980728"/>
            <a:ext cx="9144000" cy="1506538"/>
          </a:xfrm>
          <a:prstGeom prst="rect">
            <a:avLst/>
          </a:prstGeom>
          <a:solidFill>
            <a:srgbClr val="EAEAEA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795" name="Rectangle 7"/>
          <p:cNvSpPr>
            <a:spLocks noChangeArrowheads="1"/>
          </p:cNvSpPr>
          <p:nvPr/>
        </p:nvSpPr>
        <p:spPr bwMode="auto">
          <a:xfrm>
            <a:off x="0" y="2487266"/>
            <a:ext cx="9144000" cy="666750"/>
          </a:xfrm>
          <a:prstGeom prst="rect">
            <a:avLst/>
          </a:prstGeom>
          <a:solidFill>
            <a:srgbClr val="F8F8F8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796" name="Title 1"/>
          <p:cNvSpPr>
            <a:spLocks noGrp="1"/>
          </p:cNvSpPr>
          <p:nvPr>
            <p:ph type="title"/>
          </p:nvPr>
        </p:nvSpPr>
        <p:spPr>
          <a:xfrm>
            <a:off x="251520" y="35913"/>
            <a:ext cx="8229600" cy="5847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200" dirty="0">
                <a:solidFill>
                  <a:srgbClr val="008000"/>
                </a:solidFill>
                <a:latin typeface="Arial" panose="020B0604020202020204" pitchFamily="34" charset="0"/>
                <a:cs typeface="Arial" pitchFamily="34" charset="0"/>
              </a:rPr>
              <a:t>Data integration problems</a:t>
            </a: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5229201"/>
            <a:ext cx="9144000" cy="1655788"/>
          </a:xfrm>
          <a:prstGeom prst="rect">
            <a:avLst/>
          </a:prstGeom>
          <a:solidFill>
            <a:srgbClr val="F8F8F8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74340" y="1133128"/>
            <a:ext cx="449263" cy="615950"/>
            <a:chOff x="1680" y="3168"/>
            <a:chExt cx="768" cy="1056"/>
          </a:xfrm>
        </p:grpSpPr>
        <p:sp>
          <p:nvSpPr>
            <p:cNvPr id="33831" name="AutoShape 10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FF66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3832" name="AutoShape 11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FF66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833" name="AutoShape 12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FF66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85553" y="1133128"/>
            <a:ext cx="449262" cy="615950"/>
            <a:chOff x="1680" y="3168"/>
            <a:chExt cx="768" cy="1056"/>
          </a:xfrm>
        </p:grpSpPr>
        <p:sp>
          <p:nvSpPr>
            <p:cNvPr id="33828" name="AutoShape 14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3829" name="AutoShape 15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830" name="AutoShape 16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74540" y="1133128"/>
            <a:ext cx="449263" cy="615950"/>
            <a:chOff x="1680" y="3168"/>
            <a:chExt cx="768" cy="1056"/>
          </a:xfrm>
        </p:grpSpPr>
        <p:sp>
          <p:nvSpPr>
            <p:cNvPr id="33825" name="AutoShape 18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008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3826" name="AutoShape 19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008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827" name="AutoShape 20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008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885753" y="1133128"/>
            <a:ext cx="449262" cy="615950"/>
            <a:chOff x="1680" y="3168"/>
            <a:chExt cx="768" cy="1056"/>
          </a:xfrm>
        </p:grpSpPr>
        <p:sp>
          <p:nvSpPr>
            <p:cNvPr id="33822" name="AutoShape 22"/>
            <p:cNvSpPr>
              <a:spLocks noChangeArrowheads="1"/>
            </p:cNvSpPr>
            <p:nvPr/>
          </p:nvSpPr>
          <p:spPr bwMode="auto">
            <a:xfrm>
              <a:off x="1680" y="3840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3823" name="AutoShape 23"/>
            <p:cNvSpPr>
              <a:spLocks noChangeArrowheads="1"/>
            </p:cNvSpPr>
            <p:nvPr/>
          </p:nvSpPr>
          <p:spPr bwMode="auto">
            <a:xfrm>
              <a:off x="1680" y="3504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824" name="AutoShape 24"/>
            <p:cNvSpPr>
              <a:spLocks noChangeArrowheads="1"/>
            </p:cNvSpPr>
            <p:nvPr/>
          </p:nvSpPr>
          <p:spPr bwMode="auto">
            <a:xfrm>
              <a:off x="1680" y="3168"/>
              <a:ext cx="768" cy="384"/>
            </a:xfrm>
            <a:prstGeom prst="can">
              <a:avLst>
                <a:gd name="adj" fmla="val 25000"/>
              </a:avLst>
            </a:prstGeom>
            <a:solidFill>
              <a:srgbClr val="808000">
                <a:alpha val="6313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1698059" y="1751336"/>
            <a:ext cx="2411413" cy="2819401"/>
            <a:chOff x="1699667" y="1742714"/>
            <a:chExt cx="2411412" cy="2902372"/>
          </a:xfrm>
        </p:grpSpPr>
        <p:cxnSp>
          <p:nvCxnSpPr>
            <p:cNvPr id="33818" name="AutoShape 28"/>
            <p:cNvCxnSpPr>
              <a:cxnSpLocks noChangeShapeType="1"/>
              <a:stCxn id="33828" idx="3"/>
            </p:cNvCxnSpPr>
            <p:nvPr/>
          </p:nvCxnSpPr>
          <p:spPr bwMode="auto">
            <a:xfrm>
              <a:off x="2510879" y="1742715"/>
              <a:ext cx="0" cy="28318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9" name="AutoShape 26"/>
            <p:cNvCxnSpPr>
              <a:cxnSpLocks noChangeShapeType="1"/>
              <a:stCxn id="33831" idx="3"/>
            </p:cNvCxnSpPr>
            <p:nvPr/>
          </p:nvCxnSpPr>
          <p:spPr bwMode="auto">
            <a:xfrm>
              <a:off x="1699667" y="1742714"/>
              <a:ext cx="0" cy="28960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0" name="AutoShape 28"/>
            <p:cNvCxnSpPr>
              <a:cxnSpLocks noChangeShapeType="1"/>
              <a:stCxn id="33825" idx="3"/>
            </p:cNvCxnSpPr>
            <p:nvPr/>
          </p:nvCxnSpPr>
          <p:spPr bwMode="auto">
            <a:xfrm>
              <a:off x="3299867" y="1742715"/>
              <a:ext cx="0" cy="29023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1" name="AutoShape 29"/>
            <p:cNvCxnSpPr>
              <a:cxnSpLocks noChangeShapeType="1"/>
              <a:stCxn id="33822" idx="3"/>
            </p:cNvCxnSpPr>
            <p:nvPr/>
          </p:nvCxnSpPr>
          <p:spPr bwMode="auto">
            <a:xfrm>
              <a:off x="4111079" y="1742715"/>
              <a:ext cx="0" cy="28318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3803" name="Oval 30"/>
          <p:cNvSpPr>
            <a:spLocks noChangeArrowheads="1"/>
          </p:cNvSpPr>
          <p:nvPr/>
        </p:nvSpPr>
        <p:spPr bwMode="auto">
          <a:xfrm>
            <a:off x="2364928" y="2699991"/>
            <a:ext cx="304800" cy="304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804" name="Oval 31"/>
          <p:cNvSpPr>
            <a:spLocks noChangeArrowheads="1"/>
          </p:cNvSpPr>
          <p:nvPr/>
        </p:nvSpPr>
        <p:spPr bwMode="auto">
          <a:xfrm>
            <a:off x="1552128" y="2699991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805" name="Oval 32"/>
          <p:cNvSpPr>
            <a:spLocks noChangeArrowheads="1"/>
          </p:cNvSpPr>
          <p:nvPr/>
        </p:nvSpPr>
        <p:spPr bwMode="auto">
          <a:xfrm>
            <a:off x="3955603" y="2699991"/>
            <a:ext cx="304800" cy="304800"/>
          </a:xfrm>
          <a:prstGeom prst="ellipse">
            <a:avLst/>
          </a:pr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806" name="Oval 33"/>
          <p:cNvSpPr>
            <a:spLocks noChangeArrowheads="1"/>
          </p:cNvSpPr>
          <p:nvPr/>
        </p:nvSpPr>
        <p:spPr bwMode="auto">
          <a:xfrm>
            <a:off x="3152328" y="2699991"/>
            <a:ext cx="304800" cy="3048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4500115" y="980728"/>
            <a:ext cx="4824413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</a:t>
            </a:r>
            <a:r>
              <a:rPr lang="en-US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resources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i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to maintain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New appearing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Just 20% has a sustained future*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easy to find them</a:t>
            </a:r>
          </a:p>
        </p:txBody>
      </p:sp>
      <p:sp>
        <p:nvSpPr>
          <p:cNvPr id="33808" name="Text Box 37"/>
          <p:cNvSpPr txBox="1">
            <a:spLocks noChangeArrowheads="1"/>
          </p:cNvSpPr>
          <p:nvPr/>
        </p:nvSpPr>
        <p:spPr bwMode="auto">
          <a:xfrm>
            <a:off x="4500115" y="2634903"/>
            <a:ext cx="3806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Different </a:t>
            </a:r>
            <a:r>
              <a:rPr lang="en-US" b="1" dirty="0">
                <a:cs typeface="Arial" panose="020B0604020202020204" pitchFamily="34" charset="0"/>
              </a:rPr>
              <a:t>query interfaces</a:t>
            </a:r>
          </a:p>
        </p:txBody>
      </p:sp>
      <p:sp>
        <p:nvSpPr>
          <p:cNvPr id="33809" name="AutoShape 39"/>
          <p:cNvSpPr>
            <a:spLocks noChangeArrowheads="1"/>
          </p:cNvSpPr>
          <p:nvPr/>
        </p:nvSpPr>
        <p:spPr bwMode="auto">
          <a:xfrm>
            <a:off x="1467990" y="4357341"/>
            <a:ext cx="457200" cy="434975"/>
          </a:xfrm>
          <a:prstGeom prst="pentagon">
            <a:avLst/>
          </a:prstGeom>
          <a:solidFill>
            <a:schemeClr val="bg1"/>
          </a:solidFill>
          <a:ln w="635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33810" name="Text Box 40"/>
          <p:cNvSpPr txBox="1">
            <a:spLocks noChangeArrowheads="1"/>
          </p:cNvSpPr>
          <p:nvPr/>
        </p:nvSpPr>
        <p:spPr bwMode="auto">
          <a:xfrm>
            <a:off x="1605030" y="6351711"/>
            <a:ext cx="2678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data integration?</a:t>
            </a:r>
          </a:p>
        </p:txBody>
      </p:sp>
      <p:sp>
        <p:nvSpPr>
          <p:cNvPr id="12308" name="AutoShape 41"/>
          <p:cNvSpPr>
            <a:spLocks/>
          </p:cNvSpPr>
          <p:nvPr/>
        </p:nvSpPr>
        <p:spPr bwMode="auto">
          <a:xfrm rot="-5400000">
            <a:off x="2793553" y="3927128"/>
            <a:ext cx="152400" cy="2971800"/>
          </a:xfrm>
          <a:prstGeom prst="leftBrace">
            <a:avLst>
              <a:gd name="adj1" fmla="val 93708"/>
              <a:gd name="adj2" fmla="val 49944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panose="020B0604020202020204" pitchFamily="34" charset="0"/>
            </a:endParaRPr>
          </a:p>
        </p:txBody>
      </p:sp>
      <p:sp>
        <p:nvSpPr>
          <p:cNvPr id="33812" name="AutoShape 45"/>
          <p:cNvSpPr>
            <a:spLocks noChangeArrowheads="1"/>
          </p:cNvSpPr>
          <p:nvPr/>
        </p:nvSpPr>
        <p:spPr bwMode="auto">
          <a:xfrm>
            <a:off x="2268090" y="4360516"/>
            <a:ext cx="504825" cy="436562"/>
          </a:xfrm>
          <a:prstGeom prst="hexagon">
            <a:avLst>
              <a:gd name="adj" fmla="val 28909"/>
              <a:gd name="vf" fmla="val 115470"/>
            </a:avLst>
          </a:prstGeom>
          <a:solidFill>
            <a:schemeClr val="bg1"/>
          </a:solidFill>
          <a:ln w="635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813" name="AutoShape 46"/>
          <p:cNvSpPr>
            <a:spLocks noChangeArrowheads="1"/>
          </p:cNvSpPr>
          <p:nvPr/>
        </p:nvSpPr>
        <p:spPr bwMode="auto">
          <a:xfrm>
            <a:off x="3080890" y="4352578"/>
            <a:ext cx="433388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3814" name="AutoShape 47"/>
          <p:cNvSpPr>
            <a:spLocks noChangeArrowheads="1"/>
          </p:cNvSpPr>
          <p:nvPr/>
        </p:nvSpPr>
        <p:spPr bwMode="auto">
          <a:xfrm>
            <a:off x="3887340" y="4352578"/>
            <a:ext cx="431800" cy="4318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635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4500115" y="3422610"/>
            <a:ext cx="3485249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 </a:t>
            </a:r>
            <a:r>
              <a:rPr lang="en-US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i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Formats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Schemas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Controlled vocabularies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Minimum information guidelines</a:t>
            </a:r>
          </a:p>
        </p:txBody>
      </p:sp>
      <p:sp>
        <p:nvSpPr>
          <p:cNvPr id="33816" name="AutoShape 1039"/>
          <p:cNvSpPr>
            <a:spLocks noChangeArrowheads="1"/>
          </p:cNvSpPr>
          <p:nvPr/>
        </p:nvSpPr>
        <p:spPr bwMode="auto">
          <a:xfrm>
            <a:off x="2555428" y="5682903"/>
            <a:ext cx="627062" cy="625475"/>
          </a:xfrm>
          <a:prstGeom prst="smileyFace">
            <a:avLst>
              <a:gd name="adj" fmla="val 4653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cs typeface="Arial" panose="020B0604020202020204" pitchFamily="34" charset="0"/>
            </a:endParaRPr>
          </a:p>
        </p:txBody>
      </p:sp>
      <p:sp>
        <p:nvSpPr>
          <p:cNvPr id="33817" name="TextBox 72"/>
          <p:cNvSpPr txBox="1">
            <a:spLocks noChangeArrowheads="1"/>
          </p:cNvSpPr>
          <p:nvPr/>
        </p:nvSpPr>
        <p:spPr bwMode="auto">
          <a:xfrm>
            <a:off x="6012160" y="6623774"/>
            <a:ext cx="3136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z="1100" dirty="0">
                <a:cs typeface="Arial" panose="020B0604020202020204" pitchFamily="34" charset="0"/>
              </a:rPr>
              <a:t>* </a:t>
            </a:r>
            <a:r>
              <a:rPr lang="en-US" sz="1100" dirty="0" err="1">
                <a:cs typeface="Arial" panose="020B0604020202020204" pitchFamily="34" charset="0"/>
              </a:rPr>
              <a:t>Merali</a:t>
            </a:r>
            <a:r>
              <a:rPr lang="en-US" sz="1100" dirty="0">
                <a:cs typeface="Arial" panose="020B0604020202020204" pitchFamily="34" charset="0"/>
              </a:rPr>
              <a:t> </a:t>
            </a:r>
            <a:r>
              <a:rPr lang="en-US" sz="1100" i="1" dirty="0" smtClean="0">
                <a:cs typeface="Arial" panose="020B0604020202020204" pitchFamily="34" charset="0"/>
              </a:rPr>
              <a:t>et al</a:t>
            </a:r>
            <a:r>
              <a:rPr lang="en-US" sz="1100" dirty="0" smtClean="0">
                <a:cs typeface="Arial" panose="020B0604020202020204" pitchFamily="34" charset="0"/>
              </a:rPr>
              <a:t>., 2005, Nature, </a:t>
            </a:r>
            <a:r>
              <a:rPr lang="en-GB" sz="1100" dirty="0">
                <a:cs typeface="Arial" panose="020B0604020202020204" pitchFamily="34" charset="0"/>
              </a:rPr>
              <a:t>PMID: 15973369</a:t>
            </a:r>
            <a:r>
              <a:rPr lang="en-US" sz="1100" dirty="0" smtClean="0">
                <a:cs typeface="Arial" panose="020B0604020202020204" pitchFamily="34" charset="0"/>
              </a:rPr>
              <a:t>. </a:t>
            </a:r>
            <a:endParaRPr lang="en-GB" sz="1100" dirty="0">
              <a:cs typeface="Arial" panose="020B0604020202020204" pitchFamily="34" charset="0"/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4499992" y="5445224"/>
            <a:ext cx="1845377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sz="16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Redundancy</a:t>
            </a:r>
          </a:p>
          <a:p>
            <a:pPr marL="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Inconsistency</a:t>
            </a:r>
            <a:endParaRPr lang="en-US" sz="16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ine Callout 2 (Border and Accent Bar) 74"/>
          <p:cNvSpPr/>
          <p:nvPr/>
        </p:nvSpPr>
        <p:spPr bwMode="auto">
          <a:xfrm>
            <a:off x="5076056" y="1196752"/>
            <a:ext cx="3024336" cy="1512168"/>
          </a:xfrm>
          <a:prstGeom prst="accentBorderCallout2">
            <a:avLst>
              <a:gd name="adj1" fmla="val 79219"/>
              <a:gd name="adj2" fmla="val -3630"/>
              <a:gd name="adj3" fmla="val 79220"/>
              <a:gd name="adj4" fmla="val -16667"/>
              <a:gd name="adj5" fmla="val 100809"/>
              <a:gd name="adj6" fmla="val -22210"/>
            </a:avLst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it-IT" sz="1800" dirty="0" smtClean="0"/>
              <a:t>Access, exchange, sharing, portability, interoperability, annotation, comparison, verification, representation, integration, reusability.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467544" y="3521546"/>
            <a:ext cx="2232028" cy="2571750"/>
            <a:chOff x="2154" y="2160"/>
            <a:chExt cx="1406" cy="1620"/>
          </a:xfrm>
        </p:grpSpPr>
        <p:sp>
          <p:nvSpPr>
            <p:cNvPr id="43051" name="Text Box 41"/>
            <p:cNvSpPr txBox="1">
              <a:spLocks noChangeArrowheads="1"/>
            </p:cNvSpPr>
            <p:nvPr/>
          </p:nvSpPr>
          <p:spPr bwMode="auto">
            <a:xfrm>
              <a:off x="2174" y="3430"/>
              <a:ext cx="1310" cy="3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500" dirty="0" smtClean="0"/>
                <a:t>Nucleotide sequences</a:t>
              </a:r>
              <a:endParaRPr lang="en-GB" sz="1500" dirty="0"/>
            </a:p>
            <a:p>
              <a:pPr algn="ctr"/>
              <a:r>
                <a:rPr lang="en-GB" sz="1500" b="1" dirty="0" smtClean="0"/>
                <a:t>INSDC</a:t>
              </a:r>
              <a:endParaRPr lang="en-GB" sz="1500" b="1" dirty="0"/>
            </a:p>
          </p:txBody>
        </p:sp>
        <p:sp>
          <p:nvSpPr>
            <p:cNvPr id="43052" name="Oval 37"/>
            <p:cNvSpPr>
              <a:spLocks noChangeArrowheads="1"/>
            </p:cNvSpPr>
            <p:nvPr/>
          </p:nvSpPr>
          <p:spPr bwMode="auto">
            <a:xfrm>
              <a:off x="2154" y="2160"/>
              <a:ext cx="1406" cy="1270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53" name="Oval 38"/>
            <p:cNvSpPr>
              <a:spLocks noChangeArrowheads="1"/>
            </p:cNvSpPr>
            <p:nvPr/>
          </p:nvSpPr>
          <p:spPr bwMode="auto">
            <a:xfrm>
              <a:off x="2653" y="2432"/>
              <a:ext cx="181" cy="181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54" name="Oval 39"/>
            <p:cNvSpPr>
              <a:spLocks noChangeArrowheads="1"/>
            </p:cNvSpPr>
            <p:nvPr/>
          </p:nvSpPr>
          <p:spPr bwMode="auto">
            <a:xfrm>
              <a:off x="3106" y="2750"/>
              <a:ext cx="181" cy="181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55" name="Line 40"/>
            <p:cNvSpPr>
              <a:spLocks noChangeShapeType="1"/>
            </p:cNvSpPr>
            <p:nvPr/>
          </p:nvSpPr>
          <p:spPr bwMode="auto">
            <a:xfrm flipH="1" flipV="1">
              <a:off x="2856" y="2574"/>
              <a:ext cx="226" cy="18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56" name="Text Box 42"/>
            <p:cNvSpPr txBox="1">
              <a:spLocks noChangeArrowheads="1"/>
            </p:cNvSpPr>
            <p:nvPr/>
          </p:nvSpPr>
          <p:spPr bwMode="auto">
            <a:xfrm>
              <a:off x="2554" y="2278"/>
              <a:ext cx="341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EMBL</a:t>
              </a:r>
            </a:p>
          </p:txBody>
        </p:sp>
        <p:sp>
          <p:nvSpPr>
            <p:cNvPr id="43057" name="Text Box 43"/>
            <p:cNvSpPr txBox="1">
              <a:spLocks noChangeArrowheads="1"/>
            </p:cNvSpPr>
            <p:nvPr/>
          </p:nvSpPr>
          <p:spPr bwMode="auto">
            <a:xfrm>
              <a:off x="3063" y="2931"/>
              <a:ext cx="332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DDBJ</a:t>
              </a:r>
            </a:p>
          </p:txBody>
        </p:sp>
        <p:sp>
          <p:nvSpPr>
            <p:cNvPr id="43058" name="Oval 44"/>
            <p:cNvSpPr>
              <a:spLocks noChangeArrowheads="1"/>
            </p:cNvSpPr>
            <p:nvPr/>
          </p:nvSpPr>
          <p:spPr bwMode="auto">
            <a:xfrm>
              <a:off x="2562" y="2840"/>
              <a:ext cx="181" cy="181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59" name="Line 45"/>
            <p:cNvSpPr>
              <a:spLocks noChangeShapeType="1"/>
            </p:cNvSpPr>
            <p:nvPr/>
          </p:nvSpPr>
          <p:spPr bwMode="auto">
            <a:xfrm flipV="1">
              <a:off x="2677" y="2630"/>
              <a:ext cx="45" cy="18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60" name="Line 46"/>
            <p:cNvSpPr>
              <a:spLocks noChangeShapeType="1"/>
            </p:cNvSpPr>
            <p:nvPr/>
          </p:nvSpPr>
          <p:spPr bwMode="auto">
            <a:xfrm flipH="1">
              <a:off x="2773" y="2883"/>
              <a:ext cx="317" cy="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61" name="Text Box 47"/>
            <p:cNvSpPr txBox="1">
              <a:spLocks noChangeArrowheads="1"/>
            </p:cNvSpPr>
            <p:nvPr/>
          </p:nvSpPr>
          <p:spPr bwMode="auto">
            <a:xfrm>
              <a:off x="2503" y="3004"/>
              <a:ext cx="310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NCBI</a:t>
              </a: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491880" y="3521546"/>
            <a:ext cx="2238375" cy="2571750"/>
            <a:chOff x="4105" y="1480"/>
            <a:chExt cx="1410" cy="1620"/>
          </a:xfrm>
        </p:grpSpPr>
        <p:sp>
          <p:nvSpPr>
            <p:cNvPr id="43034" name="Text Box 29"/>
            <p:cNvSpPr txBox="1">
              <a:spLocks noChangeArrowheads="1"/>
            </p:cNvSpPr>
            <p:nvPr/>
          </p:nvSpPr>
          <p:spPr bwMode="auto">
            <a:xfrm>
              <a:off x="4149" y="2750"/>
              <a:ext cx="1296" cy="3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500" dirty="0" smtClean="0"/>
                <a:t>Molecular interactions</a:t>
              </a:r>
              <a:endParaRPr lang="en-GB" sz="1500" dirty="0"/>
            </a:p>
            <a:p>
              <a:pPr algn="ctr"/>
              <a:r>
                <a:rPr lang="en-GB" sz="1500" b="1" dirty="0" err="1"/>
                <a:t>IMEx</a:t>
              </a:r>
              <a:endParaRPr lang="en-GB" sz="1500" b="1" dirty="0"/>
            </a:p>
          </p:txBody>
        </p:sp>
        <p:sp>
          <p:nvSpPr>
            <p:cNvPr id="43035" name="Oval 17"/>
            <p:cNvSpPr>
              <a:spLocks noChangeArrowheads="1"/>
            </p:cNvSpPr>
            <p:nvPr/>
          </p:nvSpPr>
          <p:spPr bwMode="auto">
            <a:xfrm>
              <a:off x="4105" y="1480"/>
              <a:ext cx="1406" cy="1270"/>
            </a:xfrm>
            <a:prstGeom prst="ellipse">
              <a:avLst/>
            </a:prstGeom>
            <a:solidFill>
              <a:srgbClr val="000080">
                <a:alpha val="30196"/>
              </a:srgbClr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36" name="Oval 18"/>
            <p:cNvSpPr>
              <a:spLocks noChangeArrowheads="1"/>
            </p:cNvSpPr>
            <p:nvPr/>
          </p:nvSpPr>
          <p:spPr bwMode="auto">
            <a:xfrm>
              <a:off x="4287" y="1798"/>
              <a:ext cx="181" cy="181"/>
            </a:xfrm>
            <a:prstGeom prst="ellipse">
              <a:avLst/>
            </a:prstGeom>
            <a:solidFill>
              <a:srgbClr val="000080">
                <a:alpha val="30196"/>
              </a:srgbClr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37" name="Oval 19"/>
            <p:cNvSpPr>
              <a:spLocks noChangeArrowheads="1"/>
            </p:cNvSpPr>
            <p:nvPr/>
          </p:nvSpPr>
          <p:spPr bwMode="auto">
            <a:xfrm>
              <a:off x="4785" y="1662"/>
              <a:ext cx="181" cy="181"/>
            </a:xfrm>
            <a:prstGeom prst="ellipse">
              <a:avLst/>
            </a:prstGeom>
            <a:solidFill>
              <a:srgbClr val="000080">
                <a:alpha val="30196"/>
              </a:srgbClr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38" name="Oval 20"/>
            <p:cNvSpPr>
              <a:spLocks noChangeArrowheads="1"/>
            </p:cNvSpPr>
            <p:nvPr/>
          </p:nvSpPr>
          <p:spPr bwMode="auto">
            <a:xfrm>
              <a:off x="4377" y="2251"/>
              <a:ext cx="181" cy="181"/>
            </a:xfrm>
            <a:prstGeom prst="ellipse">
              <a:avLst/>
            </a:prstGeom>
            <a:solidFill>
              <a:srgbClr val="000080">
                <a:alpha val="30196"/>
              </a:srgbClr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39" name="Oval 21"/>
            <p:cNvSpPr>
              <a:spLocks noChangeArrowheads="1"/>
            </p:cNvSpPr>
            <p:nvPr/>
          </p:nvSpPr>
          <p:spPr bwMode="auto">
            <a:xfrm>
              <a:off x="5103" y="2024"/>
              <a:ext cx="181" cy="181"/>
            </a:xfrm>
            <a:prstGeom prst="ellipse">
              <a:avLst/>
            </a:prstGeom>
            <a:solidFill>
              <a:srgbClr val="000080">
                <a:alpha val="30196"/>
              </a:srgbClr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0" name="Oval 22"/>
            <p:cNvSpPr>
              <a:spLocks noChangeArrowheads="1"/>
            </p:cNvSpPr>
            <p:nvPr/>
          </p:nvSpPr>
          <p:spPr bwMode="auto">
            <a:xfrm>
              <a:off x="4831" y="2433"/>
              <a:ext cx="181" cy="181"/>
            </a:xfrm>
            <a:prstGeom prst="ellipse">
              <a:avLst/>
            </a:prstGeom>
            <a:solidFill>
              <a:srgbClr val="000080">
                <a:alpha val="30196"/>
              </a:srgbClr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1" name="Line 23"/>
            <p:cNvSpPr>
              <a:spLocks noChangeShapeType="1"/>
            </p:cNvSpPr>
            <p:nvPr/>
          </p:nvSpPr>
          <p:spPr bwMode="auto">
            <a:xfrm flipV="1">
              <a:off x="4513" y="1752"/>
              <a:ext cx="227" cy="91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 type="triangle" w="med" len="med"/>
              <a:tailEnd type="triangle" w="med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2" name="Line 24"/>
            <p:cNvSpPr>
              <a:spLocks noChangeShapeType="1"/>
            </p:cNvSpPr>
            <p:nvPr/>
          </p:nvSpPr>
          <p:spPr bwMode="auto">
            <a:xfrm flipH="1" flipV="1">
              <a:off x="4975" y="1822"/>
              <a:ext cx="136" cy="181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3" name="Line 25"/>
            <p:cNvSpPr>
              <a:spLocks noChangeShapeType="1"/>
            </p:cNvSpPr>
            <p:nvPr/>
          </p:nvSpPr>
          <p:spPr bwMode="auto">
            <a:xfrm flipH="1" flipV="1">
              <a:off x="4377" y="2024"/>
              <a:ext cx="46" cy="182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4" name="Line 26"/>
            <p:cNvSpPr>
              <a:spLocks noChangeShapeType="1"/>
            </p:cNvSpPr>
            <p:nvPr/>
          </p:nvSpPr>
          <p:spPr bwMode="auto">
            <a:xfrm flipH="1" flipV="1">
              <a:off x="4589" y="2408"/>
              <a:ext cx="181" cy="91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5" name="Line 27"/>
            <p:cNvSpPr>
              <a:spLocks noChangeShapeType="1"/>
            </p:cNvSpPr>
            <p:nvPr/>
          </p:nvSpPr>
          <p:spPr bwMode="auto">
            <a:xfrm flipV="1">
              <a:off x="5004" y="2238"/>
              <a:ext cx="136" cy="181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3046" name="Text Box 34"/>
            <p:cNvSpPr txBox="1">
              <a:spLocks noChangeArrowheads="1"/>
            </p:cNvSpPr>
            <p:nvPr/>
          </p:nvSpPr>
          <p:spPr bwMode="auto">
            <a:xfrm>
              <a:off x="4710" y="1507"/>
              <a:ext cx="341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IntAct</a:t>
              </a:r>
            </a:p>
          </p:txBody>
        </p:sp>
        <p:sp>
          <p:nvSpPr>
            <p:cNvPr id="43047" name="Text Box 35"/>
            <p:cNvSpPr txBox="1">
              <a:spLocks noChangeArrowheads="1"/>
            </p:cNvSpPr>
            <p:nvPr/>
          </p:nvSpPr>
          <p:spPr bwMode="auto">
            <a:xfrm>
              <a:off x="5046" y="1870"/>
              <a:ext cx="469" cy="1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 dirty="0" err="1" smtClean="0"/>
                <a:t>InnateDB</a:t>
              </a:r>
              <a:endParaRPr lang="en-GB" sz="1000" b="1" dirty="0"/>
            </a:p>
          </p:txBody>
        </p:sp>
        <p:sp>
          <p:nvSpPr>
            <p:cNvPr id="43048" name="Text Box 36"/>
            <p:cNvSpPr txBox="1">
              <a:spLocks noChangeArrowheads="1"/>
            </p:cNvSpPr>
            <p:nvPr/>
          </p:nvSpPr>
          <p:spPr bwMode="auto">
            <a:xfrm>
              <a:off x="4818" y="2596"/>
              <a:ext cx="247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DIP</a:t>
              </a:r>
            </a:p>
          </p:txBody>
        </p:sp>
        <p:sp>
          <p:nvSpPr>
            <p:cNvPr id="43049" name="Text Box 50"/>
            <p:cNvSpPr txBox="1">
              <a:spLocks noChangeArrowheads="1"/>
            </p:cNvSpPr>
            <p:nvPr/>
          </p:nvSpPr>
          <p:spPr bwMode="auto">
            <a:xfrm>
              <a:off x="4308" y="2416"/>
              <a:ext cx="310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MINT</a:t>
              </a:r>
            </a:p>
          </p:txBody>
        </p:sp>
        <p:sp>
          <p:nvSpPr>
            <p:cNvPr id="43050" name="Text Box 54"/>
            <p:cNvSpPr txBox="1">
              <a:spLocks noChangeArrowheads="1"/>
            </p:cNvSpPr>
            <p:nvPr/>
          </p:nvSpPr>
          <p:spPr bwMode="auto">
            <a:xfrm>
              <a:off x="4286" y="1645"/>
              <a:ext cx="1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b="1"/>
                <a:t>…</a:t>
              </a:r>
            </a:p>
          </p:txBody>
        </p:sp>
      </p:grpSp>
      <p:sp>
        <p:nvSpPr>
          <p:cNvPr id="43012" name="Title 1"/>
          <p:cNvSpPr>
            <a:spLocks noGrp="1"/>
          </p:cNvSpPr>
          <p:nvPr>
            <p:ph type="title"/>
          </p:nvPr>
        </p:nvSpPr>
        <p:spPr>
          <a:xfrm>
            <a:off x="183530" y="23684"/>
            <a:ext cx="8153400" cy="58477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200" dirty="0">
                <a:solidFill>
                  <a:srgbClr val="008000"/>
                </a:solidFill>
                <a:latin typeface="Arial" panose="020B0604020202020204" pitchFamily="34" charset="0"/>
                <a:cs typeface="Arial" pitchFamily="34" charset="0"/>
              </a:rPr>
              <a:t>Collaboration among data providers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3" name="Content Placeholder 7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1993776"/>
          </a:xfrm>
        </p:spPr>
        <p:txBody>
          <a:bodyPr/>
          <a:lstStyle/>
          <a:p>
            <a:r>
              <a:rPr lang="nl-BE" sz="2400" dirty="0" smtClean="0">
                <a:latin typeface="Arial"/>
                <a:cs typeface="Arial"/>
              </a:rPr>
              <a:t>More data coverage</a:t>
            </a:r>
          </a:p>
          <a:p>
            <a:r>
              <a:rPr lang="nl-BE" sz="2400" dirty="0" smtClean="0">
                <a:latin typeface="Arial"/>
                <a:cs typeface="Arial"/>
              </a:rPr>
              <a:t>Less redundancy</a:t>
            </a:r>
          </a:p>
          <a:p>
            <a:r>
              <a:rPr lang="nl-BE" sz="2400" dirty="0" smtClean="0">
                <a:latin typeface="Arial"/>
                <a:cs typeface="Arial"/>
              </a:rPr>
              <a:t>Less inconsistency</a:t>
            </a:r>
          </a:p>
          <a:p>
            <a:r>
              <a:rPr lang="en-GB" sz="2400" dirty="0" smtClean="0">
                <a:latin typeface="Arial"/>
                <a:cs typeface="Arial"/>
              </a:rPr>
              <a:t>Better data management</a:t>
            </a:r>
          </a:p>
          <a:p>
            <a:endParaRPr lang="en-GB" sz="2000" dirty="0">
              <a:latin typeface="Arial"/>
              <a:cs typeface="Arial"/>
            </a:endParaRPr>
          </a:p>
        </p:txBody>
      </p:sp>
      <p:grpSp>
        <p:nvGrpSpPr>
          <p:cNvPr id="55" name="Group 58"/>
          <p:cNvGrpSpPr>
            <a:grpSpLocks/>
          </p:cNvGrpSpPr>
          <p:nvPr/>
        </p:nvGrpSpPr>
        <p:grpSpPr bwMode="auto">
          <a:xfrm>
            <a:off x="6444208" y="3521546"/>
            <a:ext cx="2232025" cy="2571750"/>
            <a:chOff x="294" y="2069"/>
            <a:chExt cx="1406" cy="1620"/>
          </a:xfrm>
        </p:grpSpPr>
        <p:sp>
          <p:nvSpPr>
            <p:cNvPr id="56" name="Text Box 28"/>
            <p:cNvSpPr txBox="1">
              <a:spLocks noChangeArrowheads="1"/>
            </p:cNvSpPr>
            <p:nvPr/>
          </p:nvSpPr>
          <p:spPr bwMode="auto">
            <a:xfrm>
              <a:off x="301" y="3339"/>
              <a:ext cx="1336" cy="3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500" dirty="0" smtClean="0"/>
                <a:t>Protein </a:t>
              </a:r>
              <a:r>
                <a:rPr lang="en-GB" sz="1500" dirty="0" err="1" smtClean="0"/>
                <a:t>indentifications</a:t>
              </a:r>
              <a:endParaRPr lang="en-GB" sz="1500" dirty="0"/>
            </a:p>
            <a:p>
              <a:pPr algn="ctr"/>
              <a:r>
                <a:rPr lang="en-GB" sz="1500" b="1" dirty="0" err="1"/>
                <a:t>ProteomeXchange</a:t>
              </a:r>
              <a:endParaRPr lang="en-GB" sz="1500" b="1" dirty="0"/>
            </a:p>
          </p:txBody>
        </p:sp>
        <p:sp>
          <p:nvSpPr>
            <p:cNvPr id="57" name="Oval 6"/>
            <p:cNvSpPr>
              <a:spLocks noChangeArrowheads="1"/>
            </p:cNvSpPr>
            <p:nvPr/>
          </p:nvSpPr>
          <p:spPr bwMode="auto">
            <a:xfrm>
              <a:off x="294" y="2069"/>
              <a:ext cx="1406" cy="1270"/>
            </a:xfrm>
            <a:prstGeom prst="ellipse">
              <a:avLst/>
            </a:prstGeom>
            <a:solidFill>
              <a:schemeClr val="tx2">
                <a:alpha val="30196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476" y="2387"/>
              <a:ext cx="181" cy="181"/>
            </a:xfrm>
            <a:prstGeom prst="ellipse">
              <a:avLst/>
            </a:prstGeom>
            <a:solidFill>
              <a:schemeClr val="tx2">
                <a:alpha val="30196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59" name="Oval 8"/>
            <p:cNvSpPr>
              <a:spLocks noChangeArrowheads="1"/>
            </p:cNvSpPr>
            <p:nvPr/>
          </p:nvSpPr>
          <p:spPr bwMode="auto">
            <a:xfrm>
              <a:off x="974" y="2251"/>
              <a:ext cx="181" cy="181"/>
            </a:xfrm>
            <a:prstGeom prst="ellipse">
              <a:avLst/>
            </a:prstGeom>
            <a:solidFill>
              <a:schemeClr val="tx2">
                <a:alpha val="30196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0" name="Oval 9"/>
            <p:cNvSpPr>
              <a:spLocks noChangeArrowheads="1"/>
            </p:cNvSpPr>
            <p:nvPr/>
          </p:nvSpPr>
          <p:spPr bwMode="auto">
            <a:xfrm>
              <a:off x="566" y="2840"/>
              <a:ext cx="181" cy="181"/>
            </a:xfrm>
            <a:prstGeom prst="ellipse">
              <a:avLst/>
            </a:prstGeom>
            <a:solidFill>
              <a:schemeClr val="tx2">
                <a:alpha val="30196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1" name="Oval 10"/>
            <p:cNvSpPr>
              <a:spLocks noChangeArrowheads="1"/>
            </p:cNvSpPr>
            <p:nvPr/>
          </p:nvSpPr>
          <p:spPr bwMode="auto">
            <a:xfrm>
              <a:off x="1292" y="2613"/>
              <a:ext cx="181" cy="181"/>
            </a:xfrm>
            <a:prstGeom prst="ellipse">
              <a:avLst/>
            </a:prstGeom>
            <a:solidFill>
              <a:schemeClr val="tx2">
                <a:alpha val="30196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2" name="Oval 11"/>
            <p:cNvSpPr>
              <a:spLocks noChangeArrowheads="1"/>
            </p:cNvSpPr>
            <p:nvPr/>
          </p:nvSpPr>
          <p:spPr bwMode="auto">
            <a:xfrm>
              <a:off x="1020" y="3022"/>
              <a:ext cx="181" cy="181"/>
            </a:xfrm>
            <a:prstGeom prst="ellipse">
              <a:avLst/>
            </a:prstGeom>
            <a:solidFill>
              <a:schemeClr val="tx2">
                <a:alpha val="30196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 flipV="1">
              <a:off x="702" y="2341"/>
              <a:ext cx="227" cy="9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 flipH="1" flipV="1">
              <a:off x="1164" y="2411"/>
              <a:ext cx="136" cy="18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5" name="Line 14"/>
            <p:cNvSpPr>
              <a:spLocks noChangeShapeType="1"/>
            </p:cNvSpPr>
            <p:nvPr/>
          </p:nvSpPr>
          <p:spPr bwMode="auto">
            <a:xfrm flipH="1" flipV="1">
              <a:off x="566" y="2613"/>
              <a:ext cx="46" cy="18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6" name="Line 15"/>
            <p:cNvSpPr>
              <a:spLocks noChangeShapeType="1"/>
            </p:cNvSpPr>
            <p:nvPr/>
          </p:nvSpPr>
          <p:spPr bwMode="auto">
            <a:xfrm flipH="1" flipV="1">
              <a:off x="778" y="2997"/>
              <a:ext cx="181" cy="9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 flipV="1">
              <a:off x="1193" y="2827"/>
              <a:ext cx="136" cy="18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68" name="Text Box 30"/>
            <p:cNvSpPr txBox="1">
              <a:spLocks noChangeArrowheads="1"/>
            </p:cNvSpPr>
            <p:nvPr/>
          </p:nvSpPr>
          <p:spPr bwMode="auto">
            <a:xfrm>
              <a:off x="884" y="2114"/>
              <a:ext cx="358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PRIDE</a:t>
              </a:r>
            </a:p>
          </p:txBody>
        </p:sp>
        <p:sp>
          <p:nvSpPr>
            <p:cNvPr id="69" name="Text Box 31"/>
            <p:cNvSpPr txBox="1">
              <a:spLocks noChangeArrowheads="1"/>
            </p:cNvSpPr>
            <p:nvPr/>
          </p:nvSpPr>
          <p:spPr bwMode="auto">
            <a:xfrm>
              <a:off x="748" y="3158"/>
              <a:ext cx="597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PeptideAtlas</a:t>
              </a: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288" y="2459"/>
              <a:ext cx="412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GPMDB</a:t>
              </a:r>
            </a:p>
          </p:txBody>
        </p:sp>
        <p:sp>
          <p:nvSpPr>
            <p:cNvPr id="71" name="Text Box 33"/>
            <p:cNvSpPr txBox="1">
              <a:spLocks noChangeArrowheads="1"/>
            </p:cNvSpPr>
            <p:nvPr/>
          </p:nvSpPr>
          <p:spPr bwMode="auto">
            <a:xfrm>
              <a:off x="385" y="2976"/>
              <a:ext cx="424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sz="1000" b="1"/>
                <a:t>Tranche</a:t>
              </a:r>
            </a:p>
          </p:txBody>
        </p:sp>
        <p:sp>
          <p:nvSpPr>
            <p:cNvPr id="72" name="Text Box 56"/>
            <p:cNvSpPr txBox="1">
              <a:spLocks noChangeArrowheads="1"/>
            </p:cNvSpPr>
            <p:nvPr/>
          </p:nvSpPr>
          <p:spPr bwMode="auto">
            <a:xfrm>
              <a:off x="431" y="2233"/>
              <a:ext cx="1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000" b="1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43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213182"/>
            <a:ext cx="8229600" cy="5847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200" dirty="0">
                <a:solidFill>
                  <a:srgbClr val="008000"/>
                </a:solidFill>
                <a:latin typeface="Arial" panose="020B0604020202020204" pitchFamily="34" charset="0"/>
                <a:cs typeface="Arial" pitchFamily="34" charset="0"/>
              </a:rPr>
              <a:t>Standards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897437"/>
          </a:xfrm>
        </p:spPr>
        <p:txBody>
          <a:bodyPr/>
          <a:lstStyle/>
          <a:p>
            <a:pPr lvl="2"/>
            <a:r>
              <a:rPr lang="en-GB" sz="2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Common </a:t>
            </a:r>
            <a:r>
              <a:rPr lang="en-GB" sz="2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identifiers</a:t>
            </a:r>
          </a:p>
          <a:p>
            <a:pPr lvl="2"/>
            <a:r>
              <a:rPr lang="en-GB" sz="2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Controlled vocabularies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Common </a:t>
            </a:r>
            <a:r>
              <a:rPr lang="en-GB" sz="2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formats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Common </a:t>
            </a:r>
            <a:r>
              <a:rPr lang="en-GB" sz="2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schemas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Minimum </a:t>
            </a:r>
            <a:r>
              <a:rPr lang="en-GB" sz="2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information guidelines</a:t>
            </a:r>
          </a:p>
          <a:p>
            <a:pPr lvl="2"/>
            <a:r>
              <a:rPr lang="en-GB" sz="2400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Common </a:t>
            </a:r>
            <a:r>
              <a:rPr lang="en-GB" sz="2400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query interfaces</a:t>
            </a:r>
          </a:p>
          <a:p>
            <a:pPr lvl="1"/>
            <a:endParaRPr lang="en-GB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lvl="1"/>
            <a:endParaRPr lang="en-GB" dirty="0" smtClean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3708400" y="4075931"/>
            <a:ext cx="1928813" cy="433388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Schema</a:t>
            </a:r>
          </a:p>
        </p:txBody>
      </p:sp>
      <p:sp>
        <p:nvSpPr>
          <p:cNvPr id="40964" name="Rectangle 9"/>
          <p:cNvSpPr>
            <a:spLocks noChangeArrowheads="1"/>
          </p:cNvSpPr>
          <p:nvPr/>
        </p:nvSpPr>
        <p:spPr bwMode="auto">
          <a:xfrm>
            <a:off x="3492500" y="5228456"/>
            <a:ext cx="2362200" cy="865188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Data distribution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11188" y="4941119"/>
            <a:ext cx="2362200" cy="915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GB" sz="2400" b="1" dirty="0">
                <a:ea typeface="Geneva" charset="-128"/>
                <a:cs typeface="Arial" panose="020B0604020202020204" pitchFamily="34" charset="0"/>
              </a:rPr>
              <a:t>Reporting</a:t>
            </a:r>
          </a:p>
          <a:p>
            <a:pPr algn="ctr">
              <a:defRPr/>
            </a:pPr>
            <a:r>
              <a:rPr lang="en-GB" sz="2400" b="1" dirty="0">
                <a:ea typeface="Geneva" charset="-128"/>
                <a:cs typeface="Arial" panose="020B0604020202020204" pitchFamily="34" charset="0"/>
              </a:rPr>
              <a:t>guideline</a:t>
            </a:r>
            <a:endParaRPr lang="en-US" sz="2400" b="1" dirty="0">
              <a:ea typeface="Geneva" charset="-128"/>
              <a:cs typeface="Arial" panose="020B0604020202020204" pitchFamily="34" charset="0"/>
            </a:endParaRPr>
          </a:p>
        </p:txBody>
      </p:sp>
      <p:sp>
        <p:nvSpPr>
          <p:cNvPr id="40966" name="Rectangle 11"/>
          <p:cNvSpPr>
            <a:spLocks noChangeArrowheads="1"/>
          </p:cNvSpPr>
          <p:nvPr/>
        </p:nvSpPr>
        <p:spPr bwMode="auto">
          <a:xfrm>
            <a:off x="609600" y="3933056"/>
            <a:ext cx="2362200" cy="855663"/>
          </a:xfrm>
          <a:prstGeom prst="rect">
            <a:avLst/>
          </a:prstGeom>
          <a:solidFill>
            <a:srgbClr val="FFE07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Control vocabulary</a:t>
            </a:r>
            <a:endParaRPr lang="en-US" sz="2400" b="1" dirty="0">
              <a:cs typeface="Arial" panose="020B0604020202020204" pitchFamily="34" charset="0"/>
            </a:endParaRPr>
          </a:p>
        </p:txBody>
      </p:sp>
      <p:cxnSp>
        <p:nvCxnSpPr>
          <p:cNvPr id="40967" name="AutoShape 29"/>
          <p:cNvCxnSpPr>
            <a:cxnSpLocks noChangeShapeType="1"/>
            <a:stCxn id="40970" idx="1"/>
            <a:endCxn id="40966" idx="3"/>
          </p:cNvCxnSpPr>
          <p:nvPr/>
        </p:nvCxnSpPr>
        <p:spPr bwMode="auto">
          <a:xfrm flipH="1" flipV="1">
            <a:off x="2971800" y="4360094"/>
            <a:ext cx="736600" cy="508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968" name="AutoShape 30"/>
          <p:cNvCxnSpPr>
            <a:cxnSpLocks noChangeShapeType="1"/>
            <a:stCxn id="40970" idx="1"/>
            <a:endCxn id="10" idx="3"/>
          </p:cNvCxnSpPr>
          <p:nvPr/>
        </p:nvCxnSpPr>
        <p:spPr bwMode="auto">
          <a:xfrm flipH="1">
            <a:off x="2973388" y="4868094"/>
            <a:ext cx="735012" cy="531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969" name="AutoShape 31"/>
          <p:cNvCxnSpPr>
            <a:cxnSpLocks noChangeShapeType="1"/>
            <a:stCxn id="40970" idx="2"/>
            <a:endCxn id="40964" idx="0"/>
          </p:cNvCxnSpPr>
          <p:nvPr/>
        </p:nvCxnSpPr>
        <p:spPr bwMode="auto">
          <a:xfrm>
            <a:off x="4672013" y="5083994"/>
            <a:ext cx="1587" cy="144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0970" name="Rectangle 8"/>
          <p:cNvSpPr>
            <a:spLocks noChangeArrowheads="1"/>
          </p:cNvSpPr>
          <p:nvPr/>
        </p:nvSpPr>
        <p:spPr bwMode="auto">
          <a:xfrm>
            <a:off x="3708400" y="4652194"/>
            <a:ext cx="1928813" cy="431800"/>
          </a:xfrm>
          <a:prstGeom prst="rect">
            <a:avLst/>
          </a:prstGeom>
          <a:solidFill>
            <a:srgbClr val="FF6600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Format</a:t>
            </a:r>
          </a:p>
        </p:txBody>
      </p:sp>
      <p:cxnSp>
        <p:nvCxnSpPr>
          <p:cNvPr id="40971" name="AutoShape 31"/>
          <p:cNvCxnSpPr>
            <a:cxnSpLocks noChangeShapeType="1"/>
            <a:stCxn id="40963" idx="2"/>
            <a:endCxn id="40970" idx="0"/>
          </p:cNvCxnSpPr>
          <p:nvPr/>
        </p:nvCxnSpPr>
        <p:spPr bwMode="auto">
          <a:xfrm flipH="1">
            <a:off x="4672013" y="4509319"/>
            <a:ext cx="1587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227763" y="4622031"/>
            <a:ext cx="2362200" cy="4953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400" b="1" dirty="0">
                <a:ea typeface="Geneva" charset="-128"/>
                <a:cs typeface="Arial" panose="020B0604020202020204" pitchFamily="34" charset="0"/>
              </a:rPr>
              <a:t>Identifiers</a:t>
            </a:r>
            <a:endParaRPr lang="en-US" sz="2400" b="1" dirty="0">
              <a:ea typeface="Geneva" charset="-128"/>
              <a:cs typeface="Arial" panose="020B0604020202020204" pitchFamily="34" charset="0"/>
            </a:endParaRPr>
          </a:p>
        </p:txBody>
      </p:sp>
      <p:cxnSp>
        <p:nvCxnSpPr>
          <p:cNvPr id="40973" name="AutoShape 29"/>
          <p:cNvCxnSpPr>
            <a:cxnSpLocks noChangeShapeType="1"/>
            <a:stCxn id="39" idx="1"/>
            <a:endCxn id="40970" idx="3"/>
          </p:cNvCxnSpPr>
          <p:nvPr/>
        </p:nvCxnSpPr>
        <p:spPr bwMode="auto">
          <a:xfrm flipH="1" flipV="1">
            <a:off x="5637213" y="4868094"/>
            <a:ext cx="5905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5" name="Group 4"/>
          <p:cNvGrpSpPr/>
          <p:nvPr/>
        </p:nvGrpSpPr>
        <p:grpSpPr>
          <a:xfrm>
            <a:off x="5508104" y="836712"/>
            <a:ext cx="3211512" cy="1728192"/>
            <a:chOff x="5932488" y="980728"/>
            <a:chExt cx="3211512" cy="1728192"/>
          </a:xfrm>
        </p:grpSpPr>
        <p:sp>
          <p:nvSpPr>
            <p:cNvPr id="4" name="Rectangle 3"/>
            <p:cNvSpPr/>
            <p:nvPr/>
          </p:nvSpPr>
          <p:spPr>
            <a:xfrm>
              <a:off x="5932488" y="980728"/>
              <a:ext cx="3211512" cy="172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012160" y="1052736"/>
              <a:ext cx="3100529" cy="1594683"/>
              <a:chOff x="6012160" y="1052736"/>
              <a:chExt cx="3100529" cy="1594683"/>
            </a:xfrm>
          </p:grpSpPr>
          <p:sp>
            <p:nvSpPr>
              <p:cNvPr id="15" name="Rectangle 32"/>
              <p:cNvSpPr>
                <a:spLocks noChangeArrowheads="1"/>
              </p:cNvSpPr>
              <p:nvPr/>
            </p:nvSpPr>
            <p:spPr bwMode="auto">
              <a:xfrm>
                <a:off x="6419002" y="2278087"/>
                <a:ext cx="22066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 smtClean="0">
                    <a:cs typeface="Arial" panose="020B0604020202020204" pitchFamily="34" charset="0"/>
                    <a:hlinkClick r:id="rId3"/>
                  </a:rPr>
                  <a:t>www.psidev.info/MI</a:t>
                </a:r>
                <a:r>
                  <a:rPr lang="en-US" sz="1800" dirty="0" smtClean="0">
                    <a:cs typeface="Arial" panose="020B0604020202020204" pitchFamily="34" charset="0"/>
                  </a:rPr>
                  <a:t> </a:t>
                </a:r>
                <a:endParaRPr lang="en-US" sz="1800" dirty="0"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3" descr="psi_m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89711" y="1556792"/>
                <a:ext cx="1065213" cy="709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6012160" y="1052736"/>
                <a:ext cx="31005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b="1" dirty="0" smtClean="0">
                    <a:cs typeface="Arial" panose="020B0604020202020204" pitchFamily="34" charset="0"/>
                  </a:rPr>
                  <a:t>PSI-MI standards</a:t>
                </a:r>
                <a:endParaRPr lang="en-GB" sz="2800" b="1" dirty="0"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22" y="2812834"/>
            <a:ext cx="1561926" cy="15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4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Previous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research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interests</a:t>
            </a:r>
            <a:r>
              <a:rPr lang="hu-HU" dirty="0" smtClean="0">
                <a:solidFill>
                  <a:schemeClr val="bg1"/>
                </a:solidFill>
              </a:rPr>
              <a:t> and </a:t>
            </a:r>
            <a:r>
              <a:rPr lang="hu-HU" dirty="0" err="1" smtClean="0">
                <a:solidFill>
                  <a:schemeClr val="bg1"/>
                </a:solidFill>
              </a:rPr>
              <a:t>results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800" b="1" dirty="0" err="1" smtClean="0"/>
              <a:t>Signalling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networks</a:t>
            </a:r>
            <a:r>
              <a:rPr lang="hu-HU" sz="28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cross-talks</a:t>
            </a:r>
            <a:r>
              <a:rPr lang="hu-HU" sz="2400" dirty="0" smtClean="0"/>
              <a:t>, </a:t>
            </a:r>
            <a:r>
              <a:rPr lang="hu-HU" sz="2400" dirty="0" err="1" smtClean="0"/>
              <a:t>multi-pathway</a:t>
            </a:r>
            <a:r>
              <a:rPr lang="hu-HU" sz="2400" dirty="0" smtClean="0"/>
              <a:t> </a:t>
            </a:r>
            <a:r>
              <a:rPr lang="hu-HU" sz="2400" dirty="0" err="1" smtClean="0"/>
              <a:t>proteins</a:t>
            </a:r>
            <a:r>
              <a:rPr lang="hu-HU" sz="2400" dirty="0" smtClean="0"/>
              <a:t> and </a:t>
            </a:r>
            <a:r>
              <a:rPr lang="hu-HU" sz="2400" dirty="0" err="1" smtClean="0"/>
              <a:t>their</a:t>
            </a:r>
            <a:r>
              <a:rPr lang="hu-HU" sz="2400" dirty="0" smtClean="0"/>
              <a:t> </a:t>
            </a:r>
            <a:r>
              <a:rPr lang="hu-HU" sz="2400" dirty="0" err="1" smtClean="0"/>
              <a:t>regulations</a:t>
            </a:r>
            <a:r>
              <a:rPr lang="hu-HU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b="1" dirty="0" err="1" smtClean="0"/>
              <a:t>Cancer-related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networks</a:t>
            </a:r>
            <a:r>
              <a:rPr lang="hu-HU" sz="28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systems-level</a:t>
            </a:r>
            <a:r>
              <a:rPr lang="hu-HU" sz="2400" dirty="0" smtClean="0"/>
              <a:t> </a:t>
            </a:r>
            <a:r>
              <a:rPr lang="hu-HU" sz="2400" dirty="0" err="1" smtClean="0"/>
              <a:t>changes</a:t>
            </a:r>
            <a:r>
              <a:rPr lang="hu-HU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b="1" dirty="0"/>
              <a:t>N</a:t>
            </a:r>
            <a:r>
              <a:rPr lang="en-US" sz="2800" b="1" dirty="0" err="1" smtClean="0"/>
              <a:t>etwork</a:t>
            </a:r>
            <a:r>
              <a:rPr lang="en-US" sz="2800" b="1" dirty="0" smtClean="0"/>
              <a:t>-related drug discovery and design</a:t>
            </a:r>
            <a:r>
              <a:rPr lang="hu-HU" sz="28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propose</a:t>
            </a:r>
            <a:r>
              <a:rPr lang="hu-HU" sz="2400" dirty="0" smtClean="0"/>
              <a:t> </a:t>
            </a:r>
            <a:r>
              <a:rPr lang="hu-HU" sz="2400" dirty="0" err="1" smtClean="0"/>
              <a:t>novel</a:t>
            </a:r>
            <a:r>
              <a:rPr lang="hu-HU" sz="2400" dirty="0" smtClean="0"/>
              <a:t> </a:t>
            </a:r>
            <a:r>
              <a:rPr lang="hu-HU" sz="2400" dirty="0" err="1" smtClean="0"/>
              <a:t>targets</a:t>
            </a:r>
            <a:r>
              <a:rPr lang="hu-HU" sz="2400" dirty="0" smtClean="0"/>
              <a:t> and </a:t>
            </a:r>
            <a:r>
              <a:rPr lang="hu-HU" sz="2400" dirty="0" err="1" smtClean="0"/>
              <a:t>summarize</a:t>
            </a:r>
            <a:r>
              <a:rPr lang="hu-HU" sz="2400" dirty="0" smtClean="0"/>
              <a:t> </a:t>
            </a:r>
            <a:r>
              <a:rPr lang="hu-HU" sz="2400" dirty="0" err="1" smtClean="0"/>
              <a:t>concepts</a:t>
            </a:r>
            <a:r>
              <a:rPr lang="hu-HU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b="1" dirty="0" smtClean="0"/>
              <a:t>NRF2-ome</a:t>
            </a:r>
            <a:r>
              <a:rPr lang="hu-HU" sz="2400" dirty="0" smtClean="0"/>
              <a:t> </a:t>
            </a:r>
            <a:br>
              <a:rPr lang="hu-HU" sz="2400" dirty="0" smtClean="0"/>
            </a:br>
            <a:r>
              <a:rPr lang="hu-HU" sz="2400" dirty="0" smtClean="0"/>
              <a:t>(</a:t>
            </a:r>
            <a:r>
              <a:rPr lang="hu-HU" sz="2400" dirty="0" err="1" smtClean="0"/>
              <a:t>interactome</a:t>
            </a:r>
            <a:r>
              <a:rPr lang="hu-HU" sz="2400" dirty="0" smtClean="0"/>
              <a:t> and </a:t>
            </a:r>
            <a:r>
              <a:rPr lang="hu-HU" sz="2400" dirty="0" err="1" smtClean="0"/>
              <a:t>regulome</a:t>
            </a:r>
            <a:r>
              <a:rPr lang="hu-HU" sz="2400" dirty="0" smtClean="0"/>
              <a:t> of a </a:t>
            </a:r>
            <a:r>
              <a:rPr lang="hu-HU" sz="2400" dirty="0" err="1" smtClean="0"/>
              <a:t>master</a:t>
            </a:r>
            <a:r>
              <a:rPr lang="hu-HU" sz="2400" dirty="0" smtClean="0"/>
              <a:t> </a:t>
            </a:r>
            <a:r>
              <a:rPr lang="hu-HU" sz="2400" dirty="0" err="1" smtClean="0"/>
              <a:t>antioxidant</a:t>
            </a:r>
            <a:r>
              <a:rPr lang="hu-HU" sz="2400" dirty="0" smtClean="0"/>
              <a:t> </a:t>
            </a:r>
            <a:r>
              <a:rPr lang="hu-HU" sz="2400" dirty="0" err="1" smtClean="0"/>
              <a:t>transcription</a:t>
            </a:r>
            <a:r>
              <a:rPr lang="hu-HU" sz="2400" dirty="0" smtClean="0"/>
              <a:t> </a:t>
            </a:r>
            <a:r>
              <a:rPr lang="hu-HU" sz="2400" dirty="0" err="1" smtClean="0"/>
              <a:t>factor</a:t>
            </a:r>
            <a:r>
              <a:rPr lang="hu-HU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b="1" dirty="0" err="1" smtClean="0"/>
              <a:t>Autophagy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regulation</a:t>
            </a:r>
            <a:r>
              <a:rPr lang="hu-HU" sz="28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novel</a:t>
            </a:r>
            <a:r>
              <a:rPr lang="hu-HU" sz="2400" dirty="0" smtClean="0"/>
              <a:t> regulators)</a:t>
            </a:r>
            <a:endParaRPr lang="hu-HU" sz="2400" dirty="0"/>
          </a:p>
        </p:txBody>
      </p:sp>
      <p:pic>
        <p:nvPicPr>
          <p:cNvPr id="4" name="Picture 4" descr="netbiol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1640" y="5301208"/>
            <a:ext cx="4546661" cy="136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Szövegdoboz 6"/>
          <p:cNvSpPr txBox="1"/>
          <p:nvPr/>
        </p:nvSpPr>
        <p:spPr>
          <a:xfrm>
            <a:off x="193616" y="5752645"/>
            <a:ext cx="3312368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Research + Service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8489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115888"/>
            <a:ext cx="8640638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008000"/>
                </a:solidFill>
              </a:rPr>
              <a:t>Unified query client: PSICQUIC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35" y="908720"/>
            <a:ext cx="4357489" cy="6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6" y="1556792"/>
            <a:ext cx="626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cs typeface="Arial" panose="020B0604020202020204" pitchFamily="34" charset="0"/>
                <a:hlinkClick r:id="rId4"/>
              </a:rPr>
              <a:t>www.ebi.ac.uk/Tools/webservices/psicquic/view/main.xhtml</a:t>
            </a:r>
            <a:r>
              <a:rPr lang="en-GB" sz="1800" dirty="0" smtClean="0">
                <a:cs typeface="Arial" panose="020B0604020202020204" pitchFamily="34" charset="0"/>
              </a:rPr>
              <a:t> </a:t>
            </a:r>
            <a:endParaRPr lang="en-GB" sz="1800" dirty="0">
              <a:cs typeface="Arial" panose="020B0604020202020204" pitchFamily="34" charset="0"/>
            </a:endParaRPr>
          </a:p>
        </p:txBody>
      </p:sp>
      <p:grpSp>
        <p:nvGrpSpPr>
          <p:cNvPr id="2050" name="Group 2049"/>
          <p:cNvGrpSpPr/>
          <p:nvPr/>
        </p:nvGrpSpPr>
        <p:grpSpPr>
          <a:xfrm>
            <a:off x="3203848" y="2924944"/>
            <a:ext cx="2608270" cy="2086697"/>
            <a:chOff x="3203848" y="2924944"/>
            <a:chExt cx="2608270" cy="2086697"/>
          </a:xfrm>
        </p:grpSpPr>
        <p:pic>
          <p:nvPicPr>
            <p:cNvPr id="11" name="Picture 25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3848" y="2924944"/>
              <a:ext cx="2608270" cy="2086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05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67662" y="3588749"/>
              <a:ext cx="690568" cy="69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307"/>
            <p:cNvSpPr txBox="1">
              <a:spLocks noChangeArrowheads="1"/>
            </p:cNvSpPr>
            <p:nvPr/>
          </p:nvSpPr>
          <p:spPr bwMode="auto">
            <a:xfrm>
              <a:off x="3882563" y="3132257"/>
              <a:ext cx="13644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800" b="1" dirty="0" smtClean="0">
                  <a:cs typeface="Arial" panose="020B0604020202020204" pitchFamily="34" charset="0"/>
                </a:rPr>
                <a:t>PSICQUIC 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1716886" y="2171625"/>
            <a:ext cx="1956983" cy="1518243"/>
            <a:chOff x="1716886" y="2171625"/>
            <a:chExt cx="1956983" cy="1518243"/>
          </a:xfrm>
        </p:grpSpPr>
        <p:sp>
          <p:nvSpPr>
            <p:cNvPr id="14" name="TextBox 310"/>
            <p:cNvSpPr txBox="1">
              <a:spLocks noChangeArrowheads="1"/>
            </p:cNvSpPr>
            <p:nvPr/>
          </p:nvSpPr>
          <p:spPr bwMode="auto">
            <a:xfrm>
              <a:off x="1859222" y="2499588"/>
              <a:ext cx="6286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Arial" panose="020B0604020202020204" pitchFamily="34" charset="0"/>
                </a:rPr>
                <a:t>Query</a:t>
              </a:r>
              <a:endParaRPr lang="en-GB" sz="1200" dirty="0">
                <a:cs typeface="Arial" panose="020B0604020202020204" pitchFamily="34" charset="0"/>
              </a:endParaRPr>
            </a:p>
          </p:txBody>
        </p:sp>
        <p:sp>
          <p:nvSpPr>
            <p:cNvPr id="16" name="Down Arrow 15"/>
            <p:cNvSpPr>
              <a:spLocks noChangeArrowheads="1"/>
            </p:cNvSpPr>
            <p:nvPr/>
          </p:nvSpPr>
          <p:spPr bwMode="auto">
            <a:xfrm rot="16835290">
              <a:off x="3019799" y="2898401"/>
              <a:ext cx="281779" cy="1026361"/>
            </a:xfrm>
            <a:prstGeom prst="downArrow">
              <a:avLst>
                <a:gd name="adj1" fmla="val 50000"/>
                <a:gd name="adj2" fmla="val 48450"/>
              </a:avLst>
            </a:prstGeom>
            <a:solidFill>
              <a:srgbClr val="95B3D7"/>
            </a:solidFill>
            <a:ln w="44450" algn="ctr">
              <a:solidFill>
                <a:srgbClr val="25406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lt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" name="Picture 429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16886" y="2779070"/>
              <a:ext cx="910898" cy="91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493"/>
            <p:cNvSpPr txBox="1">
              <a:spLocks noChangeArrowheads="1"/>
            </p:cNvSpPr>
            <p:nvPr/>
          </p:nvSpPr>
          <p:spPr bwMode="auto">
            <a:xfrm>
              <a:off x="1729740" y="2171625"/>
              <a:ext cx="9364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F5F5F"/>
                  </a:solidFill>
                  <a:cs typeface="Arial" panose="020B0604020202020204" pitchFamily="34" charset="0"/>
                </a:rPr>
                <a:t>MIQL</a:t>
              </a:r>
            </a:p>
          </p:txBody>
        </p:sp>
        <p:sp>
          <p:nvSpPr>
            <p:cNvPr id="27" name="TextBox 572"/>
            <p:cNvSpPr txBox="1">
              <a:spLocks noChangeArrowheads="1"/>
            </p:cNvSpPr>
            <p:nvPr/>
          </p:nvSpPr>
          <p:spPr bwMode="auto">
            <a:xfrm>
              <a:off x="2905089" y="2700218"/>
              <a:ext cx="5629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solidFill>
                    <a:srgbClr val="008080"/>
                  </a:solidFill>
                  <a:cs typeface="Arial" panose="020B0604020202020204" pitchFamily="34" charset="0"/>
                </a:rPr>
                <a:t>input</a:t>
              </a:r>
              <a:endParaRPr lang="en-GB" sz="1200" b="1" dirty="0">
                <a:solidFill>
                  <a:srgbClr val="00808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5349623" y="2027609"/>
            <a:ext cx="2541534" cy="1700851"/>
            <a:chOff x="5349623" y="2027609"/>
            <a:chExt cx="2541534" cy="1700851"/>
          </a:xfrm>
        </p:grpSpPr>
        <p:sp>
          <p:nvSpPr>
            <p:cNvPr id="15" name="TextBox 311"/>
            <p:cNvSpPr txBox="1">
              <a:spLocks noChangeArrowheads="1"/>
            </p:cNvSpPr>
            <p:nvPr/>
          </p:nvSpPr>
          <p:spPr bwMode="auto">
            <a:xfrm>
              <a:off x="6791375" y="2332213"/>
              <a:ext cx="10567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cs typeface="Arial" panose="020B0604020202020204" pitchFamily="34" charset="0"/>
                </a:rPr>
                <a:t>Interactions</a:t>
              </a:r>
              <a:endParaRPr lang="en-GB" sz="1200" b="1" dirty="0">
                <a:cs typeface="Arial" panose="020B0604020202020204" pitchFamily="34" charset="0"/>
              </a:endParaRPr>
            </a:p>
          </p:txBody>
        </p:sp>
        <p:grpSp>
          <p:nvGrpSpPr>
            <p:cNvPr id="18" name="Group 155"/>
            <p:cNvGrpSpPr>
              <a:grpSpLocks/>
            </p:cNvGrpSpPr>
            <p:nvPr/>
          </p:nvGrpSpPr>
          <p:grpSpPr bwMode="auto">
            <a:xfrm>
              <a:off x="6734738" y="2564904"/>
              <a:ext cx="1156419" cy="1163556"/>
              <a:chOff x="2609" y="1070"/>
              <a:chExt cx="514" cy="514"/>
            </a:xfrm>
          </p:grpSpPr>
          <p:sp>
            <p:nvSpPr>
              <p:cNvPr id="77" name="Oval 72"/>
              <p:cNvSpPr>
                <a:spLocks noChangeArrowheads="1"/>
              </p:cNvSpPr>
              <p:nvPr/>
            </p:nvSpPr>
            <p:spPr bwMode="auto">
              <a:xfrm>
                <a:off x="2609" y="1070"/>
                <a:ext cx="514" cy="514"/>
              </a:xfrm>
              <a:prstGeom prst="ellipse">
                <a:avLst/>
              </a:prstGeom>
              <a:solidFill>
                <a:schemeClr val="bg1"/>
              </a:solidFill>
              <a:ln w="34925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Group 73"/>
              <p:cNvGrpSpPr>
                <a:grpSpLocks/>
              </p:cNvGrpSpPr>
              <p:nvPr/>
            </p:nvGrpSpPr>
            <p:grpSpPr bwMode="auto">
              <a:xfrm>
                <a:off x="2707" y="1182"/>
                <a:ext cx="330" cy="286"/>
                <a:chOff x="528" y="1968"/>
                <a:chExt cx="720" cy="624"/>
              </a:xfrm>
            </p:grpSpPr>
            <p:sp>
              <p:nvSpPr>
                <p:cNvPr id="79" name="Oval 74"/>
                <p:cNvSpPr>
                  <a:spLocks noChangeArrowheads="1"/>
                </p:cNvSpPr>
                <p:nvPr/>
              </p:nvSpPr>
              <p:spPr bwMode="auto">
                <a:xfrm>
                  <a:off x="528" y="21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Oval 75"/>
                <p:cNvSpPr>
                  <a:spLocks noChangeArrowheads="1"/>
                </p:cNvSpPr>
                <p:nvPr/>
              </p:nvSpPr>
              <p:spPr bwMode="auto">
                <a:xfrm>
                  <a:off x="912" y="21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Oval 76"/>
                <p:cNvSpPr>
                  <a:spLocks noChangeArrowheads="1"/>
                </p:cNvSpPr>
                <p:nvPr/>
              </p:nvSpPr>
              <p:spPr bwMode="auto">
                <a:xfrm>
                  <a:off x="720" y="1968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Oval 77"/>
                <p:cNvSpPr>
                  <a:spLocks noChangeArrowheads="1"/>
                </p:cNvSpPr>
                <p:nvPr/>
              </p:nvSpPr>
              <p:spPr bwMode="auto">
                <a:xfrm>
                  <a:off x="720" y="2448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Oval 78"/>
                <p:cNvSpPr>
                  <a:spLocks noChangeArrowheads="1"/>
                </p:cNvSpPr>
                <p:nvPr/>
              </p:nvSpPr>
              <p:spPr bwMode="auto">
                <a:xfrm>
                  <a:off x="528" y="230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Oval 79"/>
                <p:cNvSpPr>
                  <a:spLocks noChangeArrowheads="1"/>
                </p:cNvSpPr>
                <p:nvPr/>
              </p:nvSpPr>
              <p:spPr bwMode="auto">
                <a:xfrm>
                  <a:off x="912" y="230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Oval 80"/>
                <p:cNvSpPr>
                  <a:spLocks noChangeArrowheads="1"/>
                </p:cNvSpPr>
                <p:nvPr/>
              </p:nvSpPr>
              <p:spPr bwMode="auto">
                <a:xfrm>
                  <a:off x="1152" y="230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val 81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7" name="AutoShape 82"/>
                <p:cNvCxnSpPr>
                  <a:cxnSpLocks noChangeShapeType="1"/>
                  <a:stCxn id="79" idx="7"/>
                  <a:endCxn id="81" idx="3"/>
                </p:cNvCxnSpPr>
                <p:nvPr/>
              </p:nvCxnSpPr>
              <p:spPr bwMode="auto">
                <a:xfrm flipV="1">
                  <a:off x="610" y="2050"/>
                  <a:ext cx="124" cy="7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8" name="AutoShape 83"/>
                <p:cNvCxnSpPr>
                  <a:cxnSpLocks noChangeShapeType="1"/>
                  <a:stCxn id="81" idx="5"/>
                  <a:endCxn id="80" idx="1"/>
                </p:cNvCxnSpPr>
                <p:nvPr/>
              </p:nvCxnSpPr>
              <p:spPr bwMode="auto">
                <a:xfrm>
                  <a:off x="802" y="2050"/>
                  <a:ext cx="124" cy="7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9" name="AutoShape 84"/>
                <p:cNvCxnSpPr>
                  <a:cxnSpLocks noChangeShapeType="1"/>
                  <a:stCxn id="80" idx="4"/>
                  <a:endCxn id="84" idx="0"/>
                </p:cNvCxnSpPr>
                <p:nvPr/>
              </p:nvCxnSpPr>
              <p:spPr bwMode="auto">
                <a:xfrm>
                  <a:off x="960" y="2208"/>
                  <a:ext cx="0" cy="9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0" name="AutoShape 85"/>
                <p:cNvCxnSpPr>
                  <a:cxnSpLocks noChangeShapeType="1"/>
                  <a:stCxn id="84" idx="6"/>
                  <a:endCxn id="85" idx="2"/>
                </p:cNvCxnSpPr>
                <p:nvPr/>
              </p:nvCxnSpPr>
              <p:spPr bwMode="auto">
                <a:xfrm>
                  <a:off x="1008" y="2352"/>
                  <a:ext cx="144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1" name="AutoShape 86"/>
                <p:cNvCxnSpPr>
                  <a:cxnSpLocks noChangeShapeType="1"/>
                  <a:stCxn id="79" idx="4"/>
                  <a:endCxn id="83" idx="0"/>
                </p:cNvCxnSpPr>
                <p:nvPr/>
              </p:nvCxnSpPr>
              <p:spPr bwMode="auto">
                <a:xfrm>
                  <a:off x="576" y="2208"/>
                  <a:ext cx="0" cy="9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2" name="AutoShape 87"/>
                <p:cNvCxnSpPr>
                  <a:cxnSpLocks noChangeShapeType="1"/>
                  <a:stCxn id="83" idx="5"/>
                  <a:endCxn id="82" idx="1"/>
                </p:cNvCxnSpPr>
                <p:nvPr/>
              </p:nvCxnSpPr>
              <p:spPr bwMode="auto">
                <a:xfrm>
                  <a:off x="610" y="2386"/>
                  <a:ext cx="124" cy="7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3" name="AutoShape 88"/>
                <p:cNvCxnSpPr>
                  <a:cxnSpLocks noChangeShapeType="1"/>
                  <a:stCxn id="82" idx="7"/>
                  <a:endCxn id="84" idx="3"/>
                </p:cNvCxnSpPr>
                <p:nvPr/>
              </p:nvCxnSpPr>
              <p:spPr bwMode="auto">
                <a:xfrm flipV="1">
                  <a:off x="802" y="2386"/>
                  <a:ext cx="124" cy="7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4" name="AutoShape 89"/>
                <p:cNvCxnSpPr>
                  <a:cxnSpLocks noChangeShapeType="1"/>
                  <a:stCxn id="84" idx="5"/>
                  <a:endCxn id="86" idx="1"/>
                </p:cNvCxnSpPr>
                <p:nvPr/>
              </p:nvCxnSpPr>
              <p:spPr bwMode="auto">
                <a:xfrm>
                  <a:off x="994" y="2386"/>
                  <a:ext cx="76" cy="12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5" name="AutoShape 90"/>
                <p:cNvCxnSpPr>
                  <a:cxnSpLocks noChangeShapeType="1"/>
                  <a:stCxn id="79" idx="5"/>
                  <a:endCxn id="84" idx="2"/>
                </p:cNvCxnSpPr>
                <p:nvPr/>
              </p:nvCxnSpPr>
              <p:spPr bwMode="auto">
                <a:xfrm>
                  <a:off x="610" y="2194"/>
                  <a:ext cx="302" cy="1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9" name="Down Arrow 18"/>
            <p:cNvSpPr>
              <a:spLocks noChangeArrowheads="1"/>
            </p:cNvSpPr>
            <p:nvPr/>
          </p:nvSpPr>
          <p:spPr bwMode="auto">
            <a:xfrm rot="15503121">
              <a:off x="5797398" y="2811877"/>
              <a:ext cx="270140" cy="1165689"/>
            </a:xfrm>
            <a:prstGeom prst="downArrow">
              <a:avLst>
                <a:gd name="adj1" fmla="val 50000"/>
                <a:gd name="adj2" fmla="val 45631"/>
              </a:avLst>
            </a:prstGeom>
            <a:solidFill>
              <a:srgbClr val="95B3D7"/>
            </a:solidFill>
            <a:ln w="44450" algn="ctr">
              <a:solidFill>
                <a:srgbClr val="25406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>
                <a:solidFill>
                  <a:schemeClr val="l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TextBox 475"/>
            <p:cNvSpPr txBox="1">
              <a:spLocks noChangeArrowheads="1"/>
            </p:cNvSpPr>
            <p:nvPr/>
          </p:nvSpPr>
          <p:spPr bwMode="auto">
            <a:xfrm>
              <a:off x="6758196" y="2027609"/>
              <a:ext cx="11240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F5F5F"/>
                  </a:solidFill>
                  <a:cs typeface="Arial" panose="020B0604020202020204" pitchFamily="34" charset="0"/>
                </a:rPr>
                <a:t>PSI-MI</a:t>
              </a:r>
            </a:p>
          </p:txBody>
        </p:sp>
        <p:sp>
          <p:nvSpPr>
            <p:cNvPr id="28" name="TextBox 574"/>
            <p:cNvSpPr txBox="1">
              <a:spLocks noChangeArrowheads="1"/>
            </p:cNvSpPr>
            <p:nvPr/>
          </p:nvSpPr>
          <p:spPr bwMode="auto">
            <a:xfrm>
              <a:off x="5709506" y="2700218"/>
              <a:ext cx="6655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200" b="1" dirty="0" smtClean="0">
                  <a:solidFill>
                    <a:srgbClr val="008080"/>
                  </a:solidFill>
                  <a:cs typeface="Arial" panose="020B0604020202020204" pitchFamily="34" charset="0"/>
                </a:rPr>
                <a:t>output</a:t>
              </a:r>
              <a:endParaRPr lang="en-GB" sz="1200" b="1" dirty="0">
                <a:solidFill>
                  <a:srgbClr val="00808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76385" y="3980026"/>
            <a:ext cx="4925156" cy="2823662"/>
            <a:chOff x="1976385" y="3980026"/>
            <a:chExt cx="4925156" cy="2823662"/>
          </a:xfrm>
        </p:grpSpPr>
        <p:sp>
          <p:nvSpPr>
            <p:cNvPr id="21" name="TextBox 473"/>
            <p:cNvSpPr txBox="1">
              <a:spLocks noChangeArrowheads="1"/>
            </p:cNvSpPr>
            <p:nvPr/>
          </p:nvSpPr>
          <p:spPr bwMode="auto">
            <a:xfrm>
              <a:off x="5843502" y="6280468"/>
              <a:ext cx="10534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cs typeface="Arial" panose="020B0604020202020204" pitchFamily="34" charset="0"/>
                </a:rPr>
                <a:t>PSICQUIC</a:t>
              </a:r>
            </a:p>
            <a:p>
              <a:pPr algn="ctr"/>
              <a:r>
                <a:rPr lang="en-GB" sz="1400" b="1" dirty="0" smtClean="0">
                  <a:cs typeface="Arial" panose="020B0604020202020204" pitchFamily="34" charset="0"/>
                </a:rPr>
                <a:t>Registry</a:t>
              </a:r>
              <a:endParaRPr lang="en-GB" sz="1400" b="1" dirty="0">
                <a:cs typeface="Arial" panose="020B0604020202020204" pitchFamily="34" charset="0"/>
              </a:endParaRPr>
            </a:p>
          </p:txBody>
        </p:sp>
        <p:pic>
          <p:nvPicPr>
            <p:cNvPr id="24" name="Picture 507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710" y="5298865"/>
              <a:ext cx="1136080" cy="1134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Oval 60"/>
            <p:cNvSpPr>
              <a:spLocks noChangeArrowheads="1"/>
            </p:cNvSpPr>
            <p:nvPr/>
          </p:nvSpPr>
          <p:spPr bwMode="auto">
            <a:xfrm>
              <a:off x="3401571" y="5563243"/>
              <a:ext cx="605812" cy="605746"/>
            </a:xfrm>
            <a:prstGeom prst="ellipse">
              <a:avLst/>
            </a:prstGeom>
            <a:solidFill>
              <a:schemeClr val="bg1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grpSp>
          <p:nvGrpSpPr>
            <p:cNvPr id="26" name="Group 509"/>
            <p:cNvGrpSpPr>
              <a:grpSpLocks/>
            </p:cNvGrpSpPr>
            <p:nvPr/>
          </p:nvGrpSpPr>
          <p:grpSpPr bwMode="auto">
            <a:xfrm>
              <a:off x="4263075" y="5301770"/>
              <a:ext cx="1136080" cy="1134504"/>
              <a:chOff x="1771508" y="4930626"/>
              <a:chExt cx="1615558" cy="1615558"/>
            </a:xfrm>
          </p:grpSpPr>
          <p:pic>
            <p:nvPicPr>
              <p:cNvPr id="64" name="Picture 510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71508" y="4930626"/>
                <a:ext cx="1615558" cy="1615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Oval 60"/>
              <p:cNvSpPr>
                <a:spLocks noChangeArrowheads="1"/>
              </p:cNvSpPr>
              <p:nvPr/>
            </p:nvSpPr>
            <p:spPr bwMode="auto">
              <a:xfrm>
                <a:off x="2148034" y="5307151"/>
                <a:ext cx="862511" cy="862511"/>
              </a:xfrm>
              <a:prstGeom prst="ellipse">
                <a:avLst/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grpSp>
            <p:nvGrpSpPr>
              <p:cNvPr id="66" name="Group 61"/>
              <p:cNvGrpSpPr>
                <a:grpSpLocks/>
              </p:cNvGrpSpPr>
              <p:nvPr/>
            </p:nvGrpSpPr>
            <p:grpSpPr bwMode="auto">
              <a:xfrm>
                <a:off x="2272957" y="5617080"/>
                <a:ext cx="625190" cy="374462"/>
                <a:chOff x="1968" y="2464"/>
                <a:chExt cx="192" cy="115"/>
              </a:xfrm>
            </p:grpSpPr>
            <p:sp>
              <p:nvSpPr>
                <p:cNvPr id="67" name="Oval 62"/>
                <p:cNvSpPr>
                  <a:spLocks noChangeArrowheads="1"/>
                </p:cNvSpPr>
                <p:nvPr/>
              </p:nvSpPr>
              <p:spPr bwMode="auto">
                <a:xfrm>
                  <a:off x="1968" y="2464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Oval 63"/>
                <p:cNvSpPr>
                  <a:spLocks noChangeArrowheads="1"/>
                </p:cNvSpPr>
                <p:nvPr/>
              </p:nvSpPr>
              <p:spPr bwMode="auto">
                <a:xfrm>
                  <a:off x="2019" y="2554"/>
                  <a:ext cx="26" cy="2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val 64"/>
                <p:cNvSpPr>
                  <a:spLocks noChangeArrowheads="1"/>
                </p:cNvSpPr>
                <p:nvPr/>
              </p:nvSpPr>
              <p:spPr bwMode="auto">
                <a:xfrm>
                  <a:off x="1968" y="2515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Oval 65"/>
                <p:cNvSpPr>
                  <a:spLocks noChangeArrowheads="1"/>
                </p:cNvSpPr>
                <p:nvPr/>
              </p:nvSpPr>
              <p:spPr bwMode="auto">
                <a:xfrm>
                  <a:off x="2070" y="2515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Oval 66"/>
                <p:cNvSpPr>
                  <a:spLocks noChangeArrowheads="1"/>
                </p:cNvSpPr>
                <p:nvPr/>
              </p:nvSpPr>
              <p:spPr bwMode="auto">
                <a:xfrm>
                  <a:off x="2134" y="2515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2" name="AutoShape 67"/>
                <p:cNvCxnSpPr>
                  <a:cxnSpLocks noChangeShapeType="1"/>
                  <a:stCxn id="70" idx="6"/>
                  <a:endCxn id="71" idx="2"/>
                </p:cNvCxnSpPr>
                <p:nvPr/>
              </p:nvCxnSpPr>
              <p:spPr bwMode="auto">
                <a:xfrm>
                  <a:off x="2096" y="2528"/>
                  <a:ext cx="38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3" name="AutoShape 68"/>
                <p:cNvCxnSpPr>
                  <a:cxnSpLocks noChangeShapeType="1"/>
                  <a:stCxn id="67" idx="4"/>
                  <a:endCxn id="69" idx="0"/>
                </p:cNvCxnSpPr>
                <p:nvPr/>
              </p:nvCxnSpPr>
              <p:spPr bwMode="auto">
                <a:xfrm>
                  <a:off x="1981" y="2490"/>
                  <a:ext cx="0" cy="2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4" name="AutoShape 69"/>
                <p:cNvCxnSpPr>
                  <a:cxnSpLocks noChangeShapeType="1"/>
                  <a:stCxn id="69" idx="5"/>
                  <a:endCxn id="68" idx="1"/>
                </p:cNvCxnSpPr>
                <p:nvPr/>
              </p:nvCxnSpPr>
              <p:spPr bwMode="auto">
                <a:xfrm>
                  <a:off x="1990" y="2537"/>
                  <a:ext cx="33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" name="AutoShape 70"/>
                <p:cNvCxnSpPr>
                  <a:cxnSpLocks noChangeShapeType="1"/>
                  <a:stCxn id="68" idx="7"/>
                  <a:endCxn id="70" idx="3"/>
                </p:cNvCxnSpPr>
                <p:nvPr/>
              </p:nvCxnSpPr>
              <p:spPr bwMode="auto">
                <a:xfrm flipV="1">
                  <a:off x="2041" y="2537"/>
                  <a:ext cx="33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AutoShape 71"/>
                <p:cNvCxnSpPr>
                  <a:cxnSpLocks noChangeShapeType="1"/>
                  <a:stCxn id="67" idx="5"/>
                  <a:endCxn id="70" idx="2"/>
                </p:cNvCxnSpPr>
                <p:nvPr/>
              </p:nvCxnSpPr>
              <p:spPr bwMode="auto">
                <a:xfrm>
                  <a:off x="1990" y="2486"/>
                  <a:ext cx="80" cy="4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29" name="Group 631"/>
            <p:cNvGrpSpPr>
              <a:grpSpLocks/>
            </p:cNvGrpSpPr>
            <p:nvPr/>
          </p:nvGrpSpPr>
          <p:grpSpPr bwMode="auto">
            <a:xfrm>
              <a:off x="1976385" y="5298865"/>
              <a:ext cx="1134629" cy="1134504"/>
              <a:chOff x="353119" y="4925848"/>
              <a:chExt cx="1615558" cy="1615558"/>
            </a:xfrm>
          </p:grpSpPr>
          <p:pic>
            <p:nvPicPr>
              <p:cNvPr id="51" name="Picture 632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53119" y="4925848"/>
                <a:ext cx="1615558" cy="1615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Oval 60"/>
              <p:cNvSpPr>
                <a:spLocks noChangeArrowheads="1"/>
              </p:cNvSpPr>
              <p:nvPr/>
            </p:nvSpPr>
            <p:spPr bwMode="auto">
              <a:xfrm>
                <a:off x="729645" y="5302372"/>
                <a:ext cx="862511" cy="862511"/>
              </a:xfrm>
              <a:prstGeom prst="ellipse">
                <a:avLst/>
              </a:pr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grpSp>
            <p:nvGrpSpPr>
              <p:cNvPr id="53" name="Group 121"/>
              <p:cNvGrpSpPr>
                <a:grpSpLocks/>
              </p:cNvGrpSpPr>
              <p:nvPr/>
            </p:nvGrpSpPr>
            <p:grpSpPr bwMode="auto">
              <a:xfrm>
                <a:off x="914432" y="5429559"/>
                <a:ext cx="540528" cy="540528"/>
                <a:chOff x="2708" y="1755"/>
                <a:chExt cx="166" cy="166"/>
              </a:xfrm>
            </p:grpSpPr>
            <p:sp>
              <p:nvSpPr>
                <p:cNvPr id="54" name="Oval 122"/>
                <p:cNvSpPr>
                  <a:spLocks noChangeArrowheads="1"/>
                </p:cNvSpPr>
                <p:nvPr/>
              </p:nvSpPr>
              <p:spPr bwMode="auto">
                <a:xfrm>
                  <a:off x="2708" y="1793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123"/>
                <p:cNvSpPr>
                  <a:spLocks noChangeArrowheads="1"/>
                </p:cNvSpPr>
                <p:nvPr/>
              </p:nvSpPr>
              <p:spPr bwMode="auto">
                <a:xfrm>
                  <a:off x="2810" y="1793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124"/>
                <p:cNvSpPr>
                  <a:spLocks noChangeArrowheads="1"/>
                </p:cNvSpPr>
                <p:nvPr/>
              </p:nvSpPr>
              <p:spPr bwMode="auto">
                <a:xfrm>
                  <a:off x="2759" y="1755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Oval 125"/>
                <p:cNvSpPr>
                  <a:spLocks noChangeArrowheads="1"/>
                </p:cNvSpPr>
                <p:nvPr/>
              </p:nvSpPr>
              <p:spPr bwMode="auto">
                <a:xfrm>
                  <a:off x="2810" y="1844"/>
                  <a:ext cx="26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Oval 126"/>
                <p:cNvSpPr>
                  <a:spLocks noChangeArrowheads="1"/>
                </p:cNvSpPr>
                <p:nvPr/>
              </p:nvSpPr>
              <p:spPr bwMode="auto">
                <a:xfrm>
                  <a:off x="2849" y="1895"/>
                  <a:ext cx="25" cy="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9" name="AutoShape 127"/>
                <p:cNvCxnSpPr>
                  <a:cxnSpLocks noChangeShapeType="1"/>
                  <a:stCxn id="54" idx="7"/>
                  <a:endCxn id="56" idx="3"/>
                </p:cNvCxnSpPr>
                <p:nvPr/>
              </p:nvCxnSpPr>
              <p:spPr bwMode="auto">
                <a:xfrm flipV="1">
                  <a:off x="2730" y="1777"/>
                  <a:ext cx="33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0" name="AutoShape 128"/>
                <p:cNvCxnSpPr>
                  <a:cxnSpLocks noChangeShapeType="1"/>
                  <a:stCxn id="56" idx="5"/>
                  <a:endCxn id="55" idx="1"/>
                </p:cNvCxnSpPr>
                <p:nvPr/>
              </p:nvCxnSpPr>
              <p:spPr bwMode="auto">
                <a:xfrm>
                  <a:off x="2781" y="1777"/>
                  <a:ext cx="33" cy="2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1" name="AutoShape 129"/>
                <p:cNvCxnSpPr>
                  <a:cxnSpLocks noChangeShapeType="1"/>
                  <a:stCxn id="55" idx="4"/>
                  <a:endCxn id="57" idx="0"/>
                </p:cNvCxnSpPr>
                <p:nvPr/>
              </p:nvCxnSpPr>
              <p:spPr bwMode="auto">
                <a:xfrm>
                  <a:off x="2823" y="1819"/>
                  <a:ext cx="0" cy="2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2" name="AutoShape 130"/>
                <p:cNvCxnSpPr>
                  <a:cxnSpLocks noChangeShapeType="1"/>
                  <a:stCxn id="57" idx="5"/>
                  <a:endCxn id="58" idx="1"/>
                </p:cNvCxnSpPr>
                <p:nvPr/>
              </p:nvCxnSpPr>
              <p:spPr bwMode="auto">
                <a:xfrm>
                  <a:off x="2832" y="1866"/>
                  <a:ext cx="21" cy="3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AutoShape 131"/>
                <p:cNvCxnSpPr>
                  <a:cxnSpLocks noChangeShapeType="1"/>
                  <a:stCxn id="54" idx="5"/>
                  <a:endCxn id="57" idx="2"/>
                </p:cNvCxnSpPr>
                <p:nvPr/>
              </p:nvCxnSpPr>
              <p:spPr bwMode="auto">
                <a:xfrm>
                  <a:off x="2730" y="1815"/>
                  <a:ext cx="80" cy="4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30" name="Group 245"/>
            <p:cNvGrpSpPr>
              <a:grpSpLocks/>
            </p:cNvGrpSpPr>
            <p:nvPr/>
          </p:nvGrpSpPr>
          <p:grpSpPr bwMode="auto">
            <a:xfrm>
              <a:off x="3472757" y="5666381"/>
              <a:ext cx="450365" cy="384946"/>
              <a:chOff x="3623" y="1748"/>
              <a:chExt cx="194" cy="166"/>
            </a:xfrm>
          </p:grpSpPr>
          <p:sp>
            <p:nvSpPr>
              <p:cNvPr id="40" name="Oval 172"/>
              <p:cNvSpPr>
                <a:spLocks noChangeArrowheads="1"/>
              </p:cNvSpPr>
              <p:nvPr/>
            </p:nvSpPr>
            <p:spPr bwMode="auto">
              <a:xfrm>
                <a:off x="3623" y="1786"/>
                <a:ext cx="26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173"/>
              <p:cNvSpPr>
                <a:spLocks noChangeArrowheads="1"/>
              </p:cNvSpPr>
              <p:nvPr/>
            </p:nvSpPr>
            <p:spPr bwMode="auto">
              <a:xfrm>
                <a:off x="3725" y="1786"/>
                <a:ext cx="26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174"/>
              <p:cNvSpPr>
                <a:spLocks noChangeArrowheads="1"/>
              </p:cNvSpPr>
              <p:nvPr/>
            </p:nvSpPr>
            <p:spPr bwMode="auto">
              <a:xfrm>
                <a:off x="3674" y="1748"/>
                <a:ext cx="26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175"/>
              <p:cNvSpPr>
                <a:spLocks noChangeArrowheads="1"/>
              </p:cNvSpPr>
              <p:nvPr/>
            </p:nvSpPr>
            <p:spPr bwMode="auto">
              <a:xfrm>
                <a:off x="3725" y="1837"/>
                <a:ext cx="26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176"/>
              <p:cNvSpPr>
                <a:spLocks noChangeArrowheads="1"/>
              </p:cNvSpPr>
              <p:nvPr/>
            </p:nvSpPr>
            <p:spPr bwMode="auto">
              <a:xfrm>
                <a:off x="3764" y="1888"/>
                <a:ext cx="25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cs typeface="Arial" panose="020B0604020202020204" pitchFamily="34" charset="0"/>
                </a:endParaRPr>
              </a:p>
            </p:txBody>
          </p:sp>
          <p:cxnSp>
            <p:nvCxnSpPr>
              <p:cNvPr id="45" name="AutoShape 177"/>
              <p:cNvCxnSpPr>
                <a:cxnSpLocks noChangeShapeType="1"/>
                <a:stCxn id="40" idx="5"/>
                <a:endCxn id="43" idx="2"/>
              </p:cNvCxnSpPr>
              <p:nvPr/>
            </p:nvCxnSpPr>
            <p:spPr bwMode="auto">
              <a:xfrm>
                <a:off x="3645" y="1808"/>
                <a:ext cx="80" cy="4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6" name="AutoShape 178"/>
              <p:cNvCxnSpPr>
                <a:cxnSpLocks noChangeShapeType="1"/>
                <a:stCxn id="42" idx="5"/>
                <a:endCxn id="41" idx="1"/>
              </p:cNvCxnSpPr>
              <p:nvPr/>
            </p:nvCxnSpPr>
            <p:spPr bwMode="auto">
              <a:xfrm>
                <a:off x="3696" y="1770"/>
                <a:ext cx="33" cy="2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" name="AutoShape 179"/>
              <p:cNvCxnSpPr>
                <a:cxnSpLocks noChangeShapeType="1"/>
                <a:stCxn id="41" idx="4"/>
                <a:endCxn id="43" idx="0"/>
              </p:cNvCxnSpPr>
              <p:nvPr/>
            </p:nvCxnSpPr>
            <p:spPr bwMode="auto">
              <a:xfrm>
                <a:off x="3738" y="1812"/>
                <a:ext cx="0" cy="2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8" name="AutoShape 180"/>
              <p:cNvCxnSpPr>
                <a:cxnSpLocks noChangeShapeType="1"/>
                <a:stCxn id="43" idx="5"/>
                <a:endCxn id="44" idx="1"/>
              </p:cNvCxnSpPr>
              <p:nvPr/>
            </p:nvCxnSpPr>
            <p:spPr bwMode="auto">
              <a:xfrm>
                <a:off x="3747" y="1859"/>
                <a:ext cx="21" cy="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49" name="Oval 243"/>
              <p:cNvSpPr>
                <a:spLocks noChangeArrowheads="1"/>
              </p:cNvSpPr>
              <p:nvPr/>
            </p:nvSpPr>
            <p:spPr bwMode="auto">
              <a:xfrm>
                <a:off x="3792" y="1836"/>
                <a:ext cx="25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AutoShape 244"/>
              <p:cNvCxnSpPr>
                <a:cxnSpLocks noChangeShapeType="1"/>
                <a:stCxn id="49" idx="2"/>
                <a:endCxn id="43" idx="6"/>
              </p:cNvCxnSpPr>
              <p:nvPr/>
            </p:nvCxnSpPr>
            <p:spPr bwMode="auto">
              <a:xfrm flipH="1">
                <a:off x="3751" y="1849"/>
                <a:ext cx="41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2" name="TextBox 658"/>
            <p:cNvSpPr txBox="1">
              <a:spLocks noChangeArrowheads="1"/>
            </p:cNvSpPr>
            <p:nvPr/>
          </p:nvSpPr>
          <p:spPr bwMode="auto">
            <a:xfrm>
              <a:off x="2018121" y="6278604"/>
              <a:ext cx="10534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cs typeface="Arial" panose="020B0604020202020204" pitchFamily="34" charset="0"/>
                </a:rPr>
                <a:t>PSICQUIC</a:t>
              </a:r>
            </a:p>
            <a:p>
              <a:pPr algn="ctr"/>
              <a:r>
                <a:rPr lang="en-GB" sz="1400" b="1" dirty="0" smtClean="0">
                  <a:cs typeface="Arial" panose="020B0604020202020204" pitchFamily="34" charset="0"/>
                </a:rPr>
                <a:t>Service </a:t>
              </a:r>
              <a:r>
                <a:rPr lang="en-GB" sz="1400" b="1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3" name="TextBox 659"/>
            <p:cNvSpPr txBox="1">
              <a:spLocks noChangeArrowheads="1"/>
            </p:cNvSpPr>
            <p:nvPr/>
          </p:nvSpPr>
          <p:spPr bwMode="auto">
            <a:xfrm>
              <a:off x="3173376" y="6278604"/>
              <a:ext cx="10534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cs typeface="Arial" panose="020B0604020202020204" pitchFamily="34" charset="0"/>
                </a:rPr>
                <a:t>PSICQUIC</a:t>
              </a:r>
            </a:p>
            <a:p>
              <a:pPr algn="ctr"/>
              <a:r>
                <a:rPr lang="en-GB" sz="1400" b="1" dirty="0" smtClean="0">
                  <a:cs typeface="Arial" panose="020B0604020202020204" pitchFamily="34" charset="0"/>
                </a:rPr>
                <a:t>Service </a:t>
              </a:r>
              <a:r>
                <a:rPr lang="en-GB" sz="1400" b="1" dirty="0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4" name="TextBox 662"/>
            <p:cNvSpPr txBox="1">
              <a:spLocks noChangeArrowheads="1"/>
            </p:cNvSpPr>
            <p:nvPr/>
          </p:nvSpPr>
          <p:spPr bwMode="auto">
            <a:xfrm>
              <a:off x="4309996" y="6278604"/>
              <a:ext cx="10534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cs typeface="Arial" panose="020B0604020202020204" pitchFamily="34" charset="0"/>
                </a:rPr>
                <a:t>PSICQUIC</a:t>
              </a:r>
            </a:p>
            <a:p>
              <a:pPr algn="ctr"/>
              <a:r>
                <a:rPr lang="en-GB" sz="1400" b="1" dirty="0" smtClean="0">
                  <a:cs typeface="Arial" panose="020B0604020202020204" pitchFamily="34" charset="0"/>
                </a:rPr>
                <a:t>Service </a:t>
              </a:r>
              <a:r>
                <a:rPr lang="en-GB" sz="1400" b="1" dirty="0">
                  <a:cs typeface="Arial" panose="020B0604020202020204" pitchFamily="34" charset="0"/>
                </a:rPr>
                <a:t>C</a:t>
              </a:r>
            </a:p>
          </p:txBody>
        </p:sp>
        <p:pic>
          <p:nvPicPr>
            <p:cNvPr id="37" name="Picture 241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15029" y="5280663"/>
              <a:ext cx="1086512" cy="108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Up-Down Arrow 19"/>
            <p:cNvSpPr>
              <a:spLocks noChangeArrowheads="1"/>
            </p:cNvSpPr>
            <p:nvPr/>
          </p:nvSpPr>
          <p:spPr bwMode="auto">
            <a:xfrm rot="10544571">
              <a:off x="4624545" y="4296041"/>
              <a:ext cx="197510" cy="1067678"/>
            </a:xfrm>
            <a:prstGeom prst="upDownArrow">
              <a:avLst>
                <a:gd name="adj1" fmla="val 50000"/>
                <a:gd name="adj2" fmla="val 50035"/>
              </a:avLst>
            </a:prstGeom>
            <a:solidFill>
              <a:srgbClr val="95B3D7"/>
            </a:solidFill>
            <a:ln w="9525" algn="ctr">
              <a:solidFill>
                <a:srgbClr val="25406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l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Up-Down Arrow 30"/>
            <p:cNvSpPr>
              <a:spLocks noChangeArrowheads="1"/>
            </p:cNvSpPr>
            <p:nvPr/>
          </p:nvSpPr>
          <p:spPr bwMode="auto">
            <a:xfrm rot="12685543">
              <a:off x="4014089" y="4236416"/>
              <a:ext cx="197510" cy="1222333"/>
            </a:xfrm>
            <a:prstGeom prst="upDownArrow">
              <a:avLst>
                <a:gd name="adj1" fmla="val 50000"/>
                <a:gd name="adj2" fmla="val 50036"/>
              </a:avLst>
            </a:prstGeom>
            <a:solidFill>
              <a:srgbClr val="95B3D7"/>
            </a:solidFill>
            <a:ln w="9525" algn="ctr">
              <a:solidFill>
                <a:srgbClr val="25406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l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Up-Down Arrow 37"/>
            <p:cNvSpPr>
              <a:spLocks noChangeArrowheads="1"/>
            </p:cNvSpPr>
            <p:nvPr/>
          </p:nvSpPr>
          <p:spPr bwMode="auto">
            <a:xfrm rot="14040756">
              <a:off x="3191199" y="3886209"/>
              <a:ext cx="197511" cy="1880081"/>
            </a:xfrm>
            <a:prstGeom prst="upDownArrow">
              <a:avLst>
                <a:gd name="adj1" fmla="val 50000"/>
                <a:gd name="adj2" fmla="val 50036"/>
              </a:avLst>
            </a:prstGeom>
            <a:solidFill>
              <a:srgbClr val="95B3D7"/>
            </a:solidFill>
            <a:ln w="9525" algn="ctr">
              <a:solidFill>
                <a:srgbClr val="25406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l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Up-Down Arrow 38"/>
            <p:cNvSpPr>
              <a:spLocks noChangeArrowheads="1"/>
            </p:cNvSpPr>
            <p:nvPr/>
          </p:nvSpPr>
          <p:spPr bwMode="auto">
            <a:xfrm rot="8122845">
              <a:off x="5429662" y="3980026"/>
              <a:ext cx="197511" cy="1565185"/>
            </a:xfrm>
            <a:prstGeom prst="upDownArrow">
              <a:avLst>
                <a:gd name="adj1" fmla="val 50000"/>
                <a:gd name="adj2" fmla="val 50035"/>
              </a:avLst>
            </a:prstGeom>
            <a:solidFill>
              <a:srgbClr val="95B3D7"/>
            </a:solidFill>
            <a:ln w="9525" algn="ctr">
              <a:solidFill>
                <a:srgbClr val="25406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lt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4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115888"/>
            <a:ext cx="8640638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3200">
                <a:solidFill>
                  <a:srgbClr val="72AD46"/>
                </a:solidFill>
                <a:ea typeface="+mj-ea"/>
                <a:cs typeface="Arial" pitchFamily="34" charset="0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Examples of services using PSICQUIC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221088"/>
            <a:ext cx="69972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cs typeface="Arial" panose="020B0604020202020204" pitchFamily="34" charset="0"/>
                <a:hlinkClick r:id="rId3"/>
              </a:rPr>
              <a:t>www.phisto.org</a:t>
            </a:r>
            <a:endParaRPr lang="en-GB" sz="1800" dirty="0" smtClean="0">
              <a:cs typeface="Arial" panose="020B0604020202020204" pitchFamily="34" charset="0"/>
            </a:endParaRPr>
          </a:p>
          <a:p>
            <a:r>
              <a:rPr lang="en-GB" sz="1800" dirty="0" smtClean="0">
                <a:cs typeface="Arial" panose="020B0604020202020204" pitchFamily="34" charset="0"/>
                <a:hlinkClick r:id="rId4"/>
              </a:rPr>
              <a:t>www.reactome.org</a:t>
            </a:r>
            <a:r>
              <a:rPr lang="en-GB" sz="1800" dirty="0" smtClean="0">
                <a:cs typeface="Arial" panose="020B0604020202020204" pitchFamily="34" charset="0"/>
              </a:rPr>
              <a:t> </a:t>
            </a:r>
          </a:p>
          <a:p>
            <a:r>
              <a:rPr lang="en-GB" sz="1800" dirty="0" smtClean="0">
                <a:cs typeface="Arial" panose="020B0604020202020204" pitchFamily="34" charset="0"/>
                <a:hlinkClick r:id="rId5"/>
              </a:rPr>
              <a:t>www.cytoscape.org</a:t>
            </a:r>
            <a:r>
              <a:rPr lang="en-GB" sz="1800" dirty="0" smtClean="0">
                <a:cs typeface="Arial" panose="020B0604020202020204" pitchFamily="34" charset="0"/>
              </a:rPr>
              <a:t> </a:t>
            </a:r>
          </a:p>
          <a:p>
            <a:r>
              <a:rPr lang="en-GB" sz="1800" dirty="0" smtClean="0">
                <a:cs typeface="Arial" panose="020B0604020202020204" pitchFamily="34" charset="0"/>
                <a:hlinkClick r:id="rId6"/>
              </a:rPr>
              <a:t>www.genemania.org</a:t>
            </a:r>
            <a:endParaRPr lang="en-GB" sz="1800" dirty="0" smtClean="0">
              <a:cs typeface="Arial" panose="020B0604020202020204" pitchFamily="34" charset="0"/>
            </a:endParaRPr>
          </a:p>
          <a:p>
            <a:r>
              <a:rPr lang="en-GB" sz="1800" dirty="0">
                <a:cs typeface="Arial" panose="020B0604020202020204" pitchFamily="34" charset="0"/>
                <a:hlinkClick r:id="rId7"/>
              </a:rPr>
              <a:t>http://mentha.uniroma2.</a:t>
            </a:r>
            <a:r>
              <a:rPr lang="en-GB" sz="1800" dirty="0" smtClean="0">
                <a:cs typeface="Arial" panose="020B0604020202020204" pitchFamily="34" charset="0"/>
                <a:hlinkClick r:id="rId7"/>
              </a:rPr>
              <a:t>it</a:t>
            </a:r>
            <a:endParaRPr lang="en-GB" sz="1800" dirty="0">
              <a:cs typeface="Arial" panose="020B0604020202020204" pitchFamily="34" charset="0"/>
            </a:endParaRPr>
          </a:p>
          <a:p>
            <a:r>
              <a:rPr lang="en-GB" sz="1800" dirty="0" smtClean="0">
                <a:cs typeface="Arial" panose="020B0604020202020204" pitchFamily="34" charset="0"/>
                <a:hlinkClick r:id="rId8"/>
              </a:rPr>
              <a:t>http</a:t>
            </a:r>
            <a:r>
              <a:rPr lang="en-GB" sz="1800" dirty="0">
                <a:cs typeface="Arial" panose="020B0604020202020204" pitchFamily="34" charset="0"/>
                <a:hlinkClick r:id="rId8"/>
              </a:rPr>
              <a:t>://clipserve.clip.ubc.ca/</a:t>
            </a:r>
            <a:r>
              <a:rPr lang="en-GB" sz="1800" dirty="0" smtClean="0">
                <a:cs typeface="Arial" panose="020B0604020202020204" pitchFamily="34" charset="0"/>
                <a:hlinkClick r:id="rId8"/>
              </a:rPr>
              <a:t>topfind</a:t>
            </a:r>
            <a:endParaRPr lang="en-GB" sz="1800" dirty="0" smtClean="0">
              <a:cs typeface="Arial" panose="020B0604020202020204" pitchFamily="34" charset="0"/>
            </a:endParaRPr>
          </a:p>
          <a:p>
            <a:r>
              <a:rPr lang="en-GB" sz="1800" dirty="0" smtClean="0">
                <a:cs typeface="Arial" panose="020B0604020202020204" pitchFamily="34" charset="0"/>
                <a:hlinkClick r:id="rId9"/>
              </a:rPr>
              <a:t>http</a:t>
            </a:r>
            <a:r>
              <a:rPr lang="en-GB" sz="1800" dirty="0">
                <a:cs typeface="Arial" panose="020B0604020202020204" pitchFamily="34" charset="0"/>
                <a:hlinkClick r:id="rId9"/>
              </a:rPr>
              <a:t>://cbdm.mdc-berlin.de/tools/</a:t>
            </a:r>
            <a:r>
              <a:rPr lang="en-GB" sz="1800" dirty="0" smtClean="0">
                <a:cs typeface="Arial" panose="020B0604020202020204" pitchFamily="34" charset="0"/>
                <a:hlinkClick r:id="rId9"/>
              </a:rPr>
              <a:t>hippie</a:t>
            </a:r>
            <a:endParaRPr lang="en-GB" sz="1800" dirty="0" smtClean="0">
              <a:cs typeface="Arial" panose="020B0604020202020204" pitchFamily="34" charset="0"/>
            </a:endParaRPr>
          </a:p>
          <a:p>
            <a:r>
              <a:rPr lang="en-GB" sz="1800" dirty="0" smtClean="0">
                <a:cs typeface="Arial" panose="020B0604020202020204" pitchFamily="34" charset="0"/>
                <a:hlinkClick r:id="rId10"/>
              </a:rPr>
              <a:t>www.ebi.ac.uk</a:t>
            </a:r>
            <a:r>
              <a:rPr lang="en-GB" sz="1800" dirty="0">
                <a:cs typeface="Arial" panose="020B0604020202020204" pitchFamily="34" charset="0"/>
                <a:hlinkClick r:id="rId10"/>
              </a:rPr>
              <a:t>/Tools/webservices/psicquic/view/main.xhtml</a:t>
            </a:r>
            <a:r>
              <a:rPr lang="en-GB" sz="1800" dirty="0">
                <a:cs typeface="Arial" panose="020B0604020202020204" pitchFamily="34" charset="0"/>
              </a:rPr>
              <a:t> </a:t>
            </a:r>
          </a:p>
          <a:p>
            <a:r>
              <a:rPr lang="en-GB" sz="1800" dirty="0" smtClean="0">
                <a:cs typeface="Arial" panose="020B0604020202020204" pitchFamily="34" charset="0"/>
                <a:hlinkClick r:id="rId11"/>
              </a:rPr>
              <a:t>www.bioconductor.org</a:t>
            </a:r>
            <a:r>
              <a:rPr lang="en-GB" sz="1800" dirty="0">
                <a:cs typeface="Arial" panose="020B0604020202020204" pitchFamily="34" charset="0"/>
                <a:hlinkClick r:id="rId11"/>
              </a:rPr>
              <a:t>/packages/release/bioc/html/</a:t>
            </a:r>
            <a:r>
              <a:rPr lang="en-GB" sz="1800" dirty="0" smtClean="0">
                <a:cs typeface="Arial" panose="020B0604020202020204" pitchFamily="34" charset="0"/>
                <a:hlinkClick r:id="rId11"/>
              </a:rPr>
              <a:t>PSICQUIC.html</a:t>
            </a:r>
            <a:r>
              <a:rPr lang="en-GB" sz="1800" dirty="0" smtClean="0">
                <a:cs typeface="Arial" panose="020B0604020202020204" pitchFamily="34" charset="0"/>
              </a:rPr>
              <a:t> </a:t>
            </a:r>
            <a:endParaRPr lang="en-GB" sz="1800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9832" y="4509120"/>
            <a:ext cx="16383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36" y="1988840"/>
            <a:ext cx="32766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8264" y="980728"/>
            <a:ext cx="17272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552" y="692696"/>
            <a:ext cx="3272362" cy="1080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7984" y="5301208"/>
            <a:ext cx="45339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560" y="3068960"/>
            <a:ext cx="2743970" cy="1088008"/>
          </a:xfrm>
          <a:prstGeom prst="rect">
            <a:avLst/>
          </a:prstGeom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20272" y="3212976"/>
            <a:ext cx="1524000" cy="635000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64088" y="4077072"/>
            <a:ext cx="3302000" cy="990600"/>
          </a:xfrm>
          <a:prstGeom prst="rect">
            <a:avLst/>
          </a:prstGeom>
        </p:spPr>
      </p:pic>
      <p:pic>
        <p:nvPicPr>
          <p:cNvPr id="100" name="Picture 99" descr="http://www.cytoscape.org/images/cytoscape_logo_left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36912"/>
            <a:ext cx="175934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Where can we access the data?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3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49491"/>
            <a:ext cx="6651974" cy="620850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88913"/>
            <a:ext cx="8229600" cy="633412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4000" dirty="0" smtClean="0">
                <a:solidFill>
                  <a:srgbClr val="008000"/>
                </a:solidFill>
              </a:rPr>
              <a:t>PPI </a:t>
            </a:r>
            <a:r>
              <a:rPr lang="hu-HU" sz="4000" dirty="0" err="1" smtClean="0">
                <a:solidFill>
                  <a:srgbClr val="008000"/>
                </a:solidFill>
              </a:rPr>
              <a:t>database</a:t>
            </a:r>
            <a:r>
              <a:rPr lang="hu-HU" sz="4000" dirty="0" smtClean="0">
                <a:solidFill>
                  <a:srgbClr val="008000"/>
                </a:solidFill>
              </a:rPr>
              <a:t> </a:t>
            </a:r>
            <a:r>
              <a:rPr lang="hu-HU" sz="4000" dirty="0" err="1" smtClean="0">
                <a:solidFill>
                  <a:srgbClr val="008000"/>
                </a:solidFill>
              </a:rPr>
              <a:t>types</a:t>
            </a:r>
            <a:endParaRPr lang="hu-HU" sz="4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3100" y="18161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800" dirty="0" err="1" smtClean="0">
                <a:latin typeface="Times New Roman" pitchFamily="18" charset="0"/>
              </a:rPr>
              <a:t>Strength</a:t>
            </a:r>
            <a:endParaRPr lang="hu-HU" sz="28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800" dirty="0" err="1" smtClean="0">
                <a:latin typeface="Times New Roman" pitchFamily="18" charset="0"/>
              </a:rPr>
              <a:t>Direction</a:t>
            </a:r>
            <a:endParaRPr lang="hu-HU" sz="28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800" dirty="0" err="1" smtClean="0">
                <a:latin typeface="Times New Roman" pitchFamily="18" charset="0"/>
              </a:rPr>
              <a:t>Causality</a:t>
            </a:r>
            <a:r>
              <a:rPr lang="hu-HU" sz="2800" dirty="0" smtClean="0">
                <a:latin typeface="Times New Roman" pitchFamily="18" charset="0"/>
              </a:rPr>
              <a:t>/</a:t>
            </a:r>
            <a:r>
              <a:rPr lang="hu-HU" sz="2800" dirty="0" err="1" smtClean="0">
                <a:latin typeface="Times New Roman" pitchFamily="18" charset="0"/>
              </a:rPr>
              <a:t>sign</a:t>
            </a:r>
            <a:endParaRPr lang="hu-HU" sz="2800" dirty="0" smtClean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latin typeface="Times New Roman" pitchFamily="18" charset="0"/>
              </a:rPr>
              <a:t>Symmetry</a:t>
            </a:r>
            <a:endParaRPr lang="hu-HU" sz="28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800" dirty="0" err="1" smtClean="0">
                <a:latin typeface="Times New Roman" pitchFamily="18" charset="0"/>
              </a:rPr>
              <a:t>Spatiotemporal</a:t>
            </a:r>
            <a:endParaRPr lang="hu-HU" sz="28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 sz="2800" dirty="0">
              <a:latin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859338" y="206057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875463" y="2060575"/>
            <a:ext cx="11525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859338" y="2565400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875463" y="2565400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875463" y="3141663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859338" y="3717032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875463" y="3717032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859338" y="4293096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875463" y="4293096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859338" y="3141663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6083126" y="3070225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5940251" y="3141663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200" y="188913"/>
            <a:ext cx="8229600" cy="633412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4000" dirty="0" smtClean="0">
                <a:solidFill>
                  <a:srgbClr val="008000"/>
                </a:solidFill>
              </a:rPr>
              <a:t>PPI </a:t>
            </a:r>
            <a:r>
              <a:rPr lang="hu-HU" sz="4000" dirty="0" err="1" smtClean="0">
                <a:solidFill>
                  <a:srgbClr val="008000"/>
                </a:solidFill>
              </a:rPr>
              <a:t>types</a:t>
            </a:r>
            <a:endParaRPr lang="hu-HU" sz="4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rgbClr val="008000"/>
                </a:solidFill>
              </a:rPr>
              <a:t>http://interactome.dfci.harvard.edu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549" r="20076" b="-1787"/>
          <a:stretch/>
        </p:blipFill>
        <p:spPr>
          <a:xfrm>
            <a:off x="1043608" y="855892"/>
            <a:ext cx="7056784" cy="60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3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rgbClr val="008000"/>
                </a:solidFill>
              </a:rPr>
              <a:t>http://interactome.dfci.harvard.edu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549" r="20076" b="-1787"/>
          <a:stretch/>
        </p:blipFill>
        <p:spPr>
          <a:xfrm>
            <a:off x="1043608" y="855892"/>
            <a:ext cx="7056784" cy="6072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9" t="11340" r="18624" b="9281"/>
          <a:stretch/>
        </p:blipFill>
        <p:spPr>
          <a:xfrm>
            <a:off x="2555776" y="2321496"/>
            <a:ext cx="568863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5" t="8820" r="20464"/>
          <a:stretch/>
        </p:blipFill>
        <p:spPr>
          <a:xfrm>
            <a:off x="2483768" y="822324"/>
            <a:ext cx="6431632" cy="6205769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hu-HU" sz="4000" dirty="0" smtClean="0">
                <a:solidFill>
                  <a:srgbClr val="008000"/>
                </a:solidFill>
              </a:rPr>
              <a:t>http://www.droidb.org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7" t="31304" r="24852" b="13257"/>
          <a:stretch/>
        </p:blipFill>
        <p:spPr>
          <a:xfrm>
            <a:off x="107504" y="2818799"/>
            <a:ext cx="4248472" cy="4026447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2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dirty="0">
                <a:solidFill>
                  <a:srgbClr val="008000"/>
                </a:solidFill>
              </a:rPr>
              <a:t>http://</a:t>
            </a:r>
            <a:r>
              <a:rPr lang="hu-HU" sz="4000" dirty="0" err="1">
                <a:solidFill>
                  <a:srgbClr val="008000"/>
                </a:solidFill>
              </a:rPr>
              <a:t>hprd.org</a:t>
            </a:r>
            <a:endParaRPr lang="hu-HU" sz="40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6609" r="3539" b="9052"/>
          <a:stretch/>
        </p:blipFill>
        <p:spPr>
          <a:xfrm>
            <a:off x="953" y="1700809"/>
            <a:ext cx="9143047" cy="44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5762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dirty="0">
                <a:solidFill>
                  <a:srgbClr val="008000"/>
                </a:solidFill>
              </a:rPr>
              <a:t>http://</a:t>
            </a:r>
            <a:r>
              <a:rPr lang="hu-HU" sz="3600" dirty="0" err="1">
                <a:solidFill>
                  <a:srgbClr val="008000"/>
                </a:solidFill>
              </a:rPr>
              <a:t>string.embl.de</a:t>
            </a:r>
            <a:endParaRPr lang="hu-HU" sz="36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7240" r="5000" b="10940"/>
          <a:stretch/>
        </p:blipFill>
        <p:spPr>
          <a:xfrm>
            <a:off x="318356" y="1196752"/>
            <a:ext cx="8507288" cy="41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504" y="4149080"/>
            <a:ext cx="1832992" cy="24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008112"/>
          </a:xfrm>
        </p:spPr>
        <p:txBody>
          <a:bodyPr>
            <a:norm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Current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research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interests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800" b="1" dirty="0" err="1" smtClean="0"/>
              <a:t>Regulation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autophagy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by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intracellular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bacterial</a:t>
            </a:r>
            <a:r>
              <a:rPr lang="hu-HU" sz="2800" b="1" dirty="0" smtClean="0"/>
              <a:t> species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gut</a:t>
            </a:r>
            <a:endParaRPr lang="hu-HU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2800" b="1" dirty="0" err="1" smtClean="0"/>
              <a:t>Reconstruction</a:t>
            </a:r>
            <a:r>
              <a:rPr lang="hu-HU" sz="2800" b="1" dirty="0" smtClean="0"/>
              <a:t> of a </a:t>
            </a:r>
            <a:r>
              <a:rPr lang="hu-HU" sz="2800" b="1" i="1" dirty="0" smtClean="0"/>
              <a:t>Salmonella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molecular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network</a:t>
            </a:r>
            <a:endParaRPr lang="hu-HU" sz="2800" b="1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2800" b="1" dirty="0" smtClean="0"/>
              <a:t>Develop workflows to analyze host-pathogen interactions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580112" y="5301208"/>
            <a:ext cx="3312368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In silico </a:t>
            </a:r>
            <a:r>
              <a:rPr lang="hu-HU" sz="2400" b="1" dirty="0" smtClean="0"/>
              <a:t>+ </a:t>
            </a:r>
            <a:r>
              <a:rPr lang="hu-HU" sz="2400" b="1" i="1" dirty="0" smtClean="0"/>
              <a:t>In vitro</a:t>
            </a:r>
            <a:endParaRPr lang="hu-HU" sz="2400" b="1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1" y="5594590"/>
            <a:ext cx="3804527" cy="119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www.tgac.ac.uk/v2images/tgac_logo_sing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1" y="4525598"/>
            <a:ext cx="3315655" cy="9200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solidFill>
                  <a:srgbClr val="008000"/>
                </a:solidFill>
              </a:rPr>
              <a:t>http://thebiogrid.org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420" r="9838" b="-1659"/>
          <a:stretch/>
        </p:blipFill>
        <p:spPr>
          <a:xfrm>
            <a:off x="267877" y="648518"/>
            <a:ext cx="8480587" cy="60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solidFill>
                  <a:srgbClr val="008000"/>
                </a:solidFill>
              </a:rPr>
              <a:t>http://thebiogrid.org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08520" y="641620"/>
            <a:ext cx="9252520" cy="6099748"/>
            <a:chOff x="395536" y="641621"/>
            <a:chExt cx="7416824" cy="47502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5" t="15278" r="11801" b="75902"/>
            <a:stretch/>
          </p:blipFill>
          <p:spPr>
            <a:xfrm>
              <a:off x="719572" y="3741090"/>
              <a:ext cx="7056784" cy="5040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" t="28848" r="11925" b="50992"/>
            <a:stretch/>
          </p:blipFill>
          <p:spPr>
            <a:xfrm>
              <a:off x="395536" y="4239741"/>
              <a:ext cx="7372853" cy="11521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6" t="68822" r="12680" b="21098"/>
            <a:stretch/>
          </p:blipFill>
          <p:spPr>
            <a:xfrm>
              <a:off x="599372" y="1556792"/>
              <a:ext cx="7056784" cy="5760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4" t="15472" r="11287" b="77320"/>
            <a:stretch/>
          </p:blipFill>
          <p:spPr>
            <a:xfrm>
              <a:off x="599372" y="641621"/>
              <a:ext cx="7200800" cy="41193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8" t="40619" r="11013" b="49301"/>
            <a:stretch/>
          </p:blipFill>
          <p:spPr>
            <a:xfrm>
              <a:off x="611560" y="980728"/>
              <a:ext cx="7200800" cy="57606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0" t="11004" r="11219" b="79718"/>
            <a:stretch/>
          </p:blipFill>
          <p:spPr>
            <a:xfrm>
              <a:off x="665336" y="2135176"/>
              <a:ext cx="7128792" cy="5303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8" t="48664" r="11311" b="41264"/>
            <a:stretch/>
          </p:blipFill>
          <p:spPr>
            <a:xfrm>
              <a:off x="683568" y="2636912"/>
              <a:ext cx="7128792" cy="57557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6" t="85049" r="11402" b="4527"/>
            <a:stretch/>
          </p:blipFill>
          <p:spPr>
            <a:xfrm>
              <a:off x="683568" y="3140476"/>
              <a:ext cx="7128792" cy="595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2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ebi.ac.uk</a:t>
            </a:r>
            <a:r>
              <a:rPr lang="en-US" sz="4000" dirty="0" smtClean="0">
                <a:solidFill>
                  <a:srgbClr val="008000"/>
                </a:solidFill>
              </a:rPr>
              <a:t>/intact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6380" r="5901" b="10541"/>
          <a:stretch/>
        </p:blipFill>
        <p:spPr>
          <a:xfrm>
            <a:off x="50394" y="764704"/>
            <a:ext cx="90581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ebi.ac.uk</a:t>
            </a:r>
            <a:r>
              <a:rPr lang="en-US" sz="4000" dirty="0" smtClean="0">
                <a:solidFill>
                  <a:srgbClr val="008000"/>
                </a:solidFill>
              </a:rPr>
              <a:t>/intact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6380" r="5901" b="10541"/>
          <a:stretch/>
        </p:blipFill>
        <p:spPr>
          <a:xfrm>
            <a:off x="50394" y="764704"/>
            <a:ext cx="9058110" cy="460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" y="2492896"/>
            <a:ext cx="9050082" cy="4230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60232" y="2060848"/>
            <a:ext cx="22322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ebi.ac.uk</a:t>
            </a:r>
            <a:r>
              <a:rPr lang="en-US" sz="4000" dirty="0" smtClean="0">
                <a:solidFill>
                  <a:srgbClr val="008000"/>
                </a:solidFill>
              </a:rPr>
              <a:t>/intact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6380" r="5901" b="10541"/>
          <a:stretch/>
        </p:blipFill>
        <p:spPr>
          <a:xfrm>
            <a:off x="50394" y="764704"/>
            <a:ext cx="9058110" cy="4608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60232" y="2060848"/>
            <a:ext cx="22322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" y="2564903"/>
            <a:ext cx="9058110" cy="42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ebi.ac.uk</a:t>
            </a:r>
            <a:r>
              <a:rPr lang="en-US" sz="4000" dirty="0" smtClean="0">
                <a:solidFill>
                  <a:srgbClr val="008000"/>
                </a:solidFill>
              </a:rPr>
              <a:t>/intact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6380" r="5901" b="10541"/>
          <a:stretch/>
        </p:blipFill>
        <p:spPr>
          <a:xfrm>
            <a:off x="50394" y="764704"/>
            <a:ext cx="9058110" cy="4608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60232" y="2060848"/>
            <a:ext cx="22322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" y="2583180"/>
            <a:ext cx="914400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71" y="548680"/>
            <a:ext cx="8963025" cy="5962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20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PPIs and medicine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969963" y="829990"/>
            <a:ext cx="793750" cy="4318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drug</a:t>
            </a: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2878138" y="744265"/>
            <a:ext cx="1079500" cy="576262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target</a:t>
            </a:r>
          </a:p>
        </p:txBody>
      </p:sp>
      <p:sp>
        <p:nvSpPr>
          <p:cNvPr id="5185" name="Text Box 65"/>
          <p:cNvSpPr txBox="1">
            <a:spLocks noChangeArrowheads="1"/>
          </p:cNvSpPr>
          <p:nvPr/>
        </p:nvSpPr>
        <p:spPr bwMode="auto">
          <a:xfrm>
            <a:off x="900113" y="188640"/>
            <a:ext cx="354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 err="1">
                <a:latin typeface="Arial Black" pitchFamily="34" charset="0"/>
              </a:rPr>
              <a:t>classic</a:t>
            </a:r>
            <a:r>
              <a:rPr lang="hu-HU" b="1" dirty="0">
                <a:latin typeface="Arial Black" pitchFamily="34" charset="0"/>
              </a:rPr>
              <a:t> </a:t>
            </a:r>
            <a:r>
              <a:rPr lang="hu-HU" b="1" dirty="0" err="1">
                <a:latin typeface="Arial Black" pitchFamily="34" charset="0"/>
              </a:rPr>
              <a:t>view</a:t>
            </a:r>
            <a:r>
              <a:rPr lang="hu-HU" b="1" dirty="0">
                <a:latin typeface="Arial Black" pitchFamily="34" charset="0"/>
              </a:rPr>
              <a:t> of </a:t>
            </a:r>
            <a:r>
              <a:rPr lang="hu-HU" b="1" dirty="0" err="1">
                <a:latin typeface="Arial Black" pitchFamily="34" charset="0"/>
              </a:rPr>
              <a:t>drug</a:t>
            </a:r>
            <a:r>
              <a:rPr lang="hu-HU" b="1" dirty="0">
                <a:latin typeface="Arial Black" pitchFamily="34" charset="0"/>
              </a:rPr>
              <a:t> </a:t>
            </a:r>
            <a:r>
              <a:rPr lang="hu-HU" b="1" dirty="0" err="1">
                <a:latin typeface="Arial Black" pitchFamily="34" charset="0"/>
              </a:rPr>
              <a:t>action</a:t>
            </a:r>
            <a:endParaRPr lang="hu-HU" b="1" dirty="0">
              <a:latin typeface="Arial Black" pitchFamily="34" charset="0"/>
            </a:endParaRP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920750" y="2709590"/>
            <a:ext cx="368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latin typeface="Arial Black" pitchFamily="34" charset="0"/>
              </a:rPr>
              <a:t>network view of drug action</a:t>
            </a:r>
          </a:p>
        </p:txBody>
      </p:sp>
      <p:sp>
        <p:nvSpPr>
          <p:cNvPr id="5187" name="AutoShape 67"/>
          <p:cNvSpPr>
            <a:spLocks noChangeArrowheads="1"/>
          </p:cNvSpPr>
          <p:nvPr/>
        </p:nvSpPr>
        <p:spPr bwMode="auto">
          <a:xfrm>
            <a:off x="1908175" y="922065"/>
            <a:ext cx="792163" cy="2159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88" name="AutoShape 68"/>
          <p:cNvSpPr>
            <a:spLocks noChangeArrowheads="1"/>
          </p:cNvSpPr>
          <p:nvPr/>
        </p:nvSpPr>
        <p:spPr bwMode="auto">
          <a:xfrm>
            <a:off x="4127500" y="923652"/>
            <a:ext cx="792163" cy="2159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5027613" y="841102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/>
              <a:t>therapeutic effect</a:t>
            </a:r>
          </a:p>
        </p:txBody>
      </p:sp>
      <p:sp>
        <p:nvSpPr>
          <p:cNvPr id="5190" name="AutoShape 70"/>
          <p:cNvSpPr>
            <a:spLocks noChangeArrowheads="1"/>
          </p:cNvSpPr>
          <p:nvPr/>
        </p:nvSpPr>
        <p:spPr bwMode="auto">
          <a:xfrm rot="1917080">
            <a:off x="1851025" y="1379265"/>
            <a:ext cx="792163" cy="2159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91" name="Oval 71"/>
          <p:cNvSpPr>
            <a:spLocks noChangeArrowheads="1"/>
          </p:cNvSpPr>
          <p:nvPr/>
        </p:nvSpPr>
        <p:spPr bwMode="auto">
          <a:xfrm>
            <a:off x="2863850" y="1496740"/>
            <a:ext cx="1079500" cy="576262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off</a:t>
            </a:r>
          </a:p>
          <a:p>
            <a:pPr algn="ctr"/>
            <a:r>
              <a:rPr lang="hu-HU" b="1"/>
              <a:t>target</a:t>
            </a:r>
          </a:p>
        </p:txBody>
      </p:sp>
      <p:sp>
        <p:nvSpPr>
          <p:cNvPr id="5192" name="AutoShape 72"/>
          <p:cNvSpPr>
            <a:spLocks noChangeArrowheads="1"/>
          </p:cNvSpPr>
          <p:nvPr/>
        </p:nvSpPr>
        <p:spPr bwMode="auto">
          <a:xfrm>
            <a:off x="4127500" y="1652315"/>
            <a:ext cx="792163" cy="2159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93" name="Text Box 73"/>
          <p:cNvSpPr txBox="1">
            <a:spLocks noChangeArrowheads="1"/>
          </p:cNvSpPr>
          <p:nvPr/>
        </p:nvSpPr>
        <p:spPr bwMode="auto">
          <a:xfrm>
            <a:off x="5027613" y="1569765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/>
              <a:t>side effect</a:t>
            </a:r>
          </a:p>
        </p:txBody>
      </p:sp>
      <p:sp>
        <p:nvSpPr>
          <p:cNvPr id="5194" name="Oval 74"/>
          <p:cNvSpPr>
            <a:spLocks noChangeArrowheads="1"/>
          </p:cNvSpPr>
          <p:nvPr/>
        </p:nvSpPr>
        <p:spPr bwMode="auto">
          <a:xfrm>
            <a:off x="957263" y="4520927"/>
            <a:ext cx="793750" cy="4318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drug</a:t>
            </a:r>
          </a:p>
        </p:txBody>
      </p:sp>
      <p:sp>
        <p:nvSpPr>
          <p:cNvPr id="5195" name="Oval 75"/>
          <p:cNvSpPr>
            <a:spLocks noChangeArrowheads="1"/>
          </p:cNvSpPr>
          <p:nvPr/>
        </p:nvSpPr>
        <p:spPr bwMode="auto">
          <a:xfrm>
            <a:off x="2833688" y="3385865"/>
            <a:ext cx="1079500" cy="576262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target 1</a:t>
            </a:r>
          </a:p>
        </p:txBody>
      </p:sp>
      <p:sp>
        <p:nvSpPr>
          <p:cNvPr id="5196" name="Oval 76"/>
          <p:cNvSpPr>
            <a:spLocks noChangeArrowheads="1"/>
          </p:cNvSpPr>
          <p:nvPr/>
        </p:nvSpPr>
        <p:spPr bwMode="auto">
          <a:xfrm>
            <a:off x="2833688" y="4109765"/>
            <a:ext cx="1079500" cy="576262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target 2</a:t>
            </a:r>
          </a:p>
        </p:txBody>
      </p:sp>
      <p:sp>
        <p:nvSpPr>
          <p:cNvPr id="5197" name="Oval 77"/>
          <p:cNvSpPr>
            <a:spLocks noChangeArrowheads="1"/>
          </p:cNvSpPr>
          <p:nvPr/>
        </p:nvSpPr>
        <p:spPr bwMode="auto">
          <a:xfrm>
            <a:off x="2833688" y="4833665"/>
            <a:ext cx="1079500" cy="576262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target 3</a:t>
            </a:r>
          </a:p>
        </p:txBody>
      </p:sp>
      <p:sp>
        <p:nvSpPr>
          <p:cNvPr id="5198" name="Oval 78"/>
          <p:cNvSpPr>
            <a:spLocks noChangeArrowheads="1"/>
          </p:cNvSpPr>
          <p:nvPr/>
        </p:nvSpPr>
        <p:spPr bwMode="auto">
          <a:xfrm>
            <a:off x="2833688" y="5557565"/>
            <a:ext cx="1079500" cy="576262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b="1"/>
              <a:t>target 4</a:t>
            </a:r>
          </a:p>
        </p:txBody>
      </p:sp>
      <p:sp>
        <p:nvSpPr>
          <p:cNvPr id="5199" name="AutoShape 79"/>
          <p:cNvSpPr>
            <a:spLocks noChangeArrowheads="1"/>
          </p:cNvSpPr>
          <p:nvPr/>
        </p:nvSpPr>
        <p:spPr bwMode="auto">
          <a:xfrm rot="770676">
            <a:off x="1971675" y="5017815"/>
            <a:ext cx="709613" cy="96837"/>
          </a:xfrm>
          <a:prstGeom prst="rightArrow">
            <a:avLst>
              <a:gd name="adj1" fmla="val 50000"/>
              <a:gd name="adj2" fmla="val 18319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200" name="AutoShape 80"/>
          <p:cNvSpPr>
            <a:spLocks noChangeArrowheads="1"/>
          </p:cNvSpPr>
          <p:nvPr/>
        </p:nvSpPr>
        <p:spPr bwMode="auto">
          <a:xfrm rot="-801490">
            <a:off x="1938338" y="4528865"/>
            <a:ext cx="714375" cy="179387"/>
          </a:xfrm>
          <a:prstGeom prst="rightArrow">
            <a:avLst>
              <a:gd name="adj1" fmla="val 50000"/>
              <a:gd name="adj2" fmla="val 995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201" name="AutoShape 81"/>
          <p:cNvSpPr>
            <a:spLocks noChangeArrowheads="1"/>
          </p:cNvSpPr>
          <p:nvPr/>
        </p:nvSpPr>
        <p:spPr bwMode="auto">
          <a:xfrm rot="1638149">
            <a:off x="1835150" y="5379765"/>
            <a:ext cx="777875" cy="190500"/>
          </a:xfrm>
          <a:prstGeom prst="rightArrow">
            <a:avLst>
              <a:gd name="adj1" fmla="val 50000"/>
              <a:gd name="adj2" fmla="val 10208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202" name="AutoShape 82"/>
          <p:cNvSpPr>
            <a:spLocks noChangeArrowheads="1"/>
          </p:cNvSpPr>
          <p:nvPr/>
        </p:nvSpPr>
        <p:spPr bwMode="auto">
          <a:xfrm rot="-1964088">
            <a:off x="1847850" y="4025627"/>
            <a:ext cx="792163" cy="2159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203" name="Oval 83"/>
          <p:cNvSpPr>
            <a:spLocks noChangeArrowheads="1"/>
          </p:cNvSpPr>
          <p:nvPr/>
        </p:nvSpPr>
        <p:spPr bwMode="auto">
          <a:xfrm>
            <a:off x="4325938" y="3225527"/>
            <a:ext cx="690562" cy="414338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04" name="Oval 84"/>
          <p:cNvSpPr>
            <a:spLocks noChangeArrowheads="1"/>
          </p:cNvSpPr>
          <p:nvPr/>
        </p:nvSpPr>
        <p:spPr bwMode="auto">
          <a:xfrm>
            <a:off x="4048125" y="3839890"/>
            <a:ext cx="690563" cy="414337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05" name="Oval 85"/>
          <p:cNvSpPr>
            <a:spLocks noChangeArrowheads="1"/>
          </p:cNvSpPr>
          <p:nvPr/>
        </p:nvSpPr>
        <p:spPr bwMode="auto">
          <a:xfrm>
            <a:off x="5021263" y="3700190"/>
            <a:ext cx="690562" cy="414337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06" name="Oval 86"/>
          <p:cNvSpPr>
            <a:spLocks noChangeArrowheads="1"/>
          </p:cNvSpPr>
          <p:nvPr/>
        </p:nvSpPr>
        <p:spPr bwMode="auto">
          <a:xfrm>
            <a:off x="4246563" y="4584427"/>
            <a:ext cx="690562" cy="414338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07" name="Oval 87"/>
          <p:cNvSpPr>
            <a:spLocks noChangeArrowheads="1"/>
          </p:cNvSpPr>
          <p:nvPr/>
        </p:nvSpPr>
        <p:spPr bwMode="auto">
          <a:xfrm>
            <a:off x="5254625" y="4328840"/>
            <a:ext cx="690563" cy="414337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08" name="Oval 88"/>
          <p:cNvSpPr>
            <a:spLocks noChangeArrowheads="1"/>
          </p:cNvSpPr>
          <p:nvPr/>
        </p:nvSpPr>
        <p:spPr bwMode="auto">
          <a:xfrm>
            <a:off x="4354513" y="5363890"/>
            <a:ext cx="690562" cy="414337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09" name="Oval 89"/>
          <p:cNvSpPr>
            <a:spLocks noChangeArrowheads="1"/>
          </p:cNvSpPr>
          <p:nvPr/>
        </p:nvSpPr>
        <p:spPr bwMode="auto">
          <a:xfrm>
            <a:off x="5146675" y="4947965"/>
            <a:ext cx="690563" cy="414337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b="1"/>
          </a:p>
        </p:txBody>
      </p:sp>
      <p:sp>
        <p:nvSpPr>
          <p:cNvPr id="5211" name="Line 91"/>
          <p:cNvSpPr>
            <a:spLocks noChangeShapeType="1"/>
          </p:cNvSpPr>
          <p:nvPr/>
        </p:nvSpPr>
        <p:spPr bwMode="auto">
          <a:xfrm flipV="1">
            <a:off x="3911600" y="3460477"/>
            <a:ext cx="404813" cy="188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2" name="Line 92"/>
          <p:cNvSpPr>
            <a:spLocks noChangeShapeType="1"/>
          </p:cNvSpPr>
          <p:nvPr/>
        </p:nvSpPr>
        <p:spPr bwMode="auto">
          <a:xfrm>
            <a:off x="3938588" y="3714477"/>
            <a:ext cx="190500" cy="173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3" name="Line 93"/>
          <p:cNvSpPr>
            <a:spLocks noChangeShapeType="1"/>
          </p:cNvSpPr>
          <p:nvPr/>
        </p:nvSpPr>
        <p:spPr bwMode="auto">
          <a:xfrm flipV="1">
            <a:off x="4854575" y="4157390"/>
            <a:ext cx="296863" cy="45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4" name="Line 94"/>
          <p:cNvSpPr>
            <a:spLocks noChangeShapeType="1"/>
          </p:cNvSpPr>
          <p:nvPr/>
        </p:nvSpPr>
        <p:spPr bwMode="auto">
          <a:xfrm>
            <a:off x="3938588" y="4455840"/>
            <a:ext cx="309562" cy="214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5" name="Line 95"/>
          <p:cNvSpPr>
            <a:spLocks noChangeShapeType="1"/>
          </p:cNvSpPr>
          <p:nvPr/>
        </p:nvSpPr>
        <p:spPr bwMode="auto">
          <a:xfrm>
            <a:off x="4462463" y="4308202"/>
            <a:ext cx="68262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6" name="Line 96"/>
          <p:cNvSpPr>
            <a:spLocks noChangeShapeType="1"/>
          </p:cNvSpPr>
          <p:nvPr/>
        </p:nvSpPr>
        <p:spPr bwMode="auto">
          <a:xfrm>
            <a:off x="5029200" y="3528740"/>
            <a:ext cx="10795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7" name="Line 97"/>
          <p:cNvSpPr>
            <a:spLocks noChangeShapeType="1"/>
          </p:cNvSpPr>
          <p:nvPr/>
        </p:nvSpPr>
        <p:spPr bwMode="auto">
          <a:xfrm flipV="1">
            <a:off x="4500563" y="3650977"/>
            <a:ext cx="82550" cy="147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8" name="Line 98"/>
          <p:cNvSpPr>
            <a:spLocks noChangeShapeType="1"/>
          </p:cNvSpPr>
          <p:nvPr/>
        </p:nvSpPr>
        <p:spPr bwMode="auto">
          <a:xfrm flipV="1">
            <a:off x="4741863" y="3946252"/>
            <a:ext cx="20320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19" name="Line 99"/>
          <p:cNvSpPr>
            <a:spLocks noChangeShapeType="1"/>
          </p:cNvSpPr>
          <p:nvPr/>
        </p:nvSpPr>
        <p:spPr bwMode="auto">
          <a:xfrm>
            <a:off x="5461000" y="4160565"/>
            <a:ext cx="10795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0" name="Line 100"/>
          <p:cNvSpPr>
            <a:spLocks noChangeShapeType="1"/>
          </p:cNvSpPr>
          <p:nvPr/>
        </p:nvSpPr>
        <p:spPr bwMode="auto">
          <a:xfrm>
            <a:off x="3994150" y="5114652"/>
            <a:ext cx="1062038" cy="2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1" name="Line 101"/>
          <p:cNvSpPr>
            <a:spLocks noChangeShapeType="1"/>
          </p:cNvSpPr>
          <p:nvPr/>
        </p:nvSpPr>
        <p:spPr bwMode="auto">
          <a:xfrm>
            <a:off x="3981450" y="5236890"/>
            <a:ext cx="377825" cy="24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>
            <a:off x="3470275" y="3960540"/>
            <a:ext cx="10795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 flipV="1">
            <a:off x="3617913" y="5387702"/>
            <a:ext cx="161925" cy="173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4" name="Line 104"/>
          <p:cNvSpPr>
            <a:spLocks noChangeShapeType="1"/>
          </p:cNvSpPr>
          <p:nvPr/>
        </p:nvSpPr>
        <p:spPr bwMode="auto">
          <a:xfrm flipH="1" flipV="1">
            <a:off x="4991100" y="4832077"/>
            <a:ext cx="211138" cy="122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 flipV="1">
            <a:off x="3967163" y="4865415"/>
            <a:ext cx="230187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226" name="AutoShape 106"/>
          <p:cNvSpPr>
            <a:spLocks/>
          </p:cNvSpPr>
          <p:nvPr/>
        </p:nvSpPr>
        <p:spPr bwMode="auto">
          <a:xfrm>
            <a:off x="5965825" y="3222352"/>
            <a:ext cx="334963" cy="2959100"/>
          </a:xfrm>
          <a:prstGeom prst="rightBrace">
            <a:avLst>
              <a:gd name="adj1" fmla="val 73618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227" name="Text Box 107"/>
          <p:cNvSpPr txBox="1">
            <a:spLocks noChangeArrowheads="1"/>
          </p:cNvSpPr>
          <p:nvPr/>
        </p:nvSpPr>
        <p:spPr bwMode="auto">
          <a:xfrm>
            <a:off x="6300788" y="4252640"/>
            <a:ext cx="221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b="1"/>
              <a:t>therapeutic effects</a:t>
            </a:r>
          </a:p>
          <a:p>
            <a:pPr algn="ctr"/>
            <a:r>
              <a:rPr lang="hu-HU" b="1"/>
              <a:t>+ side effects</a:t>
            </a:r>
          </a:p>
        </p:txBody>
      </p:sp>
      <p:sp>
        <p:nvSpPr>
          <p:cNvPr id="47" name="Rectangle 307"/>
          <p:cNvSpPr>
            <a:spLocks noChangeArrowheads="1"/>
          </p:cNvSpPr>
          <p:nvPr/>
        </p:nvSpPr>
        <p:spPr bwMode="auto">
          <a:xfrm>
            <a:off x="0" y="6491288"/>
            <a:ext cx="6865084" cy="3699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hu-HU" sz="1800" dirty="0" smtClean="0">
                <a:latin typeface="Times New Roman" pitchFamily="18" charset="0"/>
              </a:rPr>
              <a:t>Csermely, Korcsmaros et </a:t>
            </a:r>
            <a:r>
              <a:rPr lang="hu-HU" sz="1800" dirty="0" err="1">
                <a:latin typeface="Times New Roman" pitchFamily="18" charset="0"/>
              </a:rPr>
              <a:t>al</a:t>
            </a:r>
            <a:r>
              <a:rPr lang="hu-HU" sz="1800" dirty="0">
                <a:latin typeface="Times New Roman" pitchFamily="18" charset="0"/>
              </a:rPr>
              <a:t>., </a:t>
            </a:r>
            <a:r>
              <a:rPr lang="hu-HU" sz="1800" i="1" dirty="0" err="1" smtClean="0">
                <a:latin typeface="Times New Roman" pitchFamily="18" charset="0"/>
              </a:rPr>
              <a:t>Pharmacol</a:t>
            </a:r>
            <a:r>
              <a:rPr lang="hu-HU" sz="1800" i="1" dirty="0" smtClean="0">
                <a:latin typeface="Times New Roman" pitchFamily="18" charset="0"/>
              </a:rPr>
              <a:t> &amp; </a:t>
            </a:r>
            <a:r>
              <a:rPr lang="hu-HU" sz="1800" i="1" dirty="0" err="1" smtClean="0">
                <a:latin typeface="Times New Roman" pitchFamily="18" charset="0"/>
              </a:rPr>
              <a:t>Therap</a:t>
            </a:r>
            <a:r>
              <a:rPr lang="hu-HU" sz="1800" i="1" dirty="0" smtClean="0">
                <a:latin typeface="Times New Roman" pitchFamily="18" charset="0"/>
              </a:rPr>
              <a:t>  </a:t>
            </a:r>
            <a:r>
              <a:rPr lang="hu-HU" sz="1800" b="1" dirty="0" smtClean="0">
                <a:latin typeface="Times New Roman" pitchFamily="18" charset="0"/>
              </a:rPr>
              <a:t>138:</a:t>
            </a:r>
            <a:r>
              <a:rPr lang="hu-HU" sz="1800" dirty="0" smtClean="0">
                <a:latin typeface="Times New Roman" pitchFamily="18" charset="0"/>
              </a:rPr>
              <a:t>333-408 (2013)</a:t>
            </a:r>
            <a:endParaRPr lang="hu-HU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10" descr="Figure-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/>
          <a:stretch/>
        </p:blipFill>
        <p:spPr bwMode="auto">
          <a:xfrm>
            <a:off x="0" y="1947863"/>
            <a:ext cx="9108504" cy="355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-99392"/>
            <a:ext cx="9144000" cy="1006475"/>
          </a:xfrm>
          <a:noFill/>
          <a:ln/>
        </p:spPr>
        <p:txBody>
          <a:bodyPr>
            <a:normAutofit/>
          </a:bodyPr>
          <a:lstStyle/>
          <a:p>
            <a:r>
              <a:rPr lang="hu-HU" sz="3600" dirty="0" err="1" smtClean="0">
                <a:solidFill>
                  <a:srgbClr val="008000"/>
                </a:solidFill>
              </a:rPr>
              <a:t>Drug</a:t>
            </a:r>
            <a:r>
              <a:rPr lang="hu-HU" sz="3600" dirty="0" smtClean="0">
                <a:solidFill>
                  <a:srgbClr val="008000"/>
                </a:solidFill>
              </a:rPr>
              <a:t> design </a:t>
            </a:r>
            <a:r>
              <a:rPr lang="hu-HU" sz="3600" dirty="0" err="1" smtClean="0">
                <a:solidFill>
                  <a:srgbClr val="008000"/>
                </a:solidFill>
              </a:rPr>
              <a:t>strategies</a:t>
            </a:r>
            <a:endParaRPr lang="hu-HU" sz="3600" dirty="0">
              <a:solidFill>
                <a:srgbClr val="008000"/>
              </a:solidFill>
            </a:endParaRPr>
          </a:p>
        </p:txBody>
      </p:sp>
      <p:sp>
        <p:nvSpPr>
          <p:cNvPr id="10" name="Rectangle 307"/>
          <p:cNvSpPr>
            <a:spLocks noChangeArrowheads="1"/>
          </p:cNvSpPr>
          <p:nvPr/>
        </p:nvSpPr>
        <p:spPr bwMode="auto">
          <a:xfrm>
            <a:off x="0" y="6491288"/>
            <a:ext cx="6865084" cy="3699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hu-HU" sz="1800" dirty="0" smtClean="0">
                <a:latin typeface="Times New Roman" pitchFamily="18" charset="0"/>
              </a:rPr>
              <a:t>Csermely, Korcsmaros et </a:t>
            </a:r>
            <a:r>
              <a:rPr lang="hu-HU" sz="1800" dirty="0" err="1">
                <a:latin typeface="Times New Roman" pitchFamily="18" charset="0"/>
              </a:rPr>
              <a:t>al</a:t>
            </a:r>
            <a:r>
              <a:rPr lang="hu-HU" sz="1800" dirty="0">
                <a:latin typeface="Times New Roman" pitchFamily="18" charset="0"/>
              </a:rPr>
              <a:t>., </a:t>
            </a:r>
            <a:r>
              <a:rPr lang="hu-HU" sz="1800" i="1" dirty="0" err="1" smtClean="0">
                <a:latin typeface="Times New Roman" pitchFamily="18" charset="0"/>
              </a:rPr>
              <a:t>Pharmacol</a:t>
            </a:r>
            <a:r>
              <a:rPr lang="hu-HU" sz="1800" i="1" dirty="0" smtClean="0">
                <a:latin typeface="Times New Roman" pitchFamily="18" charset="0"/>
              </a:rPr>
              <a:t> &amp; </a:t>
            </a:r>
            <a:r>
              <a:rPr lang="hu-HU" sz="1800" i="1" dirty="0" err="1" smtClean="0">
                <a:latin typeface="Times New Roman" pitchFamily="18" charset="0"/>
              </a:rPr>
              <a:t>Therap</a:t>
            </a:r>
            <a:r>
              <a:rPr lang="hu-HU" sz="1800" i="1" dirty="0" smtClean="0">
                <a:latin typeface="Times New Roman" pitchFamily="18" charset="0"/>
              </a:rPr>
              <a:t>  </a:t>
            </a:r>
            <a:r>
              <a:rPr lang="hu-HU" sz="1800" b="1" dirty="0" smtClean="0">
                <a:latin typeface="Times New Roman" pitchFamily="18" charset="0"/>
              </a:rPr>
              <a:t>138:</a:t>
            </a:r>
            <a:r>
              <a:rPr lang="hu-HU" sz="1800" dirty="0" smtClean="0">
                <a:latin typeface="Times New Roman" pitchFamily="18" charset="0"/>
              </a:rPr>
              <a:t>333-408 (2013)</a:t>
            </a:r>
            <a:endParaRPr lang="hu-HU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16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3234358" cy="323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636912"/>
            <a:ext cx="3956844" cy="394544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2" name="Rectangle 2"/>
          <p:cNvSpPr>
            <a:spLocks noChangeArrowheads="1"/>
          </p:cNvSpPr>
          <p:nvPr/>
        </p:nvSpPr>
        <p:spPr bwMode="auto">
          <a:xfrm>
            <a:off x="827088" y="906463"/>
            <a:ext cx="3722687" cy="1144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defTabSz="762000">
              <a:defRPr/>
            </a:pPr>
            <a:endParaRPr lang="hu-HU" dirty="0">
              <a:solidFill>
                <a:srgbClr val="DEFB2D"/>
              </a:solidFill>
              <a:latin typeface="Arial" pitchFamily="34" charset="0"/>
            </a:endParaRPr>
          </a:p>
        </p:txBody>
      </p:sp>
      <p:pic>
        <p:nvPicPr>
          <p:cNvPr id="6150" name="Picture 10" descr="multi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819476" cy="49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07"/>
          <p:cNvSpPr>
            <a:spLocks noChangeArrowheads="1"/>
          </p:cNvSpPr>
          <p:nvPr/>
        </p:nvSpPr>
        <p:spPr bwMode="auto">
          <a:xfrm>
            <a:off x="0" y="6491288"/>
            <a:ext cx="4360681" cy="3699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dirty="0">
                <a:latin typeface="Times New Roman" pitchFamily="18" charset="0"/>
              </a:rPr>
              <a:t>Csermely et al, </a:t>
            </a:r>
            <a:r>
              <a:rPr lang="fr-FR" i="1" dirty="0">
                <a:latin typeface="Times New Roman" pitchFamily="18" charset="0"/>
              </a:rPr>
              <a:t>Trends Pharmacol Sci </a:t>
            </a:r>
            <a:r>
              <a:rPr lang="fr-FR" dirty="0">
                <a:latin typeface="Times New Roman" pitchFamily="18" charset="0"/>
              </a:rPr>
              <a:t>26:178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" y="118269"/>
            <a:ext cx="9144000" cy="100647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rgbClr val="008000"/>
                </a:solidFill>
              </a:rPr>
              <a:t>Multi-</a:t>
            </a:r>
            <a:r>
              <a:rPr lang="hu-HU" sz="3200" dirty="0" err="1">
                <a:solidFill>
                  <a:srgbClr val="008000"/>
                </a:solidFill>
              </a:rPr>
              <a:t>target</a:t>
            </a:r>
            <a:r>
              <a:rPr lang="hu-HU" sz="3200" dirty="0">
                <a:solidFill>
                  <a:srgbClr val="008000"/>
                </a:solidFill>
              </a:rPr>
              <a:t> </a:t>
            </a:r>
            <a:r>
              <a:rPr lang="hu-HU" sz="3200" dirty="0" err="1" smtClean="0">
                <a:solidFill>
                  <a:srgbClr val="008000"/>
                </a:solidFill>
              </a:rPr>
              <a:t>drugs</a:t>
            </a:r>
            <a:endParaRPr lang="hu-HU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19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2" name="Rectangle 2"/>
          <p:cNvSpPr>
            <a:spLocks noChangeArrowheads="1"/>
          </p:cNvSpPr>
          <p:nvPr/>
        </p:nvSpPr>
        <p:spPr bwMode="auto">
          <a:xfrm>
            <a:off x="511175" y="260350"/>
            <a:ext cx="4521200" cy="879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defTabSz="762000">
              <a:defRPr/>
            </a:pPr>
            <a:endParaRPr lang="hu-HU" dirty="0">
              <a:solidFill>
                <a:srgbClr val="DEFB2D"/>
              </a:solidFill>
              <a:latin typeface="Arial" pitchFamily="34" charset="0"/>
            </a:endParaRPr>
          </a:p>
        </p:txBody>
      </p:sp>
      <p:pic>
        <p:nvPicPr>
          <p:cNvPr id="717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22788"/>
            <a:ext cx="1199256" cy="157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3" descr="Oldalak kezdete11TI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" y="1160462"/>
            <a:ext cx="8972107" cy="399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7350893" y="2911475"/>
            <a:ext cx="1325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AFD00"/>
                </a:solidFill>
                <a:latin typeface="H-Times New Roman" charset="0"/>
              </a:defRPr>
            </a:lvl1pPr>
            <a:lvl2pPr marL="742950" indent="-285750">
              <a:defRPr sz="3200">
                <a:solidFill>
                  <a:srgbClr val="FAFD00"/>
                </a:solidFill>
                <a:latin typeface="H-Times New Roman" charset="0"/>
              </a:defRPr>
            </a:lvl2pPr>
            <a:lvl3pPr marL="1143000" indent="-228600">
              <a:defRPr sz="3200">
                <a:solidFill>
                  <a:srgbClr val="FAFD00"/>
                </a:solidFill>
                <a:latin typeface="H-Times New Roman" charset="0"/>
              </a:defRPr>
            </a:lvl3pPr>
            <a:lvl4pPr marL="1600200" indent="-228600">
              <a:defRPr sz="3200">
                <a:solidFill>
                  <a:srgbClr val="FAFD00"/>
                </a:solidFill>
                <a:latin typeface="H-Times New Roman" charset="0"/>
              </a:defRPr>
            </a:lvl4pPr>
            <a:lvl5pPr marL="2057400" indent="-228600">
              <a:defRPr sz="3200">
                <a:solidFill>
                  <a:srgbClr val="FAFD00"/>
                </a:solidFill>
                <a:latin typeface="H-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AFD00"/>
                </a:solidFill>
                <a:latin typeface="H-Times New Roman" charset="0"/>
              </a:defRPr>
            </a:lvl9pPr>
          </a:lstStyle>
          <a:p>
            <a:r>
              <a:rPr lang="hu-HU" sz="1400" b="1" dirty="0">
                <a:solidFill>
                  <a:schemeClr val="hlink"/>
                </a:solidFill>
                <a:latin typeface="Arial" pitchFamily="34" charset="0"/>
              </a:rPr>
              <a:t>hit of </a:t>
            </a:r>
            <a:r>
              <a:rPr lang="hu-HU" sz="1400" b="1" dirty="0" err="1">
                <a:solidFill>
                  <a:schemeClr val="hlink"/>
                </a:solidFill>
                <a:latin typeface="Arial" pitchFamily="34" charset="0"/>
              </a:rPr>
              <a:t>intra-</a:t>
            </a:r>
            <a:endParaRPr lang="hu-HU" sz="1400" b="1" dirty="0">
              <a:solidFill>
                <a:schemeClr val="hlink"/>
              </a:solidFill>
              <a:latin typeface="Arial" pitchFamily="34" charset="0"/>
            </a:endParaRPr>
          </a:p>
          <a:p>
            <a:r>
              <a:rPr lang="hu-HU" sz="1400" b="1" dirty="0" err="1">
                <a:solidFill>
                  <a:schemeClr val="hlink"/>
                </a:solidFill>
                <a:latin typeface="Arial" pitchFamily="34" charset="0"/>
              </a:rPr>
              <a:t>cellular</a:t>
            </a:r>
            <a:r>
              <a:rPr lang="hu-HU" sz="1400" b="1" dirty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hu-HU" sz="1400" b="1" dirty="0" err="1">
                <a:solidFill>
                  <a:schemeClr val="hlink"/>
                </a:solidFill>
                <a:latin typeface="Arial" pitchFamily="34" charset="0"/>
              </a:rPr>
              <a:t>paths</a:t>
            </a:r>
            <a:endParaRPr lang="hu-HU" sz="1400" b="1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14" name="Rectangle 307"/>
          <p:cNvSpPr>
            <a:spLocks noChangeArrowheads="1"/>
          </p:cNvSpPr>
          <p:nvPr/>
        </p:nvSpPr>
        <p:spPr bwMode="auto">
          <a:xfrm>
            <a:off x="0" y="6491288"/>
            <a:ext cx="5148064" cy="3699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/>
            <a:r>
              <a:rPr lang="fr-FR" dirty="0">
                <a:latin typeface="Times New Roman" pitchFamily="18" charset="0"/>
              </a:rPr>
              <a:t>Nussinov </a:t>
            </a:r>
            <a:r>
              <a:rPr lang="fr-FR" i="1" dirty="0">
                <a:latin typeface="Times New Roman" pitchFamily="18" charset="0"/>
              </a:rPr>
              <a:t>et al</a:t>
            </a:r>
            <a:r>
              <a:rPr lang="fr-FR" dirty="0">
                <a:latin typeface="Times New Roman" pitchFamily="18" charset="0"/>
              </a:rPr>
              <a:t>, </a:t>
            </a:r>
            <a:r>
              <a:rPr lang="fr-FR" i="1" dirty="0" smtClean="0">
                <a:latin typeface="Times New Roman" pitchFamily="18" charset="0"/>
              </a:rPr>
              <a:t>Trends </a:t>
            </a:r>
            <a:r>
              <a:rPr lang="fr-FR" i="1" dirty="0">
                <a:latin typeface="Times New Roman" pitchFamily="18" charset="0"/>
              </a:rPr>
              <a:t>Pharmacol </a:t>
            </a:r>
            <a:r>
              <a:rPr lang="fr-FR" i="1" dirty="0" smtClean="0">
                <a:latin typeface="Times New Roman" pitchFamily="18" charset="0"/>
              </a:rPr>
              <a:t>Sci </a:t>
            </a:r>
            <a:r>
              <a:rPr lang="fr-FR" dirty="0" smtClean="0">
                <a:latin typeface="Times New Roman" pitchFamily="18" charset="0"/>
              </a:rPr>
              <a:t>32:686</a:t>
            </a:r>
            <a:r>
              <a:rPr lang="hu-HU" dirty="0" smtClean="0">
                <a:latin typeface="Times New Roman" pitchFamily="18" charset="0"/>
              </a:rPr>
              <a:t>-93</a:t>
            </a:r>
            <a:endParaRPr lang="fr-FR" dirty="0">
              <a:latin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8737" y="46261"/>
            <a:ext cx="9144000" cy="100647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err="1">
                <a:solidFill>
                  <a:srgbClr val="008000"/>
                </a:solidFill>
              </a:rPr>
              <a:t>Allo-network</a:t>
            </a:r>
            <a:r>
              <a:rPr lang="hu-HU" sz="3200" dirty="0">
                <a:solidFill>
                  <a:srgbClr val="008000"/>
                </a:solidFill>
              </a:rPr>
              <a:t> </a:t>
            </a:r>
            <a:r>
              <a:rPr lang="hu-HU" sz="3200" dirty="0" err="1" smtClean="0">
                <a:solidFill>
                  <a:srgbClr val="008000"/>
                </a:solidFill>
              </a:rPr>
              <a:t>drugs</a:t>
            </a:r>
            <a:endParaRPr lang="hu-HU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5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1400175" y="-99392"/>
            <a:ext cx="6443663" cy="1006475"/>
          </a:xfrm>
          <a:noFill/>
          <a:ln/>
        </p:spPr>
        <p:txBody>
          <a:bodyPr/>
          <a:lstStyle/>
          <a:p>
            <a:r>
              <a:rPr lang="hu-HU" sz="3200" dirty="0" err="1">
                <a:solidFill>
                  <a:srgbClr val="008000"/>
                </a:solidFill>
              </a:rPr>
              <a:t>Network-based</a:t>
            </a:r>
            <a:r>
              <a:rPr lang="hu-HU" sz="3200" dirty="0">
                <a:solidFill>
                  <a:srgbClr val="008000"/>
                </a:solidFill>
              </a:rPr>
              <a:t> </a:t>
            </a:r>
            <a:r>
              <a:rPr lang="hu-HU" sz="3200" dirty="0" err="1">
                <a:solidFill>
                  <a:srgbClr val="008000"/>
                </a:solidFill>
              </a:rPr>
              <a:t>drug</a:t>
            </a:r>
            <a:r>
              <a:rPr lang="hu-HU" sz="3200" dirty="0">
                <a:solidFill>
                  <a:srgbClr val="008000"/>
                </a:solidFill>
              </a:rPr>
              <a:t> </a:t>
            </a:r>
            <a:r>
              <a:rPr lang="hu-HU" sz="3200" dirty="0" err="1">
                <a:solidFill>
                  <a:srgbClr val="008000"/>
                </a:solidFill>
              </a:rPr>
              <a:t>target</a:t>
            </a:r>
            <a:r>
              <a:rPr lang="hu-HU" sz="3200" dirty="0">
                <a:solidFill>
                  <a:srgbClr val="008000"/>
                </a:solidFill>
              </a:rPr>
              <a:t> </a:t>
            </a:r>
            <a:r>
              <a:rPr lang="hu-HU" sz="3200" dirty="0" err="1">
                <a:solidFill>
                  <a:srgbClr val="008000"/>
                </a:solidFill>
              </a:rPr>
              <a:t>options</a:t>
            </a:r>
            <a:endParaRPr lang="hu-HU" sz="3200" dirty="0">
              <a:solidFill>
                <a:srgbClr val="008000"/>
              </a:solidFill>
            </a:endParaRPr>
          </a:p>
        </p:txBody>
      </p:sp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2587625" y="2813176"/>
            <a:ext cx="668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hubs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28813" y="1327524"/>
            <a:ext cx="2195512" cy="1423988"/>
            <a:chOff x="628" y="1786"/>
            <a:chExt cx="1979" cy="1381"/>
          </a:xfrm>
        </p:grpSpPr>
        <p:sp>
          <p:nvSpPr>
            <p:cNvPr id="1521670" name="Oval 6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1" name="Oval 7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2" name="Oval 8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3" name="Oval 9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4" name="Line 10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5" name="Line 11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6" name="Line 12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7" name="Line 13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8" name="Line 14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9" name="Oval 15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0" name="Oval 16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1" name="Oval 17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2" name="Line 18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3" name="Line 19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4" name="Line 20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5" name="Line 21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6" name="Oval 22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7" name="Oval 23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8" name="Oval 24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9" name="Line 25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0" name="Line 26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1" name="Oval 27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2" name="Line 28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3" name="Line 29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4" name="Line 30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5" name="Oval 31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6" name="Oval 32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7" name="Oval 33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8" name="Oval 34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9" name="Line 35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0" name="Line 36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1" name="Oval 37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2" name="Oval 38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3" name="Oval 39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4" name="Line 40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5" name="Line 41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6" name="Line 42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7" name="Line 43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8" name="Oval 44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9" name="Oval 45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0" name="Line 46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1" name="Line 47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2" name="Oval 48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3" name="Oval 49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4" name="Oval 50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5" name="Line 51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6" name="Line 52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7" name="Line 53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8" name="Line 54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9" name="Oval 55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0" name="Oval 56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1" name="Oval 57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2" name="Line 58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3" name="Line 59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4" name="Oval 60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5" name="Oval 61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6" name="Oval 62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7" name="Line 63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8" name="Line 64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9" name="Line 65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0" name="Line 66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1" name="Oval 67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2" name="Oval 68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3" name="Line 69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4" name="Line 70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5" name="Oval 71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6" name="Oval 72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7" name="Line 73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8" name="Line 74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9" name="Oval 75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0" name="Line 76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41" name="Line 77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019300" y="3987800"/>
            <a:ext cx="2195513" cy="1423988"/>
            <a:chOff x="628" y="1786"/>
            <a:chExt cx="1979" cy="1381"/>
          </a:xfrm>
        </p:grpSpPr>
        <p:sp>
          <p:nvSpPr>
            <p:cNvPr id="1521743" name="Oval 79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4" name="Oval 80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5" name="Oval 81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6" name="Oval 82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7" name="Line 83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48" name="Line 84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49" name="Line 85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0" name="Line 86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1" name="Line 87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2" name="Oval 88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53" name="Oval 89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54" name="Oval 90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55" name="Line 91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6" name="Line 92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7" name="Line 93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8" name="Line 94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9" name="Oval 95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0" name="Oval 96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1" name="Oval 97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2" name="Line 98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3" name="Line 99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4" name="Oval 100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5" name="Line 101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6" name="Line 102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7" name="Line 103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8" name="Oval 104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9" name="Oval 105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0" name="Oval 106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1" name="Oval 107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2" name="Line 108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3" name="Line 109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4" name="Oval 110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5" name="Oval 111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6" name="Oval 112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7" name="Line 113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8" name="Line 114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9" name="Line 115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0" name="Line 116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1" name="Oval 117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2" name="Oval 118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3" name="Line 119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4" name="Line 120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5" name="Oval 121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6" name="Oval 122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7" name="Oval 123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8" name="Line 124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9" name="Line 125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0" name="Line 126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1" name="Line 127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2" name="Oval 128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3" name="Oval 129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4" name="Oval 130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5" name="Line 131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6" name="Line 132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7" name="Oval 133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8" name="Oval 134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9" name="Oval 135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0" name="Line 136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1" name="Line 137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2" name="Line 138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3" name="Line 139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4" name="Oval 140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5" name="Oval 141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6" name="Line 142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7" name="Line 143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8" name="Oval 144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9" name="Oval 145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0" name="Line 146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11" name="Line 147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12" name="Oval 148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3" name="Line 149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14" name="Line 150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151"/>
          <p:cNvGrpSpPr>
            <a:grpSpLocks/>
          </p:cNvGrpSpPr>
          <p:nvPr/>
        </p:nvGrpSpPr>
        <p:grpSpPr bwMode="auto">
          <a:xfrm>
            <a:off x="5694363" y="1327524"/>
            <a:ext cx="2195512" cy="1423988"/>
            <a:chOff x="628" y="1786"/>
            <a:chExt cx="1979" cy="1381"/>
          </a:xfrm>
        </p:grpSpPr>
        <p:sp>
          <p:nvSpPr>
            <p:cNvPr id="1521816" name="Oval 152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7" name="Oval 153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8" name="Oval 154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9" name="Oval 155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0" name="Line 156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1" name="Line 157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2" name="Line 158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3" name="Line 159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4" name="Line 160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5" name="Oval 161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6" name="Oval 162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7" name="Oval 163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8" name="Line 164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9" name="Line 165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0" name="Line 166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1" name="Line 167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2" name="Oval 168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3" name="Oval 169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4" name="Oval 170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5" name="Line 171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6" name="Line 172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7" name="Oval 173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8" name="Line 174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9" name="Line 175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0" name="Line 176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1" name="Oval 177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2" name="Oval 178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3" name="Oval 179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4" name="Oval 180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5" name="Line 181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6" name="Line 182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7" name="Oval 183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8" name="Oval 184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9" name="Oval 185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0" name="Line 186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1" name="Line 187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2" name="Line 188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3" name="Line 189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4" name="Oval 190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5" name="Oval 191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6" name="Line 192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7" name="Line 193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8" name="Oval 194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9" name="Oval 195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0" name="Oval 196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1" name="Line 197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2" name="Line 198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3" name="Line 199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4" name="Line 200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5" name="Oval 201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6" name="Oval 202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7" name="Oval 203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8" name="Line 204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9" name="Line 205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0" name="Oval 206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1" name="Oval 207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2" name="Oval 208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3" name="Line 209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4" name="Line 210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5" name="Line 211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6" name="Line 212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7" name="Oval 213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8" name="Oval 214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9" name="Line 215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0" name="Line 216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1" name="Oval 217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82" name="Oval 218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83" name="Line 219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4" name="Line 220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5" name="Oval 221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86" name="Line 222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7" name="Line 223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224"/>
          <p:cNvGrpSpPr>
            <a:grpSpLocks/>
          </p:cNvGrpSpPr>
          <p:nvPr/>
        </p:nvGrpSpPr>
        <p:grpSpPr bwMode="auto">
          <a:xfrm>
            <a:off x="5595938" y="4170363"/>
            <a:ext cx="2195512" cy="1422400"/>
            <a:chOff x="628" y="1786"/>
            <a:chExt cx="1979" cy="1381"/>
          </a:xfrm>
        </p:grpSpPr>
        <p:sp>
          <p:nvSpPr>
            <p:cNvPr id="1521889" name="Oval 225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0" name="Oval 226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1" name="Oval 227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2" name="Oval 228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3" name="Line 229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4" name="Line 230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5" name="Line 231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6" name="Line 232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7" name="Line 233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8" name="Oval 234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9" name="Oval 235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0" name="Oval 236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1" name="Line 237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2" name="Line 238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3" name="Line 239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4" name="Line 240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5" name="Oval 241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6" name="Oval 242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7" name="Oval 243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8" name="Line 244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9" name="Line 245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0" name="Oval 246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1" name="Line 247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2" name="Line 248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3" name="Line 249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4" name="Oval 250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5" name="Oval 251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6" name="Oval 252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7" name="Oval 253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8" name="Line 254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9" name="Line 255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0" name="Oval 256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1" name="Oval 257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2" name="Oval 258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3" name="Line 259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4" name="Line 260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5" name="Line 261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6" name="Line 262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7" name="Oval 263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8" name="Oval 264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9" name="Line 265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0" name="Line 266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1" name="Oval 267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2" name="Oval 268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3" name="Oval 269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4" name="Line 270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5" name="Line 271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6" name="Line 272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7" name="Line 273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8" name="Oval 274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9" name="Oval 275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0" name="Oval 276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1" name="Line 277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2" name="Line 278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3" name="Oval 279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4" name="Oval 280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5" name="Oval 281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6" name="Line 282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7" name="Line 283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8" name="Line 284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9" name="Line 285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0" name="Oval 286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1" name="Oval 287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2" name="Line 288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3" name="Line 289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4" name="Oval 290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5" name="Oval 291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6" name="Line 292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7" name="Line 293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8" name="Oval 294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9" name="Line 295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60" name="Line 296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21961" name="Text Box 297"/>
          <p:cNvSpPr txBox="1">
            <a:spLocks noChangeArrowheads="1"/>
          </p:cNvSpPr>
          <p:nvPr/>
        </p:nvSpPr>
        <p:spPr bwMode="auto">
          <a:xfrm>
            <a:off x="5930900" y="2813176"/>
            <a:ext cx="1819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hub-connections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21962" name="Text Box 298"/>
          <p:cNvSpPr txBox="1">
            <a:spLocks noChangeArrowheads="1"/>
          </p:cNvSpPr>
          <p:nvPr/>
        </p:nvSpPr>
        <p:spPr bwMode="auto">
          <a:xfrm>
            <a:off x="1716088" y="5722938"/>
            <a:ext cx="22828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overlapping</a:t>
            </a:r>
            <a:r>
              <a:rPr lang="hu-HU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elements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21963" name="Text Box 299"/>
          <p:cNvSpPr txBox="1">
            <a:spLocks noChangeArrowheads="1"/>
          </p:cNvSpPr>
          <p:nvPr/>
        </p:nvSpPr>
        <p:spPr bwMode="auto">
          <a:xfrm>
            <a:off x="6323013" y="5724525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>
                <a:solidFill>
                  <a:schemeClr val="tx1"/>
                </a:solidFill>
                <a:latin typeface="Arial" pitchFamily="34" charset="0"/>
              </a:rPr>
              <a:t>bridges</a:t>
            </a:r>
          </a:p>
        </p:txBody>
      </p:sp>
      <p:sp>
        <p:nvSpPr>
          <p:cNvPr id="1521964" name="AutoShape 300"/>
          <p:cNvSpPr>
            <a:spLocks noChangeArrowheads="1"/>
          </p:cNvSpPr>
          <p:nvPr/>
        </p:nvSpPr>
        <p:spPr bwMode="auto">
          <a:xfrm rot="15208688">
            <a:off x="4210050" y="1098924"/>
            <a:ext cx="274638" cy="719138"/>
          </a:xfrm>
          <a:prstGeom prst="upArrow">
            <a:avLst>
              <a:gd name="adj1" fmla="val 56250"/>
              <a:gd name="adj2" fmla="val 7927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5" name="AutoShape 301"/>
          <p:cNvSpPr>
            <a:spLocks noChangeArrowheads="1"/>
          </p:cNvSpPr>
          <p:nvPr/>
        </p:nvSpPr>
        <p:spPr bwMode="auto">
          <a:xfrm rot="-2360012">
            <a:off x="3606800" y="2051424"/>
            <a:ext cx="311150" cy="633413"/>
          </a:xfrm>
          <a:prstGeom prst="upArrow">
            <a:avLst>
              <a:gd name="adj1" fmla="val 56250"/>
              <a:gd name="adj2" fmla="val 61628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6" name="AutoShape 302"/>
          <p:cNvSpPr>
            <a:spLocks noChangeArrowheads="1"/>
          </p:cNvSpPr>
          <p:nvPr/>
        </p:nvSpPr>
        <p:spPr bwMode="auto">
          <a:xfrm rot="6537722">
            <a:off x="1504156" y="1499768"/>
            <a:ext cx="274638" cy="717550"/>
          </a:xfrm>
          <a:prstGeom prst="upArrow">
            <a:avLst>
              <a:gd name="adj1" fmla="val 56250"/>
              <a:gd name="adj2" fmla="val 7909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7" name="AutoShape 303"/>
          <p:cNvSpPr>
            <a:spLocks noChangeArrowheads="1"/>
          </p:cNvSpPr>
          <p:nvPr/>
        </p:nvSpPr>
        <p:spPr bwMode="auto">
          <a:xfrm rot="7479418">
            <a:off x="2070100" y="938587"/>
            <a:ext cx="274637" cy="719138"/>
          </a:xfrm>
          <a:prstGeom prst="upArrow">
            <a:avLst>
              <a:gd name="adj1" fmla="val 56250"/>
              <a:gd name="adj2" fmla="val 7927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8" name="AutoShape 304"/>
          <p:cNvSpPr>
            <a:spLocks noChangeArrowheads="1"/>
          </p:cNvSpPr>
          <p:nvPr/>
        </p:nvSpPr>
        <p:spPr bwMode="auto">
          <a:xfrm rot="511345">
            <a:off x="2576513" y="5014913"/>
            <a:ext cx="311150" cy="633412"/>
          </a:xfrm>
          <a:prstGeom prst="upArrow">
            <a:avLst>
              <a:gd name="adj1" fmla="val 56250"/>
              <a:gd name="adj2" fmla="val 6162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9" name="AutoShape 305"/>
          <p:cNvSpPr>
            <a:spLocks noChangeArrowheads="1"/>
          </p:cNvSpPr>
          <p:nvPr/>
        </p:nvSpPr>
        <p:spPr bwMode="auto">
          <a:xfrm rot="13944681">
            <a:off x="7066850" y="3716162"/>
            <a:ext cx="309563" cy="633413"/>
          </a:xfrm>
          <a:prstGeom prst="upArrow">
            <a:avLst>
              <a:gd name="adj1" fmla="val 56250"/>
              <a:gd name="adj2" fmla="val 6194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70" name="AutoShape 306"/>
          <p:cNvSpPr>
            <a:spLocks noChangeArrowheads="1"/>
          </p:cNvSpPr>
          <p:nvPr/>
        </p:nvSpPr>
        <p:spPr bwMode="auto">
          <a:xfrm rot="15208688">
            <a:off x="6685756" y="1501356"/>
            <a:ext cx="274637" cy="717550"/>
          </a:xfrm>
          <a:prstGeom prst="upArrow">
            <a:avLst>
              <a:gd name="adj1" fmla="val 56250"/>
              <a:gd name="adj2" fmla="val 7909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71" name="Rectangle 307"/>
          <p:cNvSpPr>
            <a:spLocks noChangeArrowheads="1"/>
          </p:cNvSpPr>
          <p:nvPr/>
        </p:nvSpPr>
        <p:spPr bwMode="auto">
          <a:xfrm>
            <a:off x="0" y="6491288"/>
            <a:ext cx="5065489" cy="36997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hu-HU" sz="1800" dirty="0">
                <a:solidFill>
                  <a:schemeClr val="bg1"/>
                </a:solidFill>
                <a:latin typeface="Times New Roman" pitchFamily="18" charset="0"/>
              </a:rPr>
              <a:t>Korcsmáros et </a:t>
            </a:r>
            <a:r>
              <a:rPr lang="hu-HU" sz="1800" dirty="0" err="1">
                <a:solidFill>
                  <a:schemeClr val="bg1"/>
                </a:solidFill>
                <a:latin typeface="Times New Roman" pitchFamily="18" charset="0"/>
              </a:rPr>
              <a:t>al</a:t>
            </a:r>
            <a:r>
              <a:rPr lang="hu-HU" sz="1800" dirty="0">
                <a:solidFill>
                  <a:schemeClr val="bg1"/>
                </a:solidFill>
                <a:latin typeface="Times New Roman" pitchFamily="18" charset="0"/>
              </a:rPr>
              <a:t>., </a:t>
            </a:r>
            <a:r>
              <a:rPr lang="hu-HU" sz="1800" i="1" dirty="0" err="1">
                <a:solidFill>
                  <a:schemeClr val="bg1"/>
                </a:solidFill>
                <a:latin typeface="Times New Roman" pitchFamily="18" charset="0"/>
              </a:rPr>
              <a:t>Exp</a:t>
            </a:r>
            <a:r>
              <a:rPr lang="hu-HU" sz="1800" i="1" dirty="0">
                <a:solidFill>
                  <a:schemeClr val="bg1"/>
                </a:solidFill>
                <a:latin typeface="Times New Roman" pitchFamily="18" charset="0"/>
              </a:rPr>
              <a:t>. Op. </a:t>
            </a:r>
            <a:r>
              <a:rPr lang="hu-HU" sz="1800" i="1" dirty="0" err="1">
                <a:solidFill>
                  <a:schemeClr val="bg1"/>
                </a:solidFill>
                <a:latin typeface="Times New Roman" pitchFamily="18" charset="0"/>
              </a:rPr>
              <a:t>Drug</a:t>
            </a:r>
            <a:r>
              <a:rPr lang="hu-HU" sz="1800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1800" i="1" dirty="0" err="1">
                <a:solidFill>
                  <a:schemeClr val="bg1"/>
                </a:solidFill>
                <a:latin typeface="Times New Roman" pitchFamily="18" charset="0"/>
              </a:rPr>
              <a:t>Discov</a:t>
            </a:r>
            <a:r>
              <a:rPr lang="hu-HU" sz="18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hu-HU" sz="1800" dirty="0" smtClean="0">
                <a:solidFill>
                  <a:schemeClr val="bg1"/>
                </a:solidFill>
                <a:latin typeface="Times New Roman" pitchFamily="18" charset="0"/>
              </a:rPr>
              <a:t>2:1 (2007)</a:t>
            </a:r>
            <a:endParaRPr lang="hu-HU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-99392"/>
            <a:ext cx="9144000" cy="1006475"/>
          </a:xfrm>
          <a:noFill/>
          <a:ln/>
        </p:spPr>
        <p:txBody>
          <a:bodyPr>
            <a:normAutofit/>
          </a:bodyPr>
          <a:lstStyle/>
          <a:p>
            <a:r>
              <a:rPr lang="hu-HU" sz="2800" dirty="0" err="1">
                <a:solidFill>
                  <a:srgbClr val="008000"/>
                </a:solidFill>
              </a:rPr>
              <a:t>Network-based</a:t>
            </a:r>
            <a:r>
              <a:rPr lang="hu-HU" sz="2800" dirty="0">
                <a:solidFill>
                  <a:srgbClr val="008000"/>
                </a:solidFill>
              </a:rPr>
              <a:t> </a:t>
            </a:r>
            <a:r>
              <a:rPr lang="hu-HU" sz="2800" dirty="0" err="1">
                <a:solidFill>
                  <a:srgbClr val="008000"/>
                </a:solidFill>
              </a:rPr>
              <a:t>drug</a:t>
            </a:r>
            <a:r>
              <a:rPr lang="hu-HU" sz="2800" dirty="0">
                <a:solidFill>
                  <a:srgbClr val="008000"/>
                </a:solidFill>
              </a:rPr>
              <a:t> </a:t>
            </a:r>
            <a:r>
              <a:rPr lang="hu-HU" sz="2800" dirty="0" err="1">
                <a:solidFill>
                  <a:srgbClr val="008000"/>
                </a:solidFill>
              </a:rPr>
              <a:t>target</a:t>
            </a:r>
            <a:r>
              <a:rPr lang="hu-HU" sz="2800" dirty="0">
                <a:solidFill>
                  <a:srgbClr val="008000"/>
                </a:solidFill>
              </a:rPr>
              <a:t> </a:t>
            </a:r>
            <a:r>
              <a:rPr lang="hu-HU" sz="2800" dirty="0" err="1" smtClean="0">
                <a:solidFill>
                  <a:srgbClr val="008000"/>
                </a:solidFill>
              </a:rPr>
              <a:t>options</a:t>
            </a:r>
            <a:r>
              <a:rPr lang="hu-HU" sz="2800" dirty="0" smtClean="0">
                <a:solidFill>
                  <a:srgbClr val="008000"/>
                </a:solidFill>
              </a:rPr>
              <a:t> </a:t>
            </a:r>
            <a:r>
              <a:rPr lang="hu-HU" sz="2800" dirty="0" err="1" smtClean="0">
                <a:solidFill>
                  <a:srgbClr val="008000"/>
                </a:solidFill>
              </a:rPr>
              <a:t>in</a:t>
            </a:r>
            <a:r>
              <a:rPr lang="hu-HU" sz="2800" dirty="0" smtClean="0">
                <a:solidFill>
                  <a:srgbClr val="008000"/>
                </a:solidFill>
              </a:rPr>
              <a:t> </a:t>
            </a:r>
            <a:r>
              <a:rPr lang="hu-HU" sz="2800" dirty="0" err="1" smtClean="0">
                <a:solidFill>
                  <a:srgbClr val="008000"/>
                </a:solidFill>
              </a:rPr>
              <a:t>signalling</a:t>
            </a:r>
            <a:r>
              <a:rPr lang="hu-HU" sz="2800" dirty="0" smtClean="0">
                <a:solidFill>
                  <a:srgbClr val="008000"/>
                </a:solidFill>
              </a:rPr>
              <a:t> </a:t>
            </a:r>
            <a:r>
              <a:rPr lang="hu-HU" sz="2800" dirty="0" err="1" smtClean="0">
                <a:solidFill>
                  <a:srgbClr val="008000"/>
                </a:solidFill>
              </a:rPr>
              <a:t>networks</a:t>
            </a:r>
            <a:endParaRPr lang="hu-HU" sz="2800" dirty="0">
              <a:solidFill>
                <a:srgbClr val="008000"/>
              </a:solidFill>
            </a:endParaRPr>
          </a:p>
        </p:txBody>
      </p:sp>
      <p:sp>
        <p:nvSpPr>
          <p:cNvPr id="1521668" name="Text Box 4"/>
          <p:cNvSpPr txBox="1">
            <a:spLocks noChangeArrowheads="1"/>
          </p:cNvSpPr>
          <p:nvPr/>
        </p:nvSpPr>
        <p:spPr bwMode="auto">
          <a:xfrm>
            <a:off x="1043608" y="3122694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central</a:t>
            </a:r>
            <a:r>
              <a:rPr lang="hu-HU" sz="1600" b="1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components</a:t>
            </a:r>
            <a:r>
              <a:rPr lang="hu-HU" sz="1600" b="1" dirty="0" smtClean="0">
                <a:solidFill>
                  <a:schemeClr val="tx2"/>
                </a:solidFill>
                <a:latin typeface="Arial" pitchFamily="34" charset="0"/>
              </a:rPr>
              <a:t> of </a:t>
            </a:r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pathways</a:t>
            </a:r>
            <a:endParaRPr lang="hu-HU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28813" y="1327524"/>
            <a:ext cx="2195512" cy="1423988"/>
            <a:chOff x="628" y="1786"/>
            <a:chExt cx="1979" cy="1381"/>
          </a:xfrm>
        </p:grpSpPr>
        <p:sp>
          <p:nvSpPr>
            <p:cNvPr id="1521670" name="Oval 6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1" name="Oval 7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2" name="Oval 8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3" name="Oval 9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74" name="Line 10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5" name="Line 11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6" name="Line 12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7" name="Line 13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8" name="Line 14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79" name="Oval 15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0" name="Oval 16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1" name="Oval 17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2" name="Line 18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3" name="Line 19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4" name="Line 20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5" name="Line 21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86" name="Oval 22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7" name="Oval 23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8" name="Oval 24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89" name="Line 25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0" name="Line 26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1" name="Oval 27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2" name="Line 28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3" name="Line 29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4" name="Line 30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695" name="Oval 31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6" name="Oval 32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7" name="Oval 33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8" name="Oval 34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699" name="Line 35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0" name="Line 36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1" name="Oval 37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2" name="Oval 38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3" name="Oval 39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4" name="Line 40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5" name="Line 41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6" name="Line 42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7" name="Line 43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08" name="Oval 44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09" name="Oval 45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0" name="Line 46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1" name="Line 47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2" name="Oval 48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3" name="Oval 49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4" name="Oval 50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15" name="Line 51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6" name="Line 52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7" name="Line 53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8" name="Line 54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19" name="Oval 55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0" name="Oval 56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1" name="Oval 57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2" name="Line 58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3" name="Line 59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4" name="Oval 60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5" name="Oval 61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6" name="Oval 62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27" name="Line 63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8" name="Line 64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29" name="Line 65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0" name="Line 66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1" name="Oval 67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2" name="Oval 68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3" name="Line 69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4" name="Line 70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5" name="Oval 71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6" name="Oval 72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37" name="Line 73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8" name="Line 74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39" name="Oval 75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0" name="Line 76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41" name="Line 77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019300" y="3987800"/>
            <a:ext cx="2195513" cy="1423988"/>
            <a:chOff x="628" y="1786"/>
            <a:chExt cx="1979" cy="1381"/>
          </a:xfrm>
        </p:grpSpPr>
        <p:sp>
          <p:nvSpPr>
            <p:cNvPr id="1521743" name="Oval 79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4" name="Oval 80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5" name="Oval 81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6" name="Oval 82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47" name="Line 83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48" name="Line 84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49" name="Line 85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0" name="Line 86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1" name="Line 87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2" name="Oval 88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53" name="Oval 89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54" name="Oval 90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55" name="Line 91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6" name="Line 92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7" name="Line 93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8" name="Line 94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59" name="Oval 95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0" name="Oval 96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1" name="Oval 97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2" name="Line 98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3" name="Line 99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4" name="Oval 100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5" name="Line 101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6" name="Line 102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7" name="Line 103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68" name="Oval 104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69" name="Oval 105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0" name="Oval 106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1" name="Oval 107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2" name="Line 108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3" name="Line 109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4" name="Oval 110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5" name="Oval 111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6" name="Oval 112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77" name="Line 113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8" name="Line 114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79" name="Line 115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0" name="Line 116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1" name="Oval 117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2" name="Oval 118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3" name="Line 119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4" name="Line 120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5" name="Oval 121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6" name="Oval 122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7" name="Oval 123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88" name="Line 124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89" name="Line 125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0" name="Line 126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1" name="Line 127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2" name="Oval 128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3" name="Oval 129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4" name="Oval 130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5" name="Line 131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6" name="Line 132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797" name="Oval 133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8" name="Oval 134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799" name="Oval 135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0" name="Line 136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1" name="Line 137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2" name="Line 138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3" name="Line 139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4" name="Oval 140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5" name="Oval 141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6" name="Line 142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7" name="Line 143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08" name="Oval 144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09" name="Oval 145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0" name="Line 146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11" name="Line 147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12" name="Oval 148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3" name="Line 149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14" name="Line 150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151"/>
          <p:cNvGrpSpPr>
            <a:grpSpLocks/>
          </p:cNvGrpSpPr>
          <p:nvPr/>
        </p:nvGrpSpPr>
        <p:grpSpPr bwMode="auto">
          <a:xfrm>
            <a:off x="5694363" y="1327524"/>
            <a:ext cx="2195512" cy="1423988"/>
            <a:chOff x="628" y="1786"/>
            <a:chExt cx="1979" cy="1381"/>
          </a:xfrm>
        </p:grpSpPr>
        <p:sp>
          <p:nvSpPr>
            <p:cNvPr id="1521816" name="Oval 152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7" name="Oval 153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8" name="Oval 154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19" name="Oval 155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0" name="Line 156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1" name="Line 157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2" name="Line 158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3" name="Line 159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4" name="Line 160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5" name="Oval 161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6" name="Oval 162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7" name="Oval 163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28" name="Line 164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29" name="Line 165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0" name="Line 166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1" name="Line 167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2" name="Oval 168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3" name="Oval 169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4" name="Oval 170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5" name="Line 171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6" name="Line 172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7" name="Oval 173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38" name="Line 174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39" name="Line 175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0" name="Line 176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1" name="Oval 177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2" name="Oval 178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3" name="Oval 179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4" name="Oval 180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5" name="Line 181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6" name="Line 182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47" name="Oval 183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8" name="Oval 184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49" name="Oval 185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0" name="Line 186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1" name="Line 187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2" name="Line 188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3" name="Line 189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4" name="Oval 190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5" name="Oval 191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6" name="Line 192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7" name="Line 193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58" name="Oval 194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59" name="Oval 195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0" name="Oval 196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1" name="Line 197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2" name="Line 198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3" name="Line 199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4" name="Line 200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5" name="Oval 201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6" name="Oval 202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7" name="Oval 203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68" name="Line 204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69" name="Line 205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0" name="Oval 206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1" name="Oval 207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2" name="Oval 208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3" name="Line 209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4" name="Line 210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5" name="Line 211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6" name="Line 212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77" name="Oval 213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8" name="Oval 214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79" name="Line 215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0" name="Line 216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1" name="Oval 217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82" name="Oval 218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83" name="Line 219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4" name="Line 220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5" name="Oval 221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86" name="Line 222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87" name="Line 223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224"/>
          <p:cNvGrpSpPr>
            <a:grpSpLocks/>
          </p:cNvGrpSpPr>
          <p:nvPr/>
        </p:nvGrpSpPr>
        <p:grpSpPr bwMode="auto">
          <a:xfrm>
            <a:off x="5595938" y="4170363"/>
            <a:ext cx="2195512" cy="1422400"/>
            <a:chOff x="628" y="1786"/>
            <a:chExt cx="1979" cy="1381"/>
          </a:xfrm>
        </p:grpSpPr>
        <p:sp>
          <p:nvSpPr>
            <p:cNvPr id="1521889" name="Oval 225"/>
            <p:cNvSpPr>
              <a:spLocks noChangeArrowheads="1"/>
            </p:cNvSpPr>
            <p:nvPr/>
          </p:nvSpPr>
          <p:spPr bwMode="auto">
            <a:xfrm rot="-4326999">
              <a:off x="775" y="2607"/>
              <a:ext cx="74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0" name="Oval 226"/>
            <p:cNvSpPr>
              <a:spLocks noChangeArrowheads="1"/>
            </p:cNvSpPr>
            <p:nvPr/>
          </p:nvSpPr>
          <p:spPr bwMode="auto">
            <a:xfrm rot="-4326999">
              <a:off x="800" y="288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1" name="Oval 227"/>
            <p:cNvSpPr>
              <a:spLocks noChangeArrowheads="1"/>
            </p:cNvSpPr>
            <p:nvPr/>
          </p:nvSpPr>
          <p:spPr bwMode="auto">
            <a:xfrm rot="-4326999">
              <a:off x="961" y="27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2" name="Oval 228"/>
            <p:cNvSpPr>
              <a:spLocks noChangeArrowheads="1"/>
            </p:cNvSpPr>
            <p:nvPr/>
          </p:nvSpPr>
          <p:spPr bwMode="auto">
            <a:xfrm rot="-4326999">
              <a:off x="974" y="3055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3" name="Line 229"/>
            <p:cNvSpPr>
              <a:spLocks noChangeShapeType="1"/>
            </p:cNvSpPr>
            <p:nvPr/>
          </p:nvSpPr>
          <p:spPr bwMode="auto">
            <a:xfrm rot="-4326999">
              <a:off x="773" y="2538"/>
              <a:ext cx="147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4" name="Line 230"/>
            <p:cNvSpPr>
              <a:spLocks noChangeShapeType="1"/>
            </p:cNvSpPr>
            <p:nvPr/>
          </p:nvSpPr>
          <p:spPr bwMode="auto">
            <a:xfrm rot="17273001" flipV="1">
              <a:off x="793" y="2498"/>
              <a:ext cx="293" cy="2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5" name="Line 231"/>
            <p:cNvSpPr>
              <a:spLocks noChangeShapeType="1"/>
            </p:cNvSpPr>
            <p:nvPr/>
          </p:nvSpPr>
          <p:spPr bwMode="auto">
            <a:xfrm rot="-4326999">
              <a:off x="1189" y="2643"/>
              <a:ext cx="74" cy="1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6" name="Line 232"/>
            <p:cNvSpPr>
              <a:spLocks noChangeShapeType="1"/>
            </p:cNvSpPr>
            <p:nvPr/>
          </p:nvSpPr>
          <p:spPr bwMode="auto">
            <a:xfrm rot="17273001" flipV="1">
              <a:off x="859" y="2879"/>
              <a:ext cx="292" cy="11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7" name="Line 233"/>
            <p:cNvSpPr>
              <a:spLocks noChangeShapeType="1"/>
            </p:cNvSpPr>
            <p:nvPr/>
          </p:nvSpPr>
          <p:spPr bwMode="auto">
            <a:xfrm rot="-4326999">
              <a:off x="828" y="2794"/>
              <a:ext cx="182" cy="10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898" name="Oval 234"/>
            <p:cNvSpPr>
              <a:spLocks noChangeArrowheads="1"/>
            </p:cNvSpPr>
            <p:nvPr/>
          </p:nvSpPr>
          <p:spPr bwMode="auto">
            <a:xfrm rot="-4326999">
              <a:off x="628" y="2474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899" name="Oval 235"/>
            <p:cNvSpPr>
              <a:spLocks noChangeArrowheads="1"/>
            </p:cNvSpPr>
            <p:nvPr/>
          </p:nvSpPr>
          <p:spPr bwMode="auto">
            <a:xfrm rot="-4326999">
              <a:off x="921" y="220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0" name="Oval 236"/>
            <p:cNvSpPr>
              <a:spLocks noChangeArrowheads="1"/>
            </p:cNvSpPr>
            <p:nvPr/>
          </p:nvSpPr>
          <p:spPr bwMode="auto">
            <a:xfrm rot="-4326999">
              <a:off x="683" y="224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1" name="Line 237"/>
            <p:cNvSpPr>
              <a:spLocks noChangeShapeType="1"/>
            </p:cNvSpPr>
            <p:nvPr/>
          </p:nvSpPr>
          <p:spPr bwMode="auto">
            <a:xfrm rot="-4326999">
              <a:off x="707" y="2390"/>
              <a:ext cx="139" cy="1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2" name="Line 238"/>
            <p:cNvSpPr>
              <a:spLocks noChangeShapeType="1"/>
            </p:cNvSpPr>
            <p:nvPr/>
          </p:nvSpPr>
          <p:spPr bwMode="auto">
            <a:xfrm rot="-4326999">
              <a:off x="987" y="2298"/>
              <a:ext cx="76" cy="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3" name="Line 239"/>
            <p:cNvSpPr>
              <a:spLocks noChangeShapeType="1"/>
            </p:cNvSpPr>
            <p:nvPr/>
          </p:nvSpPr>
          <p:spPr bwMode="auto">
            <a:xfrm rot="-4326999">
              <a:off x="806" y="2342"/>
              <a:ext cx="230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4" name="Line 240"/>
            <p:cNvSpPr>
              <a:spLocks noChangeShapeType="1"/>
            </p:cNvSpPr>
            <p:nvPr/>
          </p:nvSpPr>
          <p:spPr bwMode="auto">
            <a:xfrm rot="17273001" flipV="1">
              <a:off x="733" y="2242"/>
              <a:ext cx="105" cy="22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5" name="Oval 241"/>
            <p:cNvSpPr>
              <a:spLocks noChangeArrowheads="1"/>
            </p:cNvSpPr>
            <p:nvPr/>
          </p:nvSpPr>
          <p:spPr bwMode="auto">
            <a:xfrm rot="-4326999">
              <a:off x="1546" y="289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6" name="Oval 242"/>
            <p:cNvSpPr>
              <a:spLocks noChangeArrowheads="1"/>
            </p:cNvSpPr>
            <p:nvPr/>
          </p:nvSpPr>
          <p:spPr bwMode="auto">
            <a:xfrm rot="-4326999">
              <a:off x="1663" y="3094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7" name="Oval 243"/>
            <p:cNvSpPr>
              <a:spLocks noChangeArrowheads="1"/>
            </p:cNvSpPr>
            <p:nvPr/>
          </p:nvSpPr>
          <p:spPr bwMode="auto">
            <a:xfrm rot="-4326999">
              <a:off x="1778" y="2873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08" name="Line 244"/>
            <p:cNvSpPr>
              <a:spLocks noChangeShapeType="1"/>
            </p:cNvSpPr>
            <p:nvPr/>
          </p:nvSpPr>
          <p:spPr bwMode="auto">
            <a:xfrm rot="-4326999" flipH="1" flipV="1">
              <a:off x="1378" y="2553"/>
              <a:ext cx="203" cy="2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09" name="Line 245"/>
            <p:cNvSpPr>
              <a:spLocks noChangeShapeType="1"/>
            </p:cNvSpPr>
            <p:nvPr/>
          </p:nvSpPr>
          <p:spPr bwMode="auto">
            <a:xfrm rot="17273001" flipV="1">
              <a:off x="1405" y="2680"/>
              <a:ext cx="109" cy="2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0" name="Oval 246"/>
            <p:cNvSpPr>
              <a:spLocks noChangeArrowheads="1"/>
            </p:cNvSpPr>
            <p:nvPr/>
          </p:nvSpPr>
          <p:spPr bwMode="auto">
            <a:xfrm rot="-4326999">
              <a:off x="1305" y="2690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1" name="Line 247"/>
            <p:cNvSpPr>
              <a:spLocks noChangeShapeType="1"/>
            </p:cNvSpPr>
            <p:nvPr/>
          </p:nvSpPr>
          <p:spPr bwMode="auto">
            <a:xfrm rot="17273001" flipV="1">
              <a:off x="1560" y="2939"/>
              <a:ext cx="167" cy="17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2" name="Line 248"/>
            <p:cNvSpPr>
              <a:spLocks noChangeShapeType="1"/>
            </p:cNvSpPr>
            <p:nvPr/>
          </p:nvSpPr>
          <p:spPr bwMode="auto">
            <a:xfrm rot="-4326999" flipH="1" flipV="1">
              <a:off x="1661" y="2816"/>
              <a:ext cx="90" cy="2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3" name="Line 249"/>
            <p:cNvSpPr>
              <a:spLocks noChangeShapeType="1"/>
            </p:cNvSpPr>
            <p:nvPr/>
          </p:nvSpPr>
          <p:spPr bwMode="auto">
            <a:xfrm rot="-4326999" flipH="1" flipV="1">
              <a:off x="1640" y="2986"/>
              <a:ext cx="243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4" name="Oval 250"/>
            <p:cNvSpPr>
              <a:spLocks noChangeArrowheads="1"/>
            </p:cNvSpPr>
            <p:nvPr/>
          </p:nvSpPr>
          <p:spPr bwMode="auto">
            <a:xfrm rot="-4326999">
              <a:off x="1100" y="2709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5" name="Oval 251"/>
            <p:cNvSpPr>
              <a:spLocks noChangeArrowheads="1"/>
            </p:cNvSpPr>
            <p:nvPr/>
          </p:nvSpPr>
          <p:spPr bwMode="auto">
            <a:xfrm rot="-4326999">
              <a:off x="844" y="2398"/>
              <a:ext cx="73" cy="74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6" name="Oval 252"/>
            <p:cNvSpPr>
              <a:spLocks noChangeArrowheads="1"/>
            </p:cNvSpPr>
            <p:nvPr/>
          </p:nvSpPr>
          <p:spPr bwMode="auto">
            <a:xfrm rot="-4326999">
              <a:off x="1111" y="2406"/>
              <a:ext cx="73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7" name="Oval 253"/>
            <p:cNvSpPr>
              <a:spLocks noChangeArrowheads="1"/>
            </p:cNvSpPr>
            <p:nvPr/>
          </p:nvSpPr>
          <p:spPr bwMode="auto">
            <a:xfrm rot="-2412776">
              <a:off x="1037" y="214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18" name="Line 254"/>
            <p:cNvSpPr>
              <a:spLocks noChangeShapeType="1"/>
            </p:cNvSpPr>
            <p:nvPr/>
          </p:nvSpPr>
          <p:spPr bwMode="auto">
            <a:xfrm rot="-2412776">
              <a:off x="1086" y="2109"/>
              <a:ext cx="1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19" name="Line 255"/>
            <p:cNvSpPr>
              <a:spLocks noChangeShapeType="1"/>
            </p:cNvSpPr>
            <p:nvPr/>
          </p:nvSpPr>
          <p:spPr bwMode="auto">
            <a:xfrm rot="19187224" flipV="1">
              <a:off x="1052" y="2108"/>
              <a:ext cx="299" cy="2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0" name="Oval 256"/>
            <p:cNvSpPr>
              <a:spLocks noChangeArrowheads="1"/>
            </p:cNvSpPr>
            <p:nvPr/>
          </p:nvSpPr>
          <p:spPr bwMode="auto">
            <a:xfrm rot="-2412776">
              <a:off x="985" y="195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1" name="Oval 257"/>
            <p:cNvSpPr>
              <a:spLocks noChangeArrowheads="1"/>
            </p:cNvSpPr>
            <p:nvPr/>
          </p:nvSpPr>
          <p:spPr bwMode="auto">
            <a:xfrm rot="-2412776">
              <a:off x="1378" y="18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2" name="Oval 258"/>
            <p:cNvSpPr>
              <a:spLocks noChangeArrowheads="1"/>
            </p:cNvSpPr>
            <p:nvPr/>
          </p:nvSpPr>
          <p:spPr bwMode="auto">
            <a:xfrm rot="-2412776">
              <a:off x="1154" y="178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3" name="Line 259"/>
            <p:cNvSpPr>
              <a:spLocks noChangeShapeType="1"/>
            </p:cNvSpPr>
            <p:nvPr/>
          </p:nvSpPr>
          <p:spPr bwMode="auto">
            <a:xfrm rot="-2412776">
              <a:off x="1059" y="193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4" name="Line 260"/>
            <p:cNvSpPr>
              <a:spLocks noChangeShapeType="1"/>
            </p:cNvSpPr>
            <p:nvPr/>
          </p:nvSpPr>
          <p:spPr bwMode="auto">
            <a:xfrm rot="-2412776">
              <a:off x="1323" y="1977"/>
              <a:ext cx="78" cy="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5" name="Line 261"/>
            <p:cNvSpPr>
              <a:spLocks noChangeShapeType="1"/>
            </p:cNvSpPr>
            <p:nvPr/>
          </p:nvSpPr>
          <p:spPr bwMode="auto">
            <a:xfrm rot="-2412776">
              <a:off x="1206" y="1978"/>
              <a:ext cx="235" cy="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6" name="Line 262"/>
            <p:cNvSpPr>
              <a:spLocks noChangeShapeType="1"/>
            </p:cNvSpPr>
            <p:nvPr/>
          </p:nvSpPr>
          <p:spPr bwMode="auto">
            <a:xfrm rot="19187224" flipV="1">
              <a:off x="1155" y="1810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27" name="Oval 263"/>
            <p:cNvSpPr>
              <a:spLocks noChangeArrowheads="1"/>
            </p:cNvSpPr>
            <p:nvPr/>
          </p:nvSpPr>
          <p:spPr bwMode="auto">
            <a:xfrm rot="-2412776">
              <a:off x="1209" y="200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8" name="Oval 264"/>
            <p:cNvSpPr>
              <a:spLocks noChangeArrowheads="1"/>
            </p:cNvSpPr>
            <p:nvPr/>
          </p:nvSpPr>
          <p:spPr bwMode="auto">
            <a:xfrm rot="756838">
              <a:off x="1745" y="2388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29" name="Line 265"/>
            <p:cNvSpPr>
              <a:spLocks noChangeShapeType="1"/>
            </p:cNvSpPr>
            <p:nvPr/>
          </p:nvSpPr>
          <p:spPr bwMode="auto">
            <a:xfrm rot="756838">
              <a:off x="1816" y="2450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0" name="Line 266"/>
            <p:cNvSpPr>
              <a:spLocks noChangeShapeType="1"/>
            </p:cNvSpPr>
            <p:nvPr/>
          </p:nvSpPr>
          <p:spPr bwMode="auto">
            <a:xfrm rot="756838" flipV="1">
              <a:off x="1681" y="2439"/>
              <a:ext cx="299" cy="2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1" name="Oval 267"/>
            <p:cNvSpPr>
              <a:spLocks noChangeArrowheads="1"/>
            </p:cNvSpPr>
            <p:nvPr/>
          </p:nvSpPr>
          <p:spPr bwMode="auto">
            <a:xfrm rot="756838">
              <a:off x="1866" y="2234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2" name="Oval 268"/>
            <p:cNvSpPr>
              <a:spLocks noChangeArrowheads="1"/>
            </p:cNvSpPr>
            <p:nvPr/>
          </p:nvSpPr>
          <p:spPr bwMode="auto">
            <a:xfrm rot="756838">
              <a:off x="2168" y="2494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3" name="Oval 269"/>
            <p:cNvSpPr>
              <a:spLocks noChangeArrowheads="1"/>
            </p:cNvSpPr>
            <p:nvPr/>
          </p:nvSpPr>
          <p:spPr bwMode="auto">
            <a:xfrm rot="756838">
              <a:off x="2106" y="2265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4" name="Line 270"/>
            <p:cNvSpPr>
              <a:spLocks noChangeShapeType="1"/>
            </p:cNvSpPr>
            <p:nvPr/>
          </p:nvSpPr>
          <p:spPr bwMode="auto">
            <a:xfrm rot="756838">
              <a:off x="1869" y="2284"/>
              <a:ext cx="142" cy="1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5" name="Line 271"/>
            <p:cNvSpPr>
              <a:spLocks noChangeShapeType="1"/>
            </p:cNvSpPr>
            <p:nvPr/>
          </p:nvSpPr>
          <p:spPr bwMode="auto">
            <a:xfrm rot="756838">
              <a:off x="1965" y="2472"/>
              <a:ext cx="77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6" name="Line 272"/>
            <p:cNvSpPr>
              <a:spLocks noChangeShapeType="1"/>
            </p:cNvSpPr>
            <p:nvPr/>
          </p:nvSpPr>
          <p:spPr bwMode="auto">
            <a:xfrm rot="756838">
              <a:off x="1970" y="2494"/>
              <a:ext cx="234" cy="2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7" name="Line 273"/>
            <p:cNvSpPr>
              <a:spLocks noChangeShapeType="1"/>
            </p:cNvSpPr>
            <p:nvPr/>
          </p:nvSpPr>
          <p:spPr bwMode="auto">
            <a:xfrm rot="756838" flipV="1">
              <a:off x="2021" y="2265"/>
              <a:ext cx="107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38" name="Oval 274"/>
            <p:cNvSpPr>
              <a:spLocks noChangeArrowheads="1"/>
            </p:cNvSpPr>
            <p:nvPr/>
          </p:nvSpPr>
          <p:spPr bwMode="auto">
            <a:xfrm rot="756838">
              <a:off x="1964" y="2436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39" name="Oval 275"/>
            <p:cNvSpPr>
              <a:spLocks noChangeArrowheads="1"/>
            </p:cNvSpPr>
            <p:nvPr/>
          </p:nvSpPr>
          <p:spPr bwMode="auto">
            <a:xfrm rot="756838">
              <a:off x="1980" y="2699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0" name="Oval 276"/>
            <p:cNvSpPr>
              <a:spLocks noChangeArrowheads="1"/>
            </p:cNvSpPr>
            <p:nvPr/>
          </p:nvSpPr>
          <p:spPr bwMode="auto">
            <a:xfrm rot="756838">
              <a:off x="2109" y="1965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1" name="Line 277"/>
            <p:cNvSpPr>
              <a:spLocks noChangeShapeType="1"/>
            </p:cNvSpPr>
            <p:nvPr/>
          </p:nvSpPr>
          <p:spPr bwMode="auto">
            <a:xfrm rot="756838">
              <a:off x="2180" y="2026"/>
              <a:ext cx="1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2" name="Line 278"/>
            <p:cNvSpPr>
              <a:spLocks noChangeShapeType="1"/>
            </p:cNvSpPr>
            <p:nvPr/>
          </p:nvSpPr>
          <p:spPr bwMode="auto">
            <a:xfrm rot="756838" flipV="1">
              <a:off x="2198" y="2050"/>
              <a:ext cx="125" cy="2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3" name="Oval 279"/>
            <p:cNvSpPr>
              <a:spLocks noChangeArrowheads="1"/>
            </p:cNvSpPr>
            <p:nvPr/>
          </p:nvSpPr>
          <p:spPr bwMode="auto">
            <a:xfrm rot="756838">
              <a:off x="2230" y="1810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4" name="Oval 280"/>
            <p:cNvSpPr>
              <a:spLocks noChangeArrowheads="1"/>
            </p:cNvSpPr>
            <p:nvPr/>
          </p:nvSpPr>
          <p:spPr bwMode="auto">
            <a:xfrm rot="756838">
              <a:off x="2532" y="2071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5" name="Oval 281"/>
            <p:cNvSpPr>
              <a:spLocks noChangeArrowheads="1"/>
            </p:cNvSpPr>
            <p:nvPr/>
          </p:nvSpPr>
          <p:spPr bwMode="auto">
            <a:xfrm rot="756838">
              <a:off x="2470" y="1842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46" name="Line 282"/>
            <p:cNvSpPr>
              <a:spLocks noChangeShapeType="1"/>
            </p:cNvSpPr>
            <p:nvPr/>
          </p:nvSpPr>
          <p:spPr bwMode="auto">
            <a:xfrm rot="756838">
              <a:off x="2233" y="1860"/>
              <a:ext cx="143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7" name="Line 283"/>
            <p:cNvSpPr>
              <a:spLocks noChangeShapeType="1"/>
            </p:cNvSpPr>
            <p:nvPr/>
          </p:nvSpPr>
          <p:spPr bwMode="auto">
            <a:xfrm rot="756838">
              <a:off x="2329" y="2049"/>
              <a:ext cx="78" cy="28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8" name="Line 284"/>
            <p:cNvSpPr>
              <a:spLocks noChangeShapeType="1"/>
            </p:cNvSpPr>
            <p:nvPr/>
          </p:nvSpPr>
          <p:spPr bwMode="auto">
            <a:xfrm rot="756838">
              <a:off x="2334" y="2071"/>
              <a:ext cx="235" cy="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49" name="Line 285"/>
            <p:cNvSpPr>
              <a:spLocks noChangeShapeType="1"/>
            </p:cNvSpPr>
            <p:nvPr/>
          </p:nvSpPr>
          <p:spPr bwMode="auto">
            <a:xfrm rot="756838" flipV="1">
              <a:off x="2385" y="1842"/>
              <a:ext cx="107" cy="21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0" name="Oval 286"/>
            <p:cNvSpPr>
              <a:spLocks noChangeArrowheads="1"/>
            </p:cNvSpPr>
            <p:nvPr/>
          </p:nvSpPr>
          <p:spPr bwMode="auto">
            <a:xfrm rot="756838">
              <a:off x="2328" y="2013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1" name="Oval 287"/>
            <p:cNvSpPr>
              <a:spLocks noChangeArrowheads="1"/>
            </p:cNvSpPr>
            <p:nvPr/>
          </p:nvSpPr>
          <p:spPr bwMode="auto">
            <a:xfrm rot="756838">
              <a:off x="2344" y="2276"/>
              <a:ext cx="75" cy="72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2" name="Line 288"/>
            <p:cNvSpPr>
              <a:spLocks noChangeShapeType="1"/>
            </p:cNvSpPr>
            <p:nvPr/>
          </p:nvSpPr>
          <p:spPr bwMode="auto">
            <a:xfrm rot="19187224" flipH="1">
              <a:off x="1711" y="2580"/>
              <a:ext cx="39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3" name="Line 289"/>
            <p:cNvSpPr>
              <a:spLocks noChangeShapeType="1"/>
            </p:cNvSpPr>
            <p:nvPr/>
          </p:nvSpPr>
          <p:spPr bwMode="auto">
            <a:xfrm rot="-2412776">
              <a:off x="1028" y="2733"/>
              <a:ext cx="97" cy="4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4" name="Oval 290"/>
            <p:cNvSpPr>
              <a:spLocks noChangeArrowheads="1"/>
            </p:cNvSpPr>
            <p:nvPr/>
          </p:nvSpPr>
          <p:spPr bwMode="auto">
            <a:xfrm rot="756838">
              <a:off x="1450" y="2154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5" name="Oval 291"/>
            <p:cNvSpPr>
              <a:spLocks noChangeArrowheads="1"/>
            </p:cNvSpPr>
            <p:nvPr/>
          </p:nvSpPr>
          <p:spPr bwMode="auto">
            <a:xfrm rot="756838">
              <a:off x="1595" y="2583"/>
              <a:ext cx="74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6" name="Line 292"/>
            <p:cNvSpPr>
              <a:spLocks noChangeShapeType="1"/>
            </p:cNvSpPr>
            <p:nvPr/>
          </p:nvSpPr>
          <p:spPr bwMode="auto">
            <a:xfrm rot="19187224" flipH="1">
              <a:off x="1089" y="2062"/>
              <a:ext cx="389" cy="6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7" name="Line 293"/>
            <p:cNvSpPr>
              <a:spLocks noChangeShapeType="1"/>
            </p:cNvSpPr>
            <p:nvPr/>
          </p:nvSpPr>
          <p:spPr bwMode="auto">
            <a:xfrm rot="-2412776">
              <a:off x="1466" y="1802"/>
              <a:ext cx="260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58" name="Oval 294"/>
            <p:cNvSpPr>
              <a:spLocks noChangeArrowheads="1"/>
            </p:cNvSpPr>
            <p:nvPr/>
          </p:nvSpPr>
          <p:spPr bwMode="auto">
            <a:xfrm rot="756838">
              <a:off x="1733" y="1863"/>
              <a:ext cx="75" cy="73"/>
            </a:xfrm>
            <a:prstGeom prst="ellipse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21959" name="Line 295"/>
            <p:cNvSpPr>
              <a:spLocks noChangeShapeType="1"/>
            </p:cNvSpPr>
            <p:nvPr/>
          </p:nvSpPr>
          <p:spPr bwMode="auto">
            <a:xfrm rot="-2412776">
              <a:off x="1855" y="1787"/>
              <a:ext cx="21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1960" name="Line 296"/>
            <p:cNvSpPr>
              <a:spLocks noChangeShapeType="1"/>
            </p:cNvSpPr>
            <p:nvPr/>
          </p:nvSpPr>
          <p:spPr bwMode="auto">
            <a:xfrm rot="19187224" flipH="1">
              <a:off x="1116" y="2126"/>
              <a:ext cx="887" cy="3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21961" name="Text Box 297"/>
          <p:cNvSpPr txBox="1">
            <a:spLocks noChangeArrowheads="1"/>
          </p:cNvSpPr>
          <p:nvPr/>
        </p:nvSpPr>
        <p:spPr bwMode="auto">
          <a:xfrm>
            <a:off x="6300192" y="3101208"/>
            <a:ext cx="1268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cross-talks</a:t>
            </a:r>
            <a:endParaRPr lang="hu-HU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21963" name="Text Box 299"/>
          <p:cNvSpPr txBox="1">
            <a:spLocks noChangeArrowheads="1"/>
          </p:cNvSpPr>
          <p:nvPr/>
        </p:nvSpPr>
        <p:spPr bwMode="auto">
          <a:xfrm>
            <a:off x="3635896" y="6381328"/>
            <a:ext cx="24336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multi-pathway</a:t>
            </a:r>
            <a:r>
              <a:rPr lang="hu-HU" sz="1600" b="1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proteins</a:t>
            </a:r>
            <a:endParaRPr lang="hu-HU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521964" name="AutoShape 300"/>
          <p:cNvSpPr>
            <a:spLocks noChangeArrowheads="1"/>
          </p:cNvSpPr>
          <p:nvPr/>
        </p:nvSpPr>
        <p:spPr bwMode="auto">
          <a:xfrm rot="15208688">
            <a:off x="4210050" y="1098924"/>
            <a:ext cx="274638" cy="719138"/>
          </a:xfrm>
          <a:prstGeom prst="upArrow">
            <a:avLst>
              <a:gd name="adj1" fmla="val 56250"/>
              <a:gd name="adj2" fmla="val 7927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5" name="AutoShape 301"/>
          <p:cNvSpPr>
            <a:spLocks noChangeArrowheads="1"/>
          </p:cNvSpPr>
          <p:nvPr/>
        </p:nvSpPr>
        <p:spPr bwMode="auto">
          <a:xfrm rot="-2360012">
            <a:off x="3606800" y="2051424"/>
            <a:ext cx="311150" cy="633413"/>
          </a:xfrm>
          <a:prstGeom prst="upArrow">
            <a:avLst>
              <a:gd name="adj1" fmla="val 56250"/>
              <a:gd name="adj2" fmla="val 61628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6" name="AutoShape 302"/>
          <p:cNvSpPr>
            <a:spLocks noChangeArrowheads="1"/>
          </p:cNvSpPr>
          <p:nvPr/>
        </p:nvSpPr>
        <p:spPr bwMode="auto">
          <a:xfrm rot="6537722">
            <a:off x="1504156" y="1499768"/>
            <a:ext cx="274638" cy="717550"/>
          </a:xfrm>
          <a:prstGeom prst="upArrow">
            <a:avLst>
              <a:gd name="adj1" fmla="val 56250"/>
              <a:gd name="adj2" fmla="val 7909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7" name="AutoShape 303"/>
          <p:cNvSpPr>
            <a:spLocks noChangeArrowheads="1"/>
          </p:cNvSpPr>
          <p:nvPr/>
        </p:nvSpPr>
        <p:spPr bwMode="auto">
          <a:xfrm rot="7479418">
            <a:off x="2070100" y="938587"/>
            <a:ext cx="274637" cy="719138"/>
          </a:xfrm>
          <a:prstGeom prst="upArrow">
            <a:avLst>
              <a:gd name="adj1" fmla="val 56250"/>
              <a:gd name="adj2" fmla="val 7927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68" name="AutoShape 304"/>
          <p:cNvSpPr>
            <a:spLocks noChangeArrowheads="1"/>
          </p:cNvSpPr>
          <p:nvPr/>
        </p:nvSpPr>
        <p:spPr bwMode="auto">
          <a:xfrm rot="511345">
            <a:off x="2576513" y="5014913"/>
            <a:ext cx="311150" cy="633412"/>
          </a:xfrm>
          <a:prstGeom prst="upArrow">
            <a:avLst>
              <a:gd name="adj1" fmla="val 56250"/>
              <a:gd name="adj2" fmla="val 6162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21970" name="AutoShape 306"/>
          <p:cNvSpPr>
            <a:spLocks noChangeArrowheads="1"/>
          </p:cNvSpPr>
          <p:nvPr/>
        </p:nvSpPr>
        <p:spPr bwMode="auto">
          <a:xfrm rot="15208688">
            <a:off x="6685756" y="1501356"/>
            <a:ext cx="274637" cy="717550"/>
          </a:xfrm>
          <a:prstGeom prst="upArrow">
            <a:avLst>
              <a:gd name="adj1" fmla="val 56250"/>
              <a:gd name="adj2" fmla="val 7909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08" name="Text Box 299"/>
          <p:cNvSpPr txBox="1">
            <a:spLocks noChangeArrowheads="1"/>
          </p:cNvSpPr>
          <p:nvPr/>
        </p:nvSpPr>
        <p:spPr bwMode="auto">
          <a:xfrm>
            <a:off x="1979712" y="6165304"/>
            <a:ext cx="12939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multi-linker</a:t>
            </a:r>
            <a:endParaRPr lang="hu-HU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10" name="Text Box 299"/>
          <p:cNvSpPr txBox="1">
            <a:spLocks noChangeArrowheads="1"/>
          </p:cNvSpPr>
          <p:nvPr/>
        </p:nvSpPr>
        <p:spPr bwMode="auto">
          <a:xfrm>
            <a:off x="6372200" y="6165304"/>
            <a:ext cx="73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 smtClean="0">
                <a:solidFill>
                  <a:schemeClr val="tx2"/>
                </a:solidFill>
                <a:latin typeface="Arial" pitchFamily="34" charset="0"/>
              </a:rPr>
              <a:t>linker</a:t>
            </a:r>
            <a:endParaRPr lang="hu-HU" sz="16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11" name="AutoShape 305"/>
          <p:cNvSpPr>
            <a:spLocks noChangeArrowheads="1"/>
          </p:cNvSpPr>
          <p:nvPr/>
        </p:nvSpPr>
        <p:spPr bwMode="auto">
          <a:xfrm rot="13944681">
            <a:off x="7066850" y="3716162"/>
            <a:ext cx="309563" cy="633413"/>
          </a:xfrm>
          <a:prstGeom prst="upArrow">
            <a:avLst>
              <a:gd name="adj1" fmla="val 56250"/>
              <a:gd name="adj2" fmla="val 6194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12" name="Text Box 4"/>
          <p:cNvSpPr txBox="1">
            <a:spLocks noChangeArrowheads="1"/>
          </p:cNvSpPr>
          <p:nvPr/>
        </p:nvSpPr>
        <p:spPr bwMode="auto">
          <a:xfrm>
            <a:off x="2587625" y="2813176"/>
            <a:ext cx="668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hubs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3" name="Text Box 297"/>
          <p:cNvSpPr txBox="1">
            <a:spLocks noChangeArrowheads="1"/>
          </p:cNvSpPr>
          <p:nvPr/>
        </p:nvSpPr>
        <p:spPr bwMode="auto">
          <a:xfrm>
            <a:off x="5930900" y="2813176"/>
            <a:ext cx="1819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hub-connections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4" name="Text Box 298"/>
          <p:cNvSpPr txBox="1">
            <a:spLocks noChangeArrowheads="1"/>
          </p:cNvSpPr>
          <p:nvPr/>
        </p:nvSpPr>
        <p:spPr bwMode="auto">
          <a:xfrm>
            <a:off x="1716088" y="5722938"/>
            <a:ext cx="2282825" cy="346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overlapping</a:t>
            </a:r>
            <a:r>
              <a:rPr lang="hu-HU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elements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5" name="Text Box 299"/>
          <p:cNvSpPr txBox="1">
            <a:spLocks noChangeArrowheads="1"/>
          </p:cNvSpPr>
          <p:nvPr/>
        </p:nvSpPr>
        <p:spPr bwMode="auto">
          <a:xfrm>
            <a:off x="6323013" y="5724525"/>
            <a:ext cx="9175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sz="1600" b="1" dirty="0" err="1">
                <a:solidFill>
                  <a:schemeClr val="tx1"/>
                </a:solidFill>
                <a:latin typeface="Arial" pitchFamily="34" charset="0"/>
              </a:rPr>
              <a:t>bridges</a:t>
            </a:r>
            <a:endParaRPr lang="hu-HU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4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dirty="0" err="1" smtClean="0">
                <a:solidFill>
                  <a:srgbClr val="008000"/>
                </a:solidFill>
              </a:rPr>
              <a:t>Drug-drug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target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networks</a:t>
            </a:r>
            <a:endParaRPr lang="hu-HU" sz="3600" dirty="0">
              <a:solidFill>
                <a:srgbClr val="008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21480"/>
            <a:ext cx="8229600" cy="44834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2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6104"/>
          </a:xfrm>
        </p:spPr>
        <p:txBody>
          <a:bodyPr>
            <a:normAutofit/>
          </a:bodyPr>
          <a:lstStyle/>
          <a:p>
            <a:r>
              <a:rPr lang="hu-HU" sz="3600" dirty="0" err="1" smtClean="0">
                <a:solidFill>
                  <a:srgbClr val="008000"/>
                </a:solidFill>
              </a:rPr>
              <a:t>Disease</a:t>
            </a:r>
            <a:r>
              <a:rPr lang="hu-HU" sz="3600" dirty="0" smtClean="0">
                <a:solidFill>
                  <a:srgbClr val="008000"/>
                </a:solidFill>
              </a:rPr>
              <a:t> and </a:t>
            </a:r>
            <a:r>
              <a:rPr lang="hu-HU" sz="3600" dirty="0" err="1" smtClean="0">
                <a:solidFill>
                  <a:srgbClr val="008000"/>
                </a:solidFill>
              </a:rPr>
              <a:t>disease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gene</a:t>
            </a:r>
            <a:r>
              <a:rPr lang="hu-HU" sz="3600" dirty="0" smtClean="0">
                <a:solidFill>
                  <a:srgbClr val="008000"/>
                </a:solidFill>
              </a:rPr>
              <a:t> </a:t>
            </a:r>
            <a:r>
              <a:rPr lang="hu-HU" sz="3600" dirty="0" err="1" smtClean="0">
                <a:solidFill>
                  <a:srgbClr val="008000"/>
                </a:solidFill>
              </a:rPr>
              <a:t>networks</a:t>
            </a:r>
            <a:endParaRPr lang="hu-HU" sz="3600" dirty="0">
              <a:solidFill>
                <a:srgbClr val="008000"/>
              </a:solidFill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4040188" cy="639762"/>
          </a:xfrm>
        </p:spPr>
        <p:txBody>
          <a:bodyPr/>
          <a:lstStyle/>
          <a:p>
            <a:pPr algn="ctr"/>
            <a:r>
              <a:rPr lang="hu-HU" dirty="0" err="1" smtClean="0"/>
              <a:t>Disease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4645025" y="917030"/>
            <a:ext cx="4041775" cy="639762"/>
          </a:xfrm>
        </p:spPr>
        <p:txBody>
          <a:bodyPr/>
          <a:lstStyle/>
          <a:p>
            <a:pPr algn="ctr"/>
            <a:r>
              <a:rPr lang="hu-HU" dirty="0" err="1" smtClean="0"/>
              <a:t>Disease</a:t>
            </a:r>
            <a:r>
              <a:rPr lang="hu-HU" dirty="0" smtClean="0"/>
              <a:t> </a:t>
            </a:r>
            <a:r>
              <a:rPr lang="hu-HU" dirty="0" err="1" smtClean="0"/>
              <a:t>gene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endParaRPr lang="hu-HU" dirty="0"/>
          </a:p>
        </p:txBody>
      </p:sp>
      <p:sp>
        <p:nvSpPr>
          <p:cNvPr id="9" name="Szöveg helye 4"/>
          <p:cNvSpPr txBox="1">
            <a:spLocks/>
          </p:cNvSpPr>
          <p:nvPr/>
        </p:nvSpPr>
        <p:spPr>
          <a:xfrm>
            <a:off x="467544" y="4437112"/>
            <a:ext cx="4115817" cy="22959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Nodes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Diseases</a:t>
            </a:r>
            <a:endParaRPr kumimoji="0" lang="hu-H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disease-types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</a:t>
            </a:r>
            <a:r>
              <a:rPr lang="hu-HU" dirty="0" err="1" smtClean="0"/>
              <a:t>proportional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nr</a:t>
            </a:r>
            <a:r>
              <a:rPr lang="hu-HU" dirty="0" smtClean="0"/>
              <a:t> of </a:t>
            </a:r>
            <a:r>
              <a:rPr lang="hu-HU" dirty="0" err="1" smtClean="0"/>
              <a:t>disease</a:t>
            </a:r>
            <a:r>
              <a:rPr lang="hu-HU" dirty="0" smtClean="0"/>
              <a:t> </a:t>
            </a:r>
            <a:r>
              <a:rPr lang="hu-HU" dirty="0" err="1" smtClean="0"/>
              <a:t>genes</a:t>
            </a:r>
            <a:endParaRPr kumimoji="0" lang="hu-HU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hu-HU" sz="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Edges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</a:t>
            </a:r>
            <a:endParaRPr kumimoji="0" lang="hu-H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disease-types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grey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disease-types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endParaRPr kumimoji="0" lang="hu-HU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width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proportional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nr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genes</a:t>
            </a:r>
            <a:endParaRPr kumimoji="0" lang="hu-H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40188" cy="22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90869"/>
            <a:ext cx="4041775" cy="20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 helye 4"/>
          <p:cNvSpPr txBox="1">
            <a:spLocks/>
          </p:cNvSpPr>
          <p:nvPr/>
        </p:nvSpPr>
        <p:spPr>
          <a:xfrm>
            <a:off x="4645025" y="4365104"/>
            <a:ext cx="4115817" cy="22959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Nodes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</a:t>
            </a:r>
            <a:r>
              <a:rPr kumimoji="0" lang="hu-HU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genes</a:t>
            </a:r>
            <a:endParaRPr kumimoji="0" lang="hu-H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disease-types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hu-HU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</a:t>
            </a:r>
            <a:r>
              <a:rPr lang="hu-HU" dirty="0" err="1" smtClean="0"/>
              <a:t>proportional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nr</a:t>
            </a:r>
            <a:r>
              <a:rPr lang="hu-HU" dirty="0" smtClean="0"/>
              <a:t> of </a:t>
            </a:r>
            <a:r>
              <a:rPr lang="hu-HU" dirty="0" err="1" smtClean="0"/>
              <a:t>disease</a:t>
            </a:r>
            <a:r>
              <a:rPr lang="hu-HU" dirty="0" err="1" smtClean="0"/>
              <a:t>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gene</a:t>
            </a:r>
            <a:r>
              <a:rPr lang="hu-HU" dirty="0" smtClean="0"/>
              <a:t> is </a:t>
            </a:r>
            <a:r>
              <a:rPr lang="hu-HU" dirty="0" err="1" smtClean="0"/>
              <a:t>related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endParaRPr kumimoji="0" lang="hu-HU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hu-HU" sz="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Edges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</a:t>
            </a: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</a:t>
            </a:r>
            <a:endParaRPr kumimoji="0" lang="hu-H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disease-types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grey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disease-types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endParaRPr kumimoji="0" lang="hu-HU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width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proportional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nr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genes</a:t>
            </a:r>
            <a:endParaRPr kumimoji="0" lang="hu-H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99392"/>
            <a:ext cx="964907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ím 1"/>
          <p:cNvSpPr txBox="1">
            <a:spLocks/>
          </p:cNvSpPr>
          <p:nvPr/>
        </p:nvSpPr>
        <p:spPr>
          <a:xfrm>
            <a:off x="0" y="548680"/>
            <a:ext cx="9144000" cy="8549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We’ll</a:t>
            </a: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hear</a:t>
            </a: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 it </a:t>
            </a:r>
            <a:r>
              <a:rPr kumimoji="0" lang="hu-H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after</a:t>
            </a: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the</a:t>
            </a: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break</a:t>
            </a:r>
            <a:endParaRPr kumimoji="0" lang="hu-H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-108520" y="6377553"/>
            <a:ext cx="9289032" cy="5078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700" dirty="0" err="1" smtClean="0">
                <a:solidFill>
                  <a:schemeClr val="bg1"/>
                </a:solidFill>
                <a:latin typeface="Constantia" pitchFamily="18" charset="0"/>
              </a:rPr>
              <a:t>How</a:t>
            </a:r>
            <a:r>
              <a:rPr lang="hu-HU" sz="2700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hu-HU" sz="2700" dirty="0" err="1" smtClean="0">
                <a:solidFill>
                  <a:schemeClr val="bg1"/>
                </a:solidFill>
                <a:latin typeface="Constantia" pitchFamily="18" charset="0"/>
              </a:rPr>
              <a:t>can</a:t>
            </a:r>
            <a:r>
              <a:rPr lang="hu-HU" sz="2700" dirty="0" smtClean="0">
                <a:solidFill>
                  <a:schemeClr val="bg1"/>
                </a:solidFill>
                <a:latin typeface="Constantia" pitchFamily="18" charset="0"/>
              </a:rPr>
              <a:t> we </a:t>
            </a:r>
            <a:r>
              <a:rPr lang="hu-HU" sz="2700" dirty="0" err="1" smtClean="0">
                <a:solidFill>
                  <a:schemeClr val="bg1"/>
                </a:solidFill>
                <a:latin typeface="Constantia" pitchFamily="18" charset="0"/>
              </a:rPr>
              <a:t>combine</a:t>
            </a:r>
            <a:r>
              <a:rPr lang="hu-HU" sz="2700" dirty="0" smtClean="0">
                <a:solidFill>
                  <a:schemeClr val="bg1"/>
                </a:solidFill>
                <a:latin typeface="Constantia" pitchFamily="18" charset="0"/>
              </a:rPr>
              <a:t> P</a:t>
            </a:r>
            <a:r>
              <a:rPr lang="en-US" sz="2700" dirty="0" smtClean="0">
                <a:solidFill>
                  <a:schemeClr val="bg1"/>
                </a:solidFill>
                <a:latin typeface="Constantia" pitchFamily="18" charset="0"/>
              </a:rPr>
              <a:t>PI</a:t>
            </a:r>
            <a:r>
              <a:rPr lang="hu-HU" sz="2700" dirty="0" smtClean="0">
                <a:solidFill>
                  <a:schemeClr val="bg1"/>
                </a:solidFill>
                <a:latin typeface="Constantia" pitchFamily="18" charset="0"/>
              </a:rPr>
              <a:t>s and </a:t>
            </a:r>
            <a:r>
              <a:rPr lang="hu-HU" sz="2700" dirty="0" err="1" smtClean="0">
                <a:solidFill>
                  <a:schemeClr val="bg1"/>
                </a:solidFill>
                <a:latin typeface="Constantia" pitchFamily="18" charset="0"/>
              </a:rPr>
              <a:t>medical</a:t>
            </a:r>
            <a:r>
              <a:rPr lang="hu-HU" sz="2700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hu-HU" sz="2700" dirty="0" err="1" smtClean="0">
                <a:solidFill>
                  <a:schemeClr val="bg1"/>
                </a:solidFill>
                <a:latin typeface="Constantia" pitchFamily="18" charset="0"/>
              </a:rPr>
              <a:t>data</a:t>
            </a:r>
            <a:r>
              <a:rPr lang="hu-HU" sz="2700" dirty="0" smtClean="0">
                <a:solidFill>
                  <a:schemeClr val="bg1"/>
                </a:solidFill>
                <a:latin typeface="Constantia" pitchFamily="18" charset="0"/>
              </a:rPr>
              <a:t>?</a:t>
            </a:r>
            <a:endParaRPr lang="hu-HU" sz="27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9218" name="Picture 2" descr="Stock image of 'computer keyboard with tea break button'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3835"/>
          <a:stretch/>
        </p:blipFill>
        <p:spPr bwMode="auto">
          <a:xfrm>
            <a:off x="2627785" y="1852804"/>
            <a:ext cx="4038486" cy="3889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3333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</a:rPr>
              <a:t>Thank you for your attention!</a:t>
            </a:r>
            <a:endParaRPr lang="en-US" sz="4000" b="1" dirty="0" err="1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7284" y="1234524"/>
            <a:ext cx="412708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-78062" y="467777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 err="1" smtClean="0">
                <a:solidFill>
                  <a:srgbClr val="008000"/>
                </a:solidFill>
              </a:rPr>
              <a:t>Tamas.Korcsmaros</a:t>
            </a:r>
            <a:r>
              <a:rPr lang="hu-HU" sz="3600" b="1" dirty="0" smtClean="0">
                <a:solidFill>
                  <a:srgbClr val="008000"/>
                </a:solidFill>
              </a:rPr>
              <a:t>@</a:t>
            </a:r>
            <a:r>
              <a:rPr lang="hu-HU" sz="3600" b="1" dirty="0" err="1" smtClean="0">
                <a:solidFill>
                  <a:srgbClr val="008000"/>
                </a:solidFill>
              </a:rPr>
              <a:t>tgac.ac.uk</a:t>
            </a:r>
            <a:endParaRPr lang="hu-HU" sz="3600" b="1" dirty="0">
              <a:solidFill>
                <a:srgbClr val="008000"/>
              </a:solidFill>
            </a:endParaRPr>
          </a:p>
        </p:txBody>
      </p:sp>
      <p:pic>
        <p:nvPicPr>
          <p:cNvPr id="8" name="Picture 2" descr="http://www.tgac.ac.uk/v2images/tgac_logo_sing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9" y="5815953"/>
            <a:ext cx="3315655" cy="9200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17232"/>
            <a:ext cx="4078620" cy="148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75780" y="1234524"/>
            <a:ext cx="31812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 smtClean="0"/>
              <a:t>Special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thanks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to</a:t>
            </a:r>
            <a:r>
              <a:rPr lang="hu-HU" sz="2800" b="1" dirty="0" smtClean="0"/>
              <a:t> </a:t>
            </a:r>
          </a:p>
          <a:p>
            <a:pPr algn="ctr"/>
            <a:r>
              <a:rPr lang="hu-HU" sz="2800" dirty="0" smtClean="0"/>
              <a:t>Pablo </a:t>
            </a:r>
            <a:r>
              <a:rPr lang="hu-HU" sz="2800" dirty="0" err="1" smtClean="0"/>
              <a:t>Porras</a:t>
            </a:r>
            <a:endParaRPr lang="hu-HU" sz="2800" dirty="0" smtClean="0"/>
          </a:p>
          <a:p>
            <a:pPr algn="ctr"/>
            <a:r>
              <a:rPr lang="hu-HU" sz="2800" dirty="0" smtClean="0"/>
              <a:t>Peter Csermely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2278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272808" cy="612068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6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hu-HU" b="1" dirty="0" err="1" smtClean="0">
                <a:solidFill>
                  <a:schemeClr val="accent5"/>
                </a:solidFill>
              </a:rPr>
              <a:t>Approaches</a:t>
            </a:r>
            <a:endParaRPr lang="hu-HU" b="1" dirty="0" smtClean="0">
              <a:solidFill>
                <a:schemeClr val="accent5"/>
              </a:solidFill>
            </a:endParaRPr>
          </a:p>
        </p:txBody>
      </p:sp>
      <p:pic>
        <p:nvPicPr>
          <p:cNvPr id="4" name="Picture 1" descr="C:\Users\Tomi\Documents\ELTE\Understanding Bioinformatics\17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3" y="1751012"/>
            <a:ext cx="8566489" cy="330676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14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Networks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mi\Documents\ELTE\Understanding Bioinformatics\17.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87824" y="4653136"/>
            <a:ext cx="2808312" cy="19690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5714" t="5884" b="3292"/>
          <a:stretch>
            <a:fillRect/>
          </a:stretch>
        </p:blipFill>
        <p:spPr bwMode="auto">
          <a:xfrm>
            <a:off x="2987824" y="116632"/>
            <a:ext cx="2808312" cy="18002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l="6524" t="9154" r="7122" b="10482"/>
          <a:stretch>
            <a:fillRect/>
          </a:stretch>
        </p:blipFill>
        <p:spPr bwMode="auto">
          <a:xfrm>
            <a:off x="107504" y="116632"/>
            <a:ext cx="2520280" cy="18002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6632"/>
            <a:ext cx="2880320" cy="184778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987824" y="2276872"/>
            <a:ext cx="2808312" cy="20162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79512" y="2348880"/>
            <a:ext cx="237626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Csoportba foglalás 10"/>
          <p:cNvGrpSpPr/>
          <p:nvPr/>
        </p:nvGrpSpPr>
        <p:grpSpPr>
          <a:xfrm>
            <a:off x="6084168" y="4653136"/>
            <a:ext cx="2880320" cy="1988840"/>
            <a:chOff x="395536" y="3356992"/>
            <a:chExt cx="2448272" cy="24482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5536" y="3356992"/>
              <a:ext cx="2448272" cy="2448272"/>
            </a:xfrm>
            <a:prstGeom prst="rect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/>
              <a:contourClr>
                <a:srgbClr val="969696"/>
              </a:contourClr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5576" y="4221088"/>
              <a:ext cx="1728192" cy="650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Picture 2" descr="web lake michiga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07504" y="4653136"/>
            <a:ext cx="2520280" cy="2028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2276872"/>
            <a:ext cx="2880320" cy="19838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4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16571</TotalTime>
  <Words>1009</Words>
  <Application>Microsoft Macintosh PowerPoint</Application>
  <PresentationFormat>On-screen Show (4:3)</PresentationFormat>
  <Paragraphs>322</Paragraphs>
  <Slides>57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 Black</vt:lpstr>
      <vt:lpstr>Calibri</vt:lpstr>
      <vt:lpstr>Constantia</vt:lpstr>
      <vt:lpstr>Geneva</vt:lpstr>
      <vt:lpstr>ＭＳ Ｐゴシック</vt:lpstr>
      <vt:lpstr>Times New Roman</vt:lpstr>
      <vt:lpstr>Wingdings</vt:lpstr>
      <vt:lpstr>Arial</vt:lpstr>
      <vt:lpstr>Office-téma</vt:lpstr>
      <vt:lpstr>Introduction  to PPI networks</vt:lpstr>
      <vt:lpstr>Early research career</vt:lpstr>
      <vt:lpstr>Previous research interests and results</vt:lpstr>
      <vt:lpstr>Current research interests</vt:lpstr>
      <vt:lpstr>PowerPoint Presentation</vt:lpstr>
      <vt:lpstr>PowerPoint Presentation</vt:lpstr>
      <vt:lpstr>Approaches</vt:lpstr>
      <vt:lpstr>Networks</vt:lpstr>
      <vt:lpstr>PowerPoint Presentation</vt:lpstr>
      <vt:lpstr>Networks are embedded to each other</vt:lpstr>
      <vt:lpstr>Networks are embedded to each other</vt:lpstr>
      <vt:lpstr>Example of a PPI Network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Hubs – high degre nodes</vt:lpstr>
      <vt:lpstr>Bottleneck proteins</vt:lpstr>
      <vt:lpstr>Topological features and network dynamics</vt:lpstr>
      <vt:lpstr>How to access the data?</vt:lpstr>
      <vt:lpstr>Molecular interaction information</vt:lpstr>
      <vt:lpstr>Data integration</vt:lpstr>
      <vt:lpstr>PowerPoint Presentation</vt:lpstr>
      <vt:lpstr>Data integration problems</vt:lpstr>
      <vt:lpstr>Collaboration among data providers</vt:lpstr>
      <vt:lpstr>Standards</vt:lpstr>
      <vt:lpstr>PowerPoint Presentation</vt:lpstr>
      <vt:lpstr>PowerPoint Presentation</vt:lpstr>
      <vt:lpstr>Where can we access the data?</vt:lpstr>
      <vt:lpstr>PowerPoint Presentation</vt:lpstr>
      <vt:lpstr>PowerPoint Presentation</vt:lpstr>
      <vt:lpstr>http://interactome.dfci.harvard.edu</vt:lpstr>
      <vt:lpstr>http://interactome.dfci.harvard.edu</vt:lpstr>
      <vt:lpstr>http://www.droidb.org</vt:lpstr>
      <vt:lpstr>http://hprd.org</vt:lpstr>
      <vt:lpstr>http://string.embl.de</vt:lpstr>
      <vt:lpstr>http://thebiogrid.org</vt:lpstr>
      <vt:lpstr>http://thebiogrid.org</vt:lpstr>
      <vt:lpstr>ebi.ac.uk/intact</vt:lpstr>
      <vt:lpstr>ebi.ac.uk/intact</vt:lpstr>
      <vt:lpstr>ebi.ac.uk/intact</vt:lpstr>
      <vt:lpstr>ebi.ac.uk/intact</vt:lpstr>
      <vt:lpstr>PowerPoint Presentation</vt:lpstr>
      <vt:lpstr>PPIs and medicine</vt:lpstr>
      <vt:lpstr>PowerPoint Presentation</vt:lpstr>
      <vt:lpstr>Drug design strategies</vt:lpstr>
      <vt:lpstr>PowerPoint Presentation</vt:lpstr>
      <vt:lpstr>PowerPoint Presentation</vt:lpstr>
      <vt:lpstr>Network-based drug target options</vt:lpstr>
      <vt:lpstr>Network-based drug target options in signalling networks</vt:lpstr>
      <vt:lpstr>Drug-drug target networks</vt:lpstr>
      <vt:lpstr>Disease and disease gene networks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Korcsmáros Tamás</dc:creator>
  <cp:lastModifiedBy>Tamas Korcsmaros (TGAC)</cp:lastModifiedBy>
  <cp:revision>98</cp:revision>
  <dcterms:created xsi:type="dcterms:W3CDTF">2012-05-06T13:02:59Z</dcterms:created>
  <dcterms:modified xsi:type="dcterms:W3CDTF">2016-05-30T07:29:13Z</dcterms:modified>
</cp:coreProperties>
</file>