
<file path=[Content_Types].xml><?xml version="1.0" encoding="utf-8"?>
<Types xmlns="http://schemas.openxmlformats.org/package/2006/content-types">
  <Default Extension="xml" ContentType="application/xml"/>
  <Default Extension="wdp" ContentType="image/vnd.ms-photo"/>
  <Default Extension="jpeg" ContentType="image/jpeg"/>
  <Default Extension="tiff" ContentType="image/tiff"/>
  <Default Extension="rels" ContentType="application/vnd.openxmlformats-package.relationships+xml"/>
  <Default Extension="gif" ContentType="image/gif"/>
  <Default Extension="tif" ContentType="image/t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1"/>
  </p:sldMasterIdLst>
  <p:notesMasterIdLst>
    <p:notesMasterId r:id="rId47"/>
  </p:notesMasterIdLst>
  <p:sldIdLst>
    <p:sldId id="335" r:id="rId2"/>
    <p:sldId id="300" r:id="rId3"/>
    <p:sldId id="299" r:id="rId4"/>
    <p:sldId id="301" r:id="rId5"/>
    <p:sldId id="256" r:id="rId6"/>
    <p:sldId id="302" r:id="rId7"/>
    <p:sldId id="257" r:id="rId8"/>
    <p:sldId id="311" r:id="rId9"/>
    <p:sldId id="320" r:id="rId10"/>
    <p:sldId id="306" r:id="rId11"/>
    <p:sldId id="277" r:id="rId12"/>
    <p:sldId id="324" r:id="rId13"/>
    <p:sldId id="260" r:id="rId14"/>
    <p:sldId id="327" r:id="rId15"/>
    <p:sldId id="278" r:id="rId16"/>
    <p:sldId id="338" r:id="rId17"/>
    <p:sldId id="339" r:id="rId18"/>
    <p:sldId id="340" r:id="rId19"/>
    <p:sldId id="262" r:id="rId20"/>
    <p:sldId id="331" r:id="rId21"/>
    <p:sldId id="264" r:id="rId22"/>
    <p:sldId id="270" r:id="rId23"/>
    <p:sldId id="287" r:id="rId24"/>
    <p:sldId id="307" r:id="rId25"/>
    <p:sldId id="303" r:id="rId26"/>
    <p:sldId id="294" r:id="rId27"/>
    <p:sldId id="295" r:id="rId28"/>
    <p:sldId id="296" r:id="rId29"/>
    <p:sldId id="297" r:id="rId30"/>
    <p:sldId id="309" r:id="rId31"/>
    <p:sldId id="308" r:id="rId32"/>
    <p:sldId id="336" r:id="rId33"/>
    <p:sldId id="337" r:id="rId34"/>
    <p:sldId id="332" r:id="rId35"/>
    <p:sldId id="304" r:id="rId36"/>
    <p:sldId id="333" r:id="rId37"/>
    <p:sldId id="334" r:id="rId38"/>
    <p:sldId id="341" r:id="rId39"/>
    <p:sldId id="342" r:id="rId40"/>
    <p:sldId id="343" r:id="rId41"/>
    <p:sldId id="344" r:id="rId42"/>
    <p:sldId id="345" r:id="rId43"/>
    <p:sldId id="346" r:id="rId44"/>
    <p:sldId id="347" r:id="rId45"/>
    <p:sldId id="348"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2615" autoAdjust="0"/>
  </p:normalViewPr>
  <p:slideViewPr>
    <p:cSldViewPr snapToGrid="0" snapToObjects="1">
      <p:cViewPr varScale="1">
        <p:scale>
          <a:sx n="88" d="100"/>
          <a:sy n="88" d="100"/>
        </p:scale>
        <p:origin x="-280" y="-12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072"/>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4EAC01-0CDB-EA49-9087-99AB056A29D8}" type="doc">
      <dgm:prSet loTypeId="urn:microsoft.com/office/officeart/2005/8/layout/pyramid3" loCatId="pyramid" qsTypeId="urn:microsoft.com/office/officeart/2005/8/quickstyle/simple4" qsCatId="simple" csTypeId="urn:microsoft.com/office/officeart/2005/8/colors/accent1_2" csCatId="accent1" phldr="1"/>
      <dgm:spPr/>
      <dgm:t>
        <a:bodyPr/>
        <a:lstStyle/>
        <a:p>
          <a:endParaRPr lang="en-US"/>
        </a:p>
      </dgm:t>
    </dgm:pt>
    <dgm:pt modelId="{9B3A6F09-A5E2-0C48-A5F5-0F3F6B607F62}">
      <dgm:prSet/>
      <dgm:spPr/>
      <dgm:t>
        <a:bodyPr/>
        <a:lstStyle/>
        <a:p>
          <a:pPr rtl="0"/>
          <a:r>
            <a:rPr lang="en-US" dirty="0" smtClean="0"/>
            <a:t>Fragment Sampling</a:t>
          </a:r>
          <a:endParaRPr lang="en-US" dirty="0"/>
        </a:p>
      </dgm:t>
    </dgm:pt>
    <dgm:pt modelId="{AA7F14D9-844A-914F-BD49-F3B6491C9E4A}" type="parTrans" cxnId="{661CFCFA-5DCC-5840-8ACC-DC8B0FDDD55A}">
      <dgm:prSet/>
      <dgm:spPr/>
      <dgm:t>
        <a:bodyPr/>
        <a:lstStyle/>
        <a:p>
          <a:endParaRPr lang="en-US"/>
        </a:p>
      </dgm:t>
    </dgm:pt>
    <dgm:pt modelId="{7F47D6DA-5CB2-A74B-8346-4410BE65AB6B}" type="sibTrans" cxnId="{661CFCFA-5DCC-5840-8ACC-DC8B0FDDD55A}">
      <dgm:prSet/>
      <dgm:spPr/>
      <dgm:t>
        <a:bodyPr/>
        <a:lstStyle/>
        <a:p>
          <a:endParaRPr lang="en-US"/>
        </a:p>
      </dgm:t>
    </dgm:pt>
    <dgm:pt modelId="{B0AC09D2-6DDB-4E4D-A952-A1E1D321C8C2}">
      <dgm:prSet/>
      <dgm:spPr/>
      <dgm:t>
        <a:bodyPr/>
        <a:lstStyle/>
        <a:p>
          <a:pPr rtl="0"/>
          <a:r>
            <a:rPr lang="en-US" dirty="0" smtClean="0"/>
            <a:t>9 residue fragments</a:t>
          </a:r>
          <a:endParaRPr lang="en-US" dirty="0"/>
        </a:p>
      </dgm:t>
    </dgm:pt>
    <dgm:pt modelId="{C9AB5CA6-7F88-284C-AD32-DA64EC049BA1}" type="parTrans" cxnId="{9663C1BE-62A3-3848-A9E9-D9A475A971CB}">
      <dgm:prSet/>
      <dgm:spPr/>
      <dgm:t>
        <a:bodyPr/>
        <a:lstStyle/>
        <a:p>
          <a:endParaRPr lang="en-US"/>
        </a:p>
      </dgm:t>
    </dgm:pt>
    <dgm:pt modelId="{CA2DD92F-C480-5345-9343-D711EEFE877B}" type="sibTrans" cxnId="{9663C1BE-62A3-3848-A9E9-D9A475A971CB}">
      <dgm:prSet/>
      <dgm:spPr/>
      <dgm:t>
        <a:bodyPr/>
        <a:lstStyle/>
        <a:p>
          <a:endParaRPr lang="en-US"/>
        </a:p>
      </dgm:t>
    </dgm:pt>
    <dgm:pt modelId="{80722C6B-AF70-5B43-B4D8-128238E4804F}">
      <dgm:prSet/>
      <dgm:spPr/>
      <dgm:t>
        <a:bodyPr/>
        <a:lstStyle/>
        <a:p>
          <a:pPr rtl="0"/>
          <a:r>
            <a:rPr lang="en-US" dirty="0" smtClean="0"/>
            <a:t>3 residue fragments</a:t>
          </a:r>
          <a:endParaRPr lang="en-US" dirty="0"/>
        </a:p>
      </dgm:t>
    </dgm:pt>
    <dgm:pt modelId="{7B8EDF59-CDA7-C645-80BC-F09FF8227502}" type="parTrans" cxnId="{98BA6290-A09A-314B-B6EF-D406993294B6}">
      <dgm:prSet/>
      <dgm:spPr/>
      <dgm:t>
        <a:bodyPr/>
        <a:lstStyle/>
        <a:p>
          <a:endParaRPr lang="en-US"/>
        </a:p>
      </dgm:t>
    </dgm:pt>
    <dgm:pt modelId="{8D440009-4B12-9246-9C0E-DF9511FFA649}" type="sibTrans" cxnId="{98BA6290-A09A-314B-B6EF-D406993294B6}">
      <dgm:prSet/>
      <dgm:spPr/>
      <dgm:t>
        <a:bodyPr/>
        <a:lstStyle/>
        <a:p>
          <a:endParaRPr lang="en-US"/>
        </a:p>
      </dgm:t>
    </dgm:pt>
    <dgm:pt modelId="{CB2652AE-D903-844F-B68F-8C5172C529B1}">
      <dgm:prSet/>
      <dgm:spPr/>
      <dgm:t>
        <a:bodyPr/>
        <a:lstStyle/>
        <a:p>
          <a:pPr rtl="0"/>
          <a:r>
            <a:rPr lang="en-US" dirty="0" smtClean="0"/>
            <a:t>Gradual addition of parameters to scoring function</a:t>
          </a:r>
          <a:endParaRPr lang="en-US" dirty="0"/>
        </a:p>
      </dgm:t>
    </dgm:pt>
    <dgm:pt modelId="{C6C35064-593F-D649-9F31-0DE22291F3EE}" type="parTrans" cxnId="{360810A7-CD9C-1940-A0EA-6688D6D4A045}">
      <dgm:prSet/>
      <dgm:spPr/>
    </dgm:pt>
    <dgm:pt modelId="{E0745F02-350F-824F-94AB-C01A7B688453}" type="sibTrans" cxnId="{360810A7-CD9C-1940-A0EA-6688D6D4A045}">
      <dgm:prSet/>
      <dgm:spPr/>
    </dgm:pt>
    <dgm:pt modelId="{9C7F0325-C0DE-4040-9FAD-BE943165DC56}">
      <dgm:prSet/>
      <dgm:spPr/>
      <dgm:t>
        <a:bodyPr/>
        <a:lstStyle/>
        <a:p>
          <a:pPr rtl="0"/>
          <a:r>
            <a:rPr lang="en-US" dirty="0" smtClean="0"/>
            <a:t>Quick quenching</a:t>
          </a:r>
          <a:endParaRPr lang="en-US" dirty="0"/>
        </a:p>
      </dgm:t>
    </dgm:pt>
    <dgm:pt modelId="{D4D18112-E75F-4E4A-901A-F306F4798256}" type="parTrans" cxnId="{C5B12287-2554-784B-8DE3-715426C3327C}">
      <dgm:prSet/>
      <dgm:spPr/>
    </dgm:pt>
    <dgm:pt modelId="{F5147953-9B7F-B849-A240-C45106419F6A}" type="sibTrans" cxnId="{C5B12287-2554-784B-8DE3-715426C3327C}">
      <dgm:prSet/>
      <dgm:spPr/>
    </dgm:pt>
    <dgm:pt modelId="{D3031119-8E6A-224C-8A9F-BA6447B37DE7}">
      <dgm:prSet/>
      <dgm:spPr/>
      <dgm:t>
        <a:bodyPr/>
        <a:lstStyle/>
        <a:p>
          <a:pPr rtl="0"/>
          <a:r>
            <a:rPr lang="en-US" dirty="0" smtClean="0"/>
            <a:t>Local optimization</a:t>
          </a:r>
          <a:endParaRPr lang="en-US" dirty="0"/>
        </a:p>
      </dgm:t>
    </dgm:pt>
    <dgm:pt modelId="{6FB3D518-17C2-D64A-98DE-B54C2A3B8E72}" type="parTrans" cxnId="{5BA0D207-B421-B94F-8030-57A570DA4E87}">
      <dgm:prSet/>
      <dgm:spPr/>
    </dgm:pt>
    <dgm:pt modelId="{3F809401-CD8D-054A-BB62-12BF971DAD67}" type="sibTrans" cxnId="{5BA0D207-B421-B94F-8030-57A570DA4E87}">
      <dgm:prSet/>
      <dgm:spPr/>
    </dgm:pt>
    <dgm:pt modelId="{E2437201-C832-7C4A-A68F-098B54168CC5}">
      <dgm:prSet/>
      <dgm:spPr/>
      <dgm:t>
        <a:bodyPr/>
        <a:lstStyle/>
        <a:p>
          <a:pPr rtl="0"/>
          <a:r>
            <a:rPr lang="en-US" dirty="0" smtClean="0"/>
            <a:t>Strategies to keep fragment insertion/perturbation local</a:t>
          </a:r>
          <a:endParaRPr lang="en-US" dirty="0"/>
        </a:p>
      </dgm:t>
    </dgm:pt>
    <dgm:pt modelId="{006E78E8-0335-B64A-A6A7-1EBCAE887AF2}" type="parTrans" cxnId="{FA3E5362-3097-0949-858C-11376D65B28C}">
      <dgm:prSet/>
      <dgm:spPr/>
    </dgm:pt>
    <dgm:pt modelId="{FE5D8B5A-3CFD-0C4B-8EAF-FA98649AA288}" type="sibTrans" cxnId="{FA3E5362-3097-0949-858C-11376D65B28C}">
      <dgm:prSet/>
      <dgm:spPr/>
    </dgm:pt>
    <dgm:pt modelId="{AEA062CB-2B8A-8649-AE83-698DC87B75FD}">
      <dgm:prSet/>
      <dgm:spPr/>
      <dgm:t>
        <a:bodyPr/>
        <a:lstStyle/>
        <a:p>
          <a:pPr rtl="0"/>
          <a:r>
            <a:rPr lang="en-US" dirty="0" smtClean="0"/>
            <a:t>Monte Carlo (MC) Sampling </a:t>
          </a:r>
          <a:endParaRPr lang="en-US" dirty="0"/>
        </a:p>
      </dgm:t>
    </dgm:pt>
    <dgm:pt modelId="{710528A5-7084-5149-B0C4-41C468CB66FD}" type="parTrans" cxnId="{85ADA5F2-A387-6B48-A080-513A4FBDE81E}">
      <dgm:prSet/>
      <dgm:spPr/>
    </dgm:pt>
    <dgm:pt modelId="{121CECB6-5A40-FD4B-9C7D-8C58A3FA6A0E}" type="sibTrans" cxnId="{85ADA5F2-A387-6B48-A080-513A4FBDE81E}">
      <dgm:prSet/>
      <dgm:spPr/>
    </dgm:pt>
    <dgm:pt modelId="{0D717B8B-3E5E-CE40-B9D1-C9541D60936D}">
      <dgm:prSet/>
      <dgm:spPr/>
      <dgm:t>
        <a:bodyPr/>
        <a:lstStyle/>
        <a:p>
          <a:pPr rtl="0"/>
          <a:r>
            <a:rPr lang="en-US" dirty="0" smtClean="0"/>
            <a:t>MC sampling with minimization</a:t>
          </a:r>
          <a:endParaRPr lang="en-US" dirty="0"/>
        </a:p>
      </dgm:t>
    </dgm:pt>
    <dgm:pt modelId="{A36ADD14-A0E6-F340-AF11-F689EEA1FF14}" type="parTrans" cxnId="{0B0396AF-B0A0-344C-8D35-72B93E9835C4}">
      <dgm:prSet/>
      <dgm:spPr/>
    </dgm:pt>
    <dgm:pt modelId="{F7A4E5ED-C740-DF4D-B4BB-3A8338E9DF93}" type="sibTrans" cxnId="{0B0396AF-B0A0-344C-8D35-72B93E9835C4}">
      <dgm:prSet/>
      <dgm:spPr/>
    </dgm:pt>
    <dgm:pt modelId="{E28DB1B9-AAB8-6E43-9FEE-B0A79AE54B15}">
      <dgm:prSet/>
      <dgm:spPr/>
      <dgm:t>
        <a:bodyPr/>
        <a:lstStyle/>
        <a:p>
          <a:pPr rtl="0"/>
          <a:r>
            <a:rPr lang="en-US" dirty="0" smtClean="0"/>
            <a:t>Side chain rearrangement</a:t>
          </a:r>
          <a:endParaRPr lang="en-US" dirty="0"/>
        </a:p>
      </dgm:t>
    </dgm:pt>
    <dgm:pt modelId="{E3138468-9806-884D-A2FA-6A087087E8B1}" type="parTrans" cxnId="{87824BEF-8B8D-6E40-8BA2-DE080CC400A7}">
      <dgm:prSet/>
      <dgm:spPr/>
    </dgm:pt>
    <dgm:pt modelId="{A8B1A6C0-02A1-0C46-925E-9EA6B87F666F}" type="sibTrans" cxnId="{87824BEF-8B8D-6E40-8BA2-DE080CC400A7}">
      <dgm:prSet/>
      <dgm:spPr/>
    </dgm:pt>
    <dgm:pt modelId="{CF39FC48-472B-7B4F-91AC-08ED8EACAAD5}">
      <dgm:prSet/>
      <dgm:spPr/>
      <dgm:t>
        <a:bodyPr/>
        <a:lstStyle/>
        <a:p>
          <a:pPr rtl="0"/>
          <a:r>
            <a:rPr lang="en-US" dirty="0" smtClean="0"/>
            <a:t>Repacking and refinement</a:t>
          </a:r>
          <a:endParaRPr lang="en-US" dirty="0"/>
        </a:p>
      </dgm:t>
    </dgm:pt>
    <dgm:pt modelId="{E7E9DD1A-B19B-9243-A8FF-3E44C209981F}" type="parTrans" cxnId="{2B5DBC97-A35D-6C45-B0CE-866A3B397EAD}">
      <dgm:prSet/>
      <dgm:spPr/>
    </dgm:pt>
    <dgm:pt modelId="{C41975F4-6EE6-D346-8673-5C9CC786C003}" type="sibTrans" cxnId="{2B5DBC97-A35D-6C45-B0CE-866A3B397EAD}">
      <dgm:prSet/>
      <dgm:spPr/>
    </dgm:pt>
    <dgm:pt modelId="{E1DFC2CB-E4AC-8141-AE2E-28CEAE44F7E7}" type="pres">
      <dgm:prSet presAssocID="{F24EAC01-0CDB-EA49-9087-99AB056A29D8}" presName="Name0" presStyleCnt="0">
        <dgm:presLayoutVars>
          <dgm:dir/>
          <dgm:animLvl val="lvl"/>
          <dgm:resizeHandles val="exact"/>
        </dgm:presLayoutVars>
      </dgm:prSet>
      <dgm:spPr/>
      <dgm:t>
        <a:bodyPr/>
        <a:lstStyle/>
        <a:p>
          <a:endParaRPr lang="en-US"/>
        </a:p>
      </dgm:t>
    </dgm:pt>
    <dgm:pt modelId="{C54C59A9-D974-B940-8897-74EBFABF6512}" type="pres">
      <dgm:prSet presAssocID="{9B3A6F09-A5E2-0C48-A5F5-0F3F6B607F62}" presName="Name8" presStyleCnt="0"/>
      <dgm:spPr/>
    </dgm:pt>
    <dgm:pt modelId="{BA3D3A8F-BBB2-E942-8AE8-49ED0922CBEA}" type="pres">
      <dgm:prSet presAssocID="{9B3A6F09-A5E2-0C48-A5F5-0F3F6B607F62}" presName="acctBkgd" presStyleLbl="alignAcc1" presStyleIdx="0" presStyleCnt="3"/>
      <dgm:spPr/>
      <dgm:t>
        <a:bodyPr/>
        <a:lstStyle/>
        <a:p>
          <a:endParaRPr lang="en-US"/>
        </a:p>
      </dgm:t>
    </dgm:pt>
    <dgm:pt modelId="{DAF8F6C8-37CD-CF41-9541-9A3A7241D33E}" type="pres">
      <dgm:prSet presAssocID="{9B3A6F09-A5E2-0C48-A5F5-0F3F6B607F62}" presName="acctTx" presStyleLbl="alignAcc1" presStyleIdx="0" presStyleCnt="3">
        <dgm:presLayoutVars>
          <dgm:bulletEnabled val="1"/>
        </dgm:presLayoutVars>
      </dgm:prSet>
      <dgm:spPr/>
      <dgm:t>
        <a:bodyPr/>
        <a:lstStyle/>
        <a:p>
          <a:endParaRPr lang="en-US"/>
        </a:p>
      </dgm:t>
    </dgm:pt>
    <dgm:pt modelId="{BE605976-EDBC-3543-8D99-E1A8773C1ECF}" type="pres">
      <dgm:prSet presAssocID="{9B3A6F09-A5E2-0C48-A5F5-0F3F6B607F62}" presName="level" presStyleLbl="node1" presStyleIdx="0" presStyleCnt="3" custScaleX="82462">
        <dgm:presLayoutVars>
          <dgm:chMax val="1"/>
          <dgm:bulletEnabled val="1"/>
        </dgm:presLayoutVars>
      </dgm:prSet>
      <dgm:spPr/>
      <dgm:t>
        <a:bodyPr/>
        <a:lstStyle/>
        <a:p>
          <a:endParaRPr lang="en-US"/>
        </a:p>
      </dgm:t>
    </dgm:pt>
    <dgm:pt modelId="{0AAEAA86-6973-A24F-84A2-7F3FA2B30D80}" type="pres">
      <dgm:prSet presAssocID="{9B3A6F09-A5E2-0C48-A5F5-0F3F6B607F62}" presName="levelTx" presStyleLbl="revTx" presStyleIdx="0" presStyleCnt="0">
        <dgm:presLayoutVars>
          <dgm:chMax val="1"/>
          <dgm:bulletEnabled val="1"/>
        </dgm:presLayoutVars>
      </dgm:prSet>
      <dgm:spPr/>
      <dgm:t>
        <a:bodyPr/>
        <a:lstStyle/>
        <a:p>
          <a:endParaRPr lang="en-US"/>
        </a:p>
      </dgm:t>
    </dgm:pt>
    <dgm:pt modelId="{6DF2455C-D7AB-554E-A27E-58D61457AC8B}" type="pres">
      <dgm:prSet presAssocID="{D3031119-8E6A-224C-8A9F-BA6447B37DE7}" presName="Name8" presStyleCnt="0"/>
      <dgm:spPr/>
    </dgm:pt>
    <dgm:pt modelId="{C3CDA244-B5AA-824C-BCC6-0E81CFB5E007}" type="pres">
      <dgm:prSet presAssocID="{D3031119-8E6A-224C-8A9F-BA6447B37DE7}" presName="acctBkgd" presStyleLbl="alignAcc1" presStyleIdx="1" presStyleCnt="3"/>
      <dgm:spPr/>
      <dgm:t>
        <a:bodyPr/>
        <a:lstStyle/>
        <a:p>
          <a:endParaRPr lang="en-US"/>
        </a:p>
      </dgm:t>
    </dgm:pt>
    <dgm:pt modelId="{D9D79F70-3051-6045-8930-16517EBAA6EC}" type="pres">
      <dgm:prSet presAssocID="{D3031119-8E6A-224C-8A9F-BA6447B37DE7}" presName="acctTx" presStyleLbl="alignAcc1" presStyleIdx="1" presStyleCnt="3">
        <dgm:presLayoutVars>
          <dgm:bulletEnabled val="1"/>
        </dgm:presLayoutVars>
      </dgm:prSet>
      <dgm:spPr/>
      <dgm:t>
        <a:bodyPr/>
        <a:lstStyle/>
        <a:p>
          <a:endParaRPr lang="en-US"/>
        </a:p>
      </dgm:t>
    </dgm:pt>
    <dgm:pt modelId="{A833472A-AD88-2D43-BDFE-EB50561180B9}" type="pres">
      <dgm:prSet presAssocID="{D3031119-8E6A-224C-8A9F-BA6447B37DE7}" presName="level" presStyleLbl="node1" presStyleIdx="1" presStyleCnt="3" custScaleX="91912">
        <dgm:presLayoutVars>
          <dgm:chMax val="1"/>
          <dgm:bulletEnabled val="1"/>
        </dgm:presLayoutVars>
      </dgm:prSet>
      <dgm:spPr/>
      <dgm:t>
        <a:bodyPr/>
        <a:lstStyle/>
        <a:p>
          <a:endParaRPr lang="en-US"/>
        </a:p>
      </dgm:t>
    </dgm:pt>
    <dgm:pt modelId="{23D6D061-535B-0749-B217-AE95C5BABDD0}" type="pres">
      <dgm:prSet presAssocID="{D3031119-8E6A-224C-8A9F-BA6447B37DE7}" presName="levelTx" presStyleLbl="revTx" presStyleIdx="0" presStyleCnt="0">
        <dgm:presLayoutVars>
          <dgm:chMax val="1"/>
          <dgm:bulletEnabled val="1"/>
        </dgm:presLayoutVars>
      </dgm:prSet>
      <dgm:spPr/>
      <dgm:t>
        <a:bodyPr/>
        <a:lstStyle/>
        <a:p>
          <a:endParaRPr lang="en-US"/>
        </a:p>
      </dgm:t>
    </dgm:pt>
    <dgm:pt modelId="{8C0AF12B-3195-4C41-91F4-CFC1C68F8908}" type="pres">
      <dgm:prSet presAssocID="{E28DB1B9-AAB8-6E43-9FEE-B0A79AE54B15}" presName="Name8" presStyleCnt="0"/>
      <dgm:spPr/>
    </dgm:pt>
    <dgm:pt modelId="{565D2D2F-E548-9349-A4F3-651D886C378B}" type="pres">
      <dgm:prSet presAssocID="{E28DB1B9-AAB8-6E43-9FEE-B0A79AE54B15}" presName="acctBkgd" presStyleLbl="alignAcc1" presStyleIdx="2" presStyleCnt="3"/>
      <dgm:spPr/>
      <dgm:t>
        <a:bodyPr/>
        <a:lstStyle/>
        <a:p>
          <a:endParaRPr lang="en-US"/>
        </a:p>
      </dgm:t>
    </dgm:pt>
    <dgm:pt modelId="{55E1FDF2-FBA6-874F-8792-85BE0014B2ED}" type="pres">
      <dgm:prSet presAssocID="{E28DB1B9-AAB8-6E43-9FEE-B0A79AE54B15}" presName="acctTx" presStyleLbl="alignAcc1" presStyleIdx="2" presStyleCnt="3">
        <dgm:presLayoutVars>
          <dgm:bulletEnabled val="1"/>
        </dgm:presLayoutVars>
      </dgm:prSet>
      <dgm:spPr/>
      <dgm:t>
        <a:bodyPr/>
        <a:lstStyle/>
        <a:p>
          <a:endParaRPr lang="en-US"/>
        </a:p>
      </dgm:t>
    </dgm:pt>
    <dgm:pt modelId="{66BD5E02-986E-724A-98FC-8C4D9A3E179B}" type="pres">
      <dgm:prSet presAssocID="{E28DB1B9-AAB8-6E43-9FEE-B0A79AE54B15}" presName="level" presStyleLbl="node1" presStyleIdx="2" presStyleCnt="3">
        <dgm:presLayoutVars>
          <dgm:chMax val="1"/>
          <dgm:bulletEnabled val="1"/>
        </dgm:presLayoutVars>
      </dgm:prSet>
      <dgm:spPr/>
      <dgm:t>
        <a:bodyPr/>
        <a:lstStyle/>
        <a:p>
          <a:endParaRPr lang="en-US"/>
        </a:p>
      </dgm:t>
    </dgm:pt>
    <dgm:pt modelId="{6E59A672-F9B8-9C49-9524-438D4661FD51}" type="pres">
      <dgm:prSet presAssocID="{E28DB1B9-AAB8-6E43-9FEE-B0A79AE54B15}" presName="levelTx" presStyleLbl="revTx" presStyleIdx="0" presStyleCnt="0">
        <dgm:presLayoutVars>
          <dgm:chMax val="1"/>
          <dgm:bulletEnabled val="1"/>
        </dgm:presLayoutVars>
      </dgm:prSet>
      <dgm:spPr/>
      <dgm:t>
        <a:bodyPr/>
        <a:lstStyle/>
        <a:p>
          <a:endParaRPr lang="en-US"/>
        </a:p>
      </dgm:t>
    </dgm:pt>
  </dgm:ptLst>
  <dgm:cxnLst>
    <dgm:cxn modelId="{06440174-219C-2D45-A11D-1F57A9CB3BD1}" type="presOf" srcId="{9B3A6F09-A5E2-0C48-A5F5-0F3F6B607F62}" destId="{0AAEAA86-6973-A24F-84A2-7F3FA2B30D80}" srcOrd="1" destOrd="0" presId="urn:microsoft.com/office/officeart/2005/8/layout/pyramid3"/>
    <dgm:cxn modelId="{5373DC50-3FA1-AE4A-A1F0-5905C4A3F6B9}" type="presOf" srcId="{80722C6B-AF70-5B43-B4D8-128238E4804F}" destId="{DAF8F6C8-37CD-CF41-9541-9A3A7241D33E}" srcOrd="1" destOrd="1" presId="urn:microsoft.com/office/officeart/2005/8/layout/pyramid3"/>
    <dgm:cxn modelId="{2B5DBC97-A35D-6C45-B0CE-866A3B397EAD}" srcId="{E28DB1B9-AAB8-6E43-9FEE-B0A79AE54B15}" destId="{CF39FC48-472B-7B4F-91AC-08ED8EACAAD5}" srcOrd="0" destOrd="0" parTransId="{E7E9DD1A-B19B-9243-A8FF-3E44C209981F}" sibTransId="{C41975F4-6EE6-D346-8673-5C9CC786C003}"/>
    <dgm:cxn modelId="{39B85675-9CA3-5C47-AFC1-CA792AD047FB}" type="presOf" srcId="{D3031119-8E6A-224C-8A9F-BA6447B37DE7}" destId="{A833472A-AD88-2D43-BDFE-EB50561180B9}" srcOrd="0" destOrd="0" presId="urn:microsoft.com/office/officeart/2005/8/layout/pyramid3"/>
    <dgm:cxn modelId="{BBFB975B-4DEC-6949-BBEA-6EF2197519E9}" type="presOf" srcId="{0D717B8B-3E5E-CE40-B9D1-C9541D60936D}" destId="{C3CDA244-B5AA-824C-BCC6-0E81CFB5E007}" srcOrd="0" destOrd="2" presId="urn:microsoft.com/office/officeart/2005/8/layout/pyramid3"/>
    <dgm:cxn modelId="{FDEBF555-1606-8844-916B-4E7C41CB2C00}" type="presOf" srcId="{0D717B8B-3E5E-CE40-B9D1-C9541D60936D}" destId="{D9D79F70-3051-6045-8930-16517EBAA6EC}" srcOrd="1" destOrd="2" presId="urn:microsoft.com/office/officeart/2005/8/layout/pyramid3"/>
    <dgm:cxn modelId="{BB1F182A-B71B-9C42-9A9A-9991763A91A0}" type="presOf" srcId="{CF39FC48-472B-7B4F-91AC-08ED8EACAAD5}" destId="{565D2D2F-E548-9349-A4F3-651D886C378B}" srcOrd="0" destOrd="0" presId="urn:microsoft.com/office/officeart/2005/8/layout/pyramid3"/>
    <dgm:cxn modelId="{2D4E5C20-6A2C-3542-9C81-3A788203C8EE}" type="presOf" srcId="{B0AC09D2-6DDB-4E4D-A952-A1E1D321C8C2}" destId="{DAF8F6C8-37CD-CF41-9541-9A3A7241D33E}" srcOrd="1" destOrd="0" presId="urn:microsoft.com/office/officeart/2005/8/layout/pyramid3"/>
    <dgm:cxn modelId="{18146D7E-DB8E-D247-87C9-BC9700A5A4EF}" type="presOf" srcId="{E2437201-C832-7C4A-A68F-098B54168CC5}" destId="{D9D79F70-3051-6045-8930-16517EBAA6EC}" srcOrd="1" destOrd="0" presId="urn:microsoft.com/office/officeart/2005/8/layout/pyramid3"/>
    <dgm:cxn modelId="{9663C1BE-62A3-3848-A9E9-D9A475A971CB}" srcId="{9B3A6F09-A5E2-0C48-A5F5-0F3F6B607F62}" destId="{B0AC09D2-6DDB-4E4D-A952-A1E1D321C8C2}" srcOrd="0" destOrd="0" parTransId="{C9AB5CA6-7F88-284C-AD32-DA64EC049BA1}" sibTransId="{CA2DD92F-C480-5345-9343-D711EEFE877B}"/>
    <dgm:cxn modelId="{85ADA5F2-A387-6B48-A080-513A4FBDE81E}" srcId="{D3031119-8E6A-224C-8A9F-BA6447B37DE7}" destId="{AEA062CB-2B8A-8649-AE83-698DC87B75FD}" srcOrd="1" destOrd="0" parTransId="{710528A5-7084-5149-B0C4-41C468CB66FD}" sibTransId="{121CECB6-5A40-FD4B-9C7D-8C58A3FA6A0E}"/>
    <dgm:cxn modelId="{5BA0D207-B421-B94F-8030-57A570DA4E87}" srcId="{F24EAC01-0CDB-EA49-9087-99AB056A29D8}" destId="{D3031119-8E6A-224C-8A9F-BA6447B37DE7}" srcOrd="1" destOrd="0" parTransId="{6FB3D518-17C2-D64A-98DE-B54C2A3B8E72}" sibTransId="{3F809401-CD8D-054A-BB62-12BF971DAD67}"/>
    <dgm:cxn modelId="{98BA6290-A09A-314B-B6EF-D406993294B6}" srcId="{9B3A6F09-A5E2-0C48-A5F5-0F3F6B607F62}" destId="{80722C6B-AF70-5B43-B4D8-128238E4804F}" srcOrd="1" destOrd="0" parTransId="{7B8EDF59-CDA7-C645-80BC-F09FF8227502}" sibTransId="{8D440009-4B12-9246-9C0E-DF9511FFA649}"/>
    <dgm:cxn modelId="{0B0396AF-B0A0-344C-8D35-72B93E9835C4}" srcId="{D3031119-8E6A-224C-8A9F-BA6447B37DE7}" destId="{0D717B8B-3E5E-CE40-B9D1-C9541D60936D}" srcOrd="2" destOrd="0" parTransId="{A36ADD14-A0E6-F340-AF11-F689EEA1FF14}" sibTransId="{F7A4E5ED-C740-DF4D-B4BB-3A8338E9DF93}"/>
    <dgm:cxn modelId="{E0CD0727-1BC2-2143-96E0-7BC1F8413E34}" type="presOf" srcId="{AEA062CB-2B8A-8649-AE83-698DC87B75FD}" destId="{D9D79F70-3051-6045-8930-16517EBAA6EC}" srcOrd="1" destOrd="1" presId="urn:microsoft.com/office/officeart/2005/8/layout/pyramid3"/>
    <dgm:cxn modelId="{4F2D672D-6A0B-5547-966C-872596EC4630}" type="presOf" srcId="{9C7F0325-C0DE-4040-9FAD-BE943165DC56}" destId="{DAF8F6C8-37CD-CF41-9541-9A3A7241D33E}" srcOrd="1" destOrd="3" presId="urn:microsoft.com/office/officeart/2005/8/layout/pyramid3"/>
    <dgm:cxn modelId="{ECFBB6CB-0A8D-7B4F-9184-1AEC823B2967}" type="presOf" srcId="{CB2652AE-D903-844F-B68F-8C5172C529B1}" destId="{DAF8F6C8-37CD-CF41-9541-9A3A7241D33E}" srcOrd="1" destOrd="2" presId="urn:microsoft.com/office/officeart/2005/8/layout/pyramid3"/>
    <dgm:cxn modelId="{FA3E5362-3097-0949-858C-11376D65B28C}" srcId="{D3031119-8E6A-224C-8A9F-BA6447B37DE7}" destId="{E2437201-C832-7C4A-A68F-098B54168CC5}" srcOrd="0" destOrd="0" parTransId="{006E78E8-0335-B64A-A6A7-1EBCAE887AF2}" sibTransId="{FE5D8B5A-3CFD-0C4B-8EAF-FA98649AA288}"/>
    <dgm:cxn modelId="{360810A7-CD9C-1940-A0EA-6688D6D4A045}" srcId="{9B3A6F09-A5E2-0C48-A5F5-0F3F6B607F62}" destId="{CB2652AE-D903-844F-B68F-8C5172C529B1}" srcOrd="2" destOrd="0" parTransId="{C6C35064-593F-D649-9F31-0DE22291F3EE}" sibTransId="{E0745F02-350F-824F-94AB-C01A7B688453}"/>
    <dgm:cxn modelId="{B6353AF7-5F4A-2F43-9597-4CE5AB47B5CC}" type="presOf" srcId="{E28DB1B9-AAB8-6E43-9FEE-B0A79AE54B15}" destId="{6E59A672-F9B8-9C49-9524-438D4661FD51}" srcOrd="1" destOrd="0" presId="urn:microsoft.com/office/officeart/2005/8/layout/pyramid3"/>
    <dgm:cxn modelId="{87824BEF-8B8D-6E40-8BA2-DE080CC400A7}" srcId="{F24EAC01-0CDB-EA49-9087-99AB056A29D8}" destId="{E28DB1B9-AAB8-6E43-9FEE-B0A79AE54B15}" srcOrd="2" destOrd="0" parTransId="{E3138468-9806-884D-A2FA-6A087087E8B1}" sibTransId="{A8B1A6C0-02A1-0C46-925E-9EA6B87F666F}"/>
    <dgm:cxn modelId="{FC769379-6773-C049-A22B-E80BE12AA981}" type="presOf" srcId="{80722C6B-AF70-5B43-B4D8-128238E4804F}" destId="{BA3D3A8F-BBB2-E942-8AE8-49ED0922CBEA}" srcOrd="0" destOrd="1" presId="urn:microsoft.com/office/officeart/2005/8/layout/pyramid3"/>
    <dgm:cxn modelId="{5C61650E-5006-334B-ABD7-D1D0AC5DCE39}" type="presOf" srcId="{9C7F0325-C0DE-4040-9FAD-BE943165DC56}" destId="{BA3D3A8F-BBB2-E942-8AE8-49ED0922CBEA}" srcOrd="0" destOrd="3" presId="urn:microsoft.com/office/officeart/2005/8/layout/pyramid3"/>
    <dgm:cxn modelId="{3C7BE57C-2C14-844A-B0FC-274CA162F831}" type="presOf" srcId="{F24EAC01-0CDB-EA49-9087-99AB056A29D8}" destId="{E1DFC2CB-E4AC-8141-AE2E-28CEAE44F7E7}" srcOrd="0" destOrd="0" presId="urn:microsoft.com/office/officeart/2005/8/layout/pyramid3"/>
    <dgm:cxn modelId="{661CFCFA-5DCC-5840-8ACC-DC8B0FDDD55A}" srcId="{F24EAC01-0CDB-EA49-9087-99AB056A29D8}" destId="{9B3A6F09-A5E2-0C48-A5F5-0F3F6B607F62}" srcOrd="0" destOrd="0" parTransId="{AA7F14D9-844A-914F-BD49-F3B6491C9E4A}" sibTransId="{7F47D6DA-5CB2-A74B-8346-4410BE65AB6B}"/>
    <dgm:cxn modelId="{D1D3AA08-7A72-D44E-9A2D-9E1B6CC8A03D}" type="presOf" srcId="{9B3A6F09-A5E2-0C48-A5F5-0F3F6B607F62}" destId="{BE605976-EDBC-3543-8D99-E1A8773C1ECF}" srcOrd="0" destOrd="0" presId="urn:microsoft.com/office/officeart/2005/8/layout/pyramid3"/>
    <dgm:cxn modelId="{31EB8A0E-2713-584B-B98F-FEF8350EFE6B}" type="presOf" srcId="{E28DB1B9-AAB8-6E43-9FEE-B0A79AE54B15}" destId="{66BD5E02-986E-724A-98FC-8C4D9A3E179B}" srcOrd="0" destOrd="0" presId="urn:microsoft.com/office/officeart/2005/8/layout/pyramid3"/>
    <dgm:cxn modelId="{D4B4EA11-8B1C-1F4E-A682-293CBEDC7321}" type="presOf" srcId="{D3031119-8E6A-224C-8A9F-BA6447B37DE7}" destId="{23D6D061-535B-0749-B217-AE95C5BABDD0}" srcOrd="1" destOrd="0" presId="urn:microsoft.com/office/officeart/2005/8/layout/pyramid3"/>
    <dgm:cxn modelId="{83D67086-11E5-8846-BA74-9221DF860870}" type="presOf" srcId="{CB2652AE-D903-844F-B68F-8C5172C529B1}" destId="{BA3D3A8F-BBB2-E942-8AE8-49ED0922CBEA}" srcOrd="0" destOrd="2" presId="urn:microsoft.com/office/officeart/2005/8/layout/pyramid3"/>
    <dgm:cxn modelId="{BCB27892-F4FE-F74D-8ABE-C937CBA366C6}" type="presOf" srcId="{E2437201-C832-7C4A-A68F-098B54168CC5}" destId="{C3CDA244-B5AA-824C-BCC6-0E81CFB5E007}" srcOrd="0" destOrd="0" presId="urn:microsoft.com/office/officeart/2005/8/layout/pyramid3"/>
    <dgm:cxn modelId="{1DF67089-1933-D745-B674-CD8BF33B3228}" type="presOf" srcId="{AEA062CB-2B8A-8649-AE83-698DC87B75FD}" destId="{C3CDA244-B5AA-824C-BCC6-0E81CFB5E007}" srcOrd="0" destOrd="1" presId="urn:microsoft.com/office/officeart/2005/8/layout/pyramid3"/>
    <dgm:cxn modelId="{C31F4FAA-1D07-8E4C-9AA7-E4145774AE7F}" type="presOf" srcId="{B0AC09D2-6DDB-4E4D-A952-A1E1D321C8C2}" destId="{BA3D3A8F-BBB2-E942-8AE8-49ED0922CBEA}" srcOrd="0" destOrd="0" presId="urn:microsoft.com/office/officeart/2005/8/layout/pyramid3"/>
    <dgm:cxn modelId="{C5B12287-2554-784B-8DE3-715426C3327C}" srcId="{9B3A6F09-A5E2-0C48-A5F5-0F3F6B607F62}" destId="{9C7F0325-C0DE-4040-9FAD-BE943165DC56}" srcOrd="3" destOrd="0" parTransId="{D4D18112-E75F-4E4A-901A-F306F4798256}" sibTransId="{F5147953-9B7F-B849-A240-C45106419F6A}"/>
    <dgm:cxn modelId="{DCFA9B7E-28C5-CC45-A081-9703908BFBF1}" type="presOf" srcId="{CF39FC48-472B-7B4F-91AC-08ED8EACAAD5}" destId="{55E1FDF2-FBA6-874F-8792-85BE0014B2ED}" srcOrd="1" destOrd="0" presId="urn:microsoft.com/office/officeart/2005/8/layout/pyramid3"/>
    <dgm:cxn modelId="{EE2AC6CB-70F9-9C4F-A600-E1A657DD2512}" type="presParOf" srcId="{E1DFC2CB-E4AC-8141-AE2E-28CEAE44F7E7}" destId="{C54C59A9-D974-B940-8897-74EBFABF6512}" srcOrd="0" destOrd="0" presId="urn:microsoft.com/office/officeart/2005/8/layout/pyramid3"/>
    <dgm:cxn modelId="{43C5329E-826B-C04A-B7AD-AE3F974AA6AC}" type="presParOf" srcId="{C54C59A9-D974-B940-8897-74EBFABF6512}" destId="{BA3D3A8F-BBB2-E942-8AE8-49ED0922CBEA}" srcOrd="0" destOrd="0" presId="urn:microsoft.com/office/officeart/2005/8/layout/pyramid3"/>
    <dgm:cxn modelId="{2D4ADB67-8600-A441-ACD3-35040FC187D7}" type="presParOf" srcId="{C54C59A9-D974-B940-8897-74EBFABF6512}" destId="{DAF8F6C8-37CD-CF41-9541-9A3A7241D33E}" srcOrd="1" destOrd="0" presId="urn:microsoft.com/office/officeart/2005/8/layout/pyramid3"/>
    <dgm:cxn modelId="{A8DF8AFE-32C5-5A42-A7C6-8CF1008BD1BC}" type="presParOf" srcId="{C54C59A9-D974-B940-8897-74EBFABF6512}" destId="{BE605976-EDBC-3543-8D99-E1A8773C1ECF}" srcOrd="2" destOrd="0" presId="urn:microsoft.com/office/officeart/2005/8/layout/pyramid3"/>
    <dgm:cxn modelId="{93189A04-27BA-974C-9ACE-1260ED9E6F9E}" type="presParOf" srcId="{C54C59A9-D974-B940-8897-74EBFABF6512}" destId="{0AAEAA86-6973-A24F-84A2-7F3FA2B30D80}" srcOrd="3" destOrd="0" presId="urn:microsoft.com/office/officeart/2005/8/layout/pyramid3"/>
    <dgm:cxn modelId="{ABD7F47D-F95D-D343-8367-FAB56C0FCBA9}" type="presParOf" srcId="{E1DFC2CB-E4AC-8141-AE2E-28CEAE44F7E7}" destId="{6DF2455C-D7AB-554E-A27E-58D61457AC8B}" srcOrd="1" destOrd="0" presId="urn:microsoft.com/office/officeart/2005/8/layout/pyramid3"/>
    <dgm:cxn modelId="{4276B865-B6DD-7E40-AA5C-6AA972851FBE}" type="presParOf" srcId="{6DF2455C-D7AB-554E-A27E-58D61457AC8B}" destId="{C3CDA244-B5AA-824C-BCC6-0E81CFB5E007}" srcOrd="0" destOrd="0" presId="urn:microsoft.com/office/officeart/2005/8/layout/pyramid3"/>
    <dgm:cxn modelId="{C1B3E65D-52A5-6B41-893F-F8D45A9D305A}" type="presParOf" srcId="{6DF2455C-D7AB-554E-A27E-58D61457AC8B}" destId="{D9D79F70-3051-6045-8930-16517EBAA6EC}" srcOrd="1" destOrd="0" presId="urn:microsoft.com/office/officeart/2005/8/layout/pyramid3"/>
    <dgm:cxn modelId="{00480737-A366-AB46-92AE-9749574CD5B5}" type="presParOf" srcId="{6DF2455C-D7AB-554E-A27E-58D61457AC8B}" destId="{A833472A-AD88-2D43-BDFE-EB50561180B9}" srcOrd="2" destOrd="0" presId="urn:microsoft.com/office/officeart/2005/8/layout/pyramid3"/>
    <dgm:cxn modelId="{75B1DE70-A157-2246-8055-797C725E7F86}" type="presParOf" srcId="{6DF2455C-D7AB-554E-A27E-58D61457AC8B}" destId="{23D6D061-535B-0749-B217-AE95C5BABDD0}" srcOrd="3" destOrd="0" presId="urn:microsoft.com/office/officeart/2005/8/layout/pyramid3"/>
    <dgm:cxn modelId="{BD9E08EF-7DC4-F746-8037-B0A3E25FED73}" type="presParOf" srcId="{E1DFC2CB-E4AC-8141-AE2E-28CEAE44F7E7}" destId="{8C0AF12B-3195-4C41-91F4-CFC1C68F8908}" srcOrd="2" destOrd="0" presId="urn:microsoft.com/office/officeart/2005/8/layout/pyramid3"/>
    <dgm:cxn modelId="{73EBA64E-CECB-F543-B377-504ED725998E}" type="presParOf" srcId="{8C0AF12B-3195-4C41-91F4-CFC1C68F8908}" destId="{565D2D2F-E548-9349-A4F3-651D886C378B}" srcOrd="0" destOrd="0" presId="urn:microsoft.com/office/officeart/2005/8/layout/pyramid3"/>
    <dgm:cxn modelId="{FE4D6869-22D0-8F43-A4DE-2D66DAB1C24E}" type="presParOf" srcId="{8C0AF12B-3195-4C41-91F4-CFC1C68F8908}" destId="{55E1FDF2-FBA6-874F-8792-85BE0014B2ED}" srcOrd="1" destOrd="0" presId="urn:microsoft.com/office/officeart/2005/8/layout/pyramid3"/>
    <dgm:cxn modelId="{677CA7D2-2853-0F4C-8BF8-F67715ABA680}" type="presParOf" srcId="{8C0AF12B-3195-4C41-91F4-CFC1C68F8908}" destId="{66BD5E02-986E-724A-98FC-8C4D9A3E179B}" srcOrd="2" destOrd="0" presId="urn:microsoft.com/office/officeart/2005/8/layout/pyramid3"/>
    <dgm:cxn modelId="{A6E1C3A9-5505-144A-8D51-D6BF56A93865}" type="presParOf" srcId="{8C0AF12B-3195-4C41-91F4-CFC1C68F8908}" destId="{6E59A672-F9B8-9C49-9524-438D4661FD51}" srcOrd="3"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3D3A8F-BBB2-E942-8AE8-49ED0922CBEA}">
      <dsp:nvSpPr>
        <dsp:cNvPr id="0" name=""/>
        <dsp:cNvSpPr/>
      </dsp:nvSpPr>
      <dsp:spPr>
        <a:xfrm>
          <a:off x="3927353" y="0"/>
          <a:ext cx="4056884" cy="1508654"/>
        </a:xfrm>
        <a:prstGeom prst="nonIsoscelesTrapezoid">
          <a:avLst>
            <a:gd name="adj1" fmla="val 61823"/>
            <a:gd name="adj2" fmla="val 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171450" lvl="1" indent="-171450" algn="l" defTabSz="755650" rtl="0">
            <a:lnSpc>
              <a:spcPct val="90000"/>
            </a:lnSpc>
            <a:spcBef>
              <a:spcPct val="0"/>
            </a:spcBef>
            <a:spcAft>
              <a:spcPct val="15000"/>
            </a:spcAft>
            <a:buChar char="••"/>
          </a:pPr>
          <a:r>
            <a:rPr lang="en-US" sz="1700" kern="1200" dirty="0" smtClean="0"/>
            <a:t>9 residue fragments</a:t>
          </a:r>
          <a:endParaRPr lang="en-US" sz="1700" kern="1200" dirty="0"/>
        </a:p>
        <a:p>
          <a:pPr marL="171450" lvl="1" indent="-171450" algn="l" defTabSz="755650" rtl="0">
            <a:lnSpc>
              <a:spcPct val="90000"/>
            </a:lnSpc>
            <a:spcBef>
              <a:spcPct val="0"/>
            </a:spcBef>
            <a:spcAft>
              <a:spcPct val="15000"/>
            </a:spcAft>
            <a:buChar char="••"/>
          </a:pPr>
          <a:r>
            <a:rPr lang="en-US" sz="1700" kern="1200" dirty="0" smtClean="0"/>
            <a:t>3 residue fragments</a:t>
          </a:r>
          <a:endParaRPr lang="en-US" sz="1700" kern="1200" dirty="0"/>
        </a:p>
        <a:p>
          <a:pPr marL="171450" lvl="1" indent="-171450" algn="l" defTabSz="755650" rtl="0">
            <a:lnSpc>
              <a:spcPct val="90000"/>
            </a:lnSpc>
            <a:spcBef>
              <a:spcPct val="0"/>
            </a:spcBef>
            <a:spcAft>
              <a:spcPct val="15000"/>
            </a:spcAft>
            <a:buChar char="••"/>
          </a:pPr>
          <a:r>
            <a:rPr lang="en-US" sz="1700" kern="1200" dirty="0" smtClean="0"/>
            <a:t>Gradual addition of parameters to scoring function</a:t>
          </a:r>
          <a:endParaRPr lang="en-US" sz="1700" kern="1200" dirty="0"/>
        </a:p>
        <a:p>
          <a:pPr marL="171450" lvl="1" indent="-171450" algn="l" defTabSz="755650" rtl="0">
            <a:lnSpc>
              <a:spcPct val="90000"/>
            </a:lnSpc>
            <a:spcBef>
              <a:spcPct val="0"/>
            </a:spcBef>
            <a:spcAft>
              <a:spcPct val="15000"/>
            </a:spcAft>
            <a:buChar char="••"/>
          </a:pPr>
          <a:r>
            <a:rPr lang="en-US" sz="1700" kern="1200" dirty="0" smtClean="0"/>
            <a:t>Quick quenching</a:t>
          </a:r>
          <a:endParaRPr lang="en-US" sz="1700" kern="1200" dirty="0"/>
        </a:p>
      </dsp:txBody>
      <dsp:txXfrm>
        <a:off x="4860041" y="0"/>
        <a:ext cx="3124196" cy="1508654"/>
      </dsp:txXfrm>
    </dsp:sp>
    <dsp:sp modelId="{BE605976-EDBC-3543-8D99-E1A8773C1ECF}">
      <dsp:nvSpPr>
        <dsp:cNvPr id="0" name=""/>
        <dsp:cNvSpPr/>
      </dsp:nvSpPr>
      <dsp:spPr>
        <a:xfrm rot="10800000">
          <a:off x="245362" y="0"/>
          <a:ext cx="4614679" cy="1508654"/>
        </a:xfrm>
        <a:prstGeom prst="trapezoid">
          <a:avLst>
            <a:gd name="adj" fmla="val 61823"/>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rtl="0">
            <a:lnSpc>
              <a:spcPct val="90000"/>
            </a:lnSpc>
            <a:spcBef>
              <a:spcPct val="0"/>
            </a:spcBef>
            <a:spcAft>
              <a:spcPct val="35000"/>
            </a:spcAft>
          </a:pPr>
          <a:r>
            <a:rPr lang="en-US" sz="2300" kern="1200" dirty="0" smtClean="0"/>
            <a:t>Fragment Sampling</a:t>
          </a:r>
          <a:endParaRPr lang="en-US" sz="2300" kern="1200" dirty="0"/>
        </a:p>
      </dsp:txBody>
      <dsp:txXfrm rot="-10800000">
        <a:off x="1052931" y="0"/>
        <a:ext cx="2999541" cy="1508654"/>
      </dsp:txXfrm>
    </dsp:sp>
    <dsp:sp modelId="{C3CDA244-B5AA-824C-BCC6-0E81CFB5E007}">
      <dsp:nvSpPr>
        <dsp:cNvPr id="0" name=""/>
        <dsp:cNvSpPr/>
      </dsp:nvSpPr>
      <dsp:spPr>
        <a:xfrm>
          <a:off x="3334518" y="1508654"/>
          <a:ext cx="4649719" cy="1508654"/>
        </a:xfrm>
        <a:prstGeom prst="nonIsoscelesTrapezoid">
          <a:avLst>
            <a:gd name="adj1" fmla="val 61823"/>
            <a:gd name="adj2" fmla="val 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171450" lvl="1" indent="-171450" algn="l" defTabSz="755650" rtl="0">
            <a:lnSpc>
              <a:spcPct val="90000"/>
            </a:lnSpc>
            <a:spcBef>
              <a:spcPct val="0"/>
            </a:spcBef>
            <a:spcAft>
              <a:spcPct val="15000"/>
            </a:spcAft>
            <a:buChar char="••"/>
          </a:pPr>
          <a:r>
            <a:rPr lang="en-US" sz="1700" kern="1200" dirty="0" smtClean="0"/>
            <a:t>Strategies to keep fragment insertion/perturbation local</a:t>
          </a:r>
          <a:endParaRPr lang="en-US" sz="1700" kern="1200" dirty="0"/>
        </a:p>
        <a:p>
          <a:pPr marL="171450" lvl="1" indent="-171450" algn="l" defTabSz="755650" rtl="0">
            <a:lnSpc>
              <a:spcPct val="90000"/>
            </a:lnSpc>
            <a:spcBef>
              <a:spcPct val="0"/>
            </a:spcBef>
            <a:spcAft>
              <a:spcPct val="15000"/>
            </a:spcAft>
            <a:buChar char="••"/>
          </a:pPr>
          <a:r>
            <a:rPr lang="en-US" sz="1700" kern="1200" dirty="0" smtClean="0"/>
            <a:t>Monte Carlo (MC) Sampling </a:t>
          </a:r>
          <a:endParaRPr lang="en-US" sz="1700" kern="1200" dirty="0"/>
        </a:p>
        <a:p>
          <a:pPr marL="171450" lvl="1" indent="-171450" algn="l" defTabSz="755650" rtl="0">
            <a:lnSpc>
              <a:spcPct val="90000"/>
            </a:lnSpc>
            <a:spcBef>
              <a:spcPct val="0"/>
            </a:spcBef>
            <a:spcAft>
              <a:spcPct val="15000"/>
            </a:spcAft>
            <a:buChar char="••"/>
          </a:pPr>
          <a:r>
            <a:rPr lang="en-US" sz="1700" kern="1200" dirty="0" smtClean="0"/>
            <a:t>MC sampling with minimization</a:t>
          </a:r>
          <a:endParaRPr lang="en-US" sz="1700" kern="1200" dirty="0"/>
        </a:p>
      </dsp:txBody>
      <dsp:txXfrm>
        <a:off x="4267206" y="1508654"/>
        <a:ext cx="3717031" cy="1508654"/>
      </dsp:txXfrm>
    </dsp:sp>
    <dsp:sp modelId="{A833472A-AD88-2D43-BDFE-EB50561180B9}">
      <dsp:nvSpPr>
        <dsp:cNvPr id="0" name=""/>
        <dsp:cNvSpPr/>
      </dsp:nvSpPr>
      <dsp:spPr>
        <a:xfrm rot="10800000">
          <a:off x="838197" y="1508654"/>
          <a:ext cx="3429008" cy="1508654"/>
        </a:xfrm>
        <a:prstGeom prst="trapezoid">
          <a:avLst>
            <a:gd name="adj" fmla="val 61823"/>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rtl="0">
            <a:lnSpc>
              <a:spcPct val="90000"/>
            </a:lnSpc>
            <a:spcBef>
              <a:spcPct val="0"/>
            </a:spcBef>
            <a:spcAft>
              <a:spcPct val="35000"/>
            </a:spcAft>
          </a:pPr>
          <a:r>
            <a:rPr lang="en-US" sz="2300" kern="1200" dirty="0" smtClean="0"/>
            <a:t>Local optimization</a:t>
          </a:r>
          <a:endParaRPr lang="en-US" sz="2300" kern="1200" dirty="0"/>
        </a:p>
      </dsp:txBody>
      <dsp:txXfrm rot="-10800000">
        <a:off x="1438273" y="1508654"/>
        <a:ext cx="2228855" cy="1508654"/>
      </dsp:txXfrm>
    </dsp:sp>
    <dsp:sp modelId="{565D2D2F-E548-9349-A4F3-651D886C378B}">
      <dsp:nvSpPr>
        <dsp:cNvPr id="0" name=""/>
        <dsp:cNvSpPr/>
      </dsp:nvSpPr>
      <dsp:spPr>
        <a:xfrm>
          <a:off x="2552701" y="3017308"/>
          <a:ext cx="5431536" cy="1508654"/>
        </a:xfrm>
        <a:prstGeom prst="nonIsoscelesTrapezoid">
          <a:avLst>
            <a:gd name="adj1" fmla="val 61823"/>
            <a:gd name="adj2" fmla="val 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171450" lvl="1" indent="-171450" algn="l" defTabSz="755650" rtl="0">
            <a:lnSpc>
              <a:spcPct val="90000"/>
            </a:lnSpc>
            <a:spcBef>
              <a:spcPct val="0"/>
            </a:spcBef>
            <a:spcAft>
              <a:spcPct val="15000"/>
            </a:spcAft>
            <a:buChar char="••"/>
          </a:pPr>
          <a:r>
            <a:rPr lang="en-US" sz="1700" kern="1200" dirty="0" smtClean="0"/>
            <a:t>Repacking and refinement</a:t>
          </a:r>
          <a:endParaRPr lang="en-US" sz="1700" kern="1200" dirty="0"/>
        </a:p>
      </dsp:txBody>
      <dsp:txXfrm>
        <a:off x="3485389" y="3017308"/>
        <a:ext cx="4498848" cy="1508654"/>
      </dsp:txXfrm>
    </dsp:sp>
    <dsp:sp modelId="{66BD5E02-986E-724A-98FC-8C4D9A3E179B}">
      <dsp:nvSpPr>
        <dsp:cNvPr id="0" name=""/>
        <dsp:cNvSpPr/>
      </dsp:nvSpPr>
      <dsp:spPr>
        <a:xfrm rot="10800000">
          <a:off x="1620013" y="3017308"/>
          <a:ext cx="1865376" cy="1508654"/>
        </a:xfrm>
        <a:prstGeom prst="trapezoid">
          <a:avLst>
            <a:gd name="adj" fmla="val 61823"/>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lvl="0" algn="ctr" defTabSz="1022350" rtl="0">
            <a:lnSpc>
              <a:spcPct val="90000"/>
            </a:lnSpc>
            <a:spcBef>
              <a:spcPct val="0"/>
            </a:spcBef>
            <a:spcAft>
              <a:spcPct val="35000"/>
            </a:spcAft>
          </a:pPr>
          <a:r>
            <a:rPr lang="en-US" sz="2300" kern="1200" dirty="0" smtClean="0"/>
            <a:t>Side chain rearrangement</a:t>
          </a:r>
          <a:endParaRPr lang="en-US" sz="2300" kern="1200" dirty="0"/>
        </a:p>
      </dsp:txBody>
      <dsp:txXfrm rot="-10800000">
        <a:off x="1620013" y="3017308"/>
        <a:ext cx="1865376" cy="1508654"/>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2EA7F86-A98D-7A40-B772-926C8774E4FD}" type="datetimeFigureOut">
              <a:rPr lang="en-US" smtClean="0"/>
              <a:t>6/1/16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BB94F7-EDEE-F349-9FAE-3F527ADF7EA5}" type="slidenum">
              <a:rPr lang="en-US" smtClean="0"/>
              <a:t>‹#›</a:t>
            </a:fld>
            <a:endParaRPr lang="en-US"/>
          </a:p>
        </p:txBody>
      </p:sp>
    </p:spTree>
    <p:extLst>
      <p:ext uri="{BB962C8B-B14F-4D97-AF65-F5344CB8AC3E}">
        <p14:creationId xmlns:p14="http://schemas.microsoft.com/office/powerpoint/2010/main" val="28560685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AAC4228F-EA5D-40FE-B0D7-FED3391E7AC0}" type="slidenum">
              <a:rPr lang="en-US"/>
              <a:pPr/>
              <a:t>2</a:t>
            </a:fld>
            <a:endParaRPr 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US" smtClean="0">
              <a:latin typeface="Times New Roman" pitchFamily="18" charset="0"/>
              <a:ea typeface="ＭＳ Ｐゴシック" pitchFamily="-108" charset="-128"/>
              <a:cs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TextEdit="1"/>
          </p:cNvSpPr>
          <p:nvPr>
            <p:ph type="sldImg"/>
          </p:nvPr>
        </p:nvSpPr>
        <p:spPr bwMode="auto">
          <a:noFill/>
          <a:ln>
            <a:solidFill>
              <a:srgbClr val="000000"/>
            </a:solidFill>
            <a:miter lim="800000"/>
            <a:headEnd/>
            <a:tailEnd/>
          </a:ln>
        </p:spPr>
      </p:sp>
      <p:sp>
        <p:nvSpPr>
          <p:cNvPr id="71683" name="Rectangle 3"/>
          <p:cNvSpPr>
            <a:spLocks noGrp="1"/>
          </p:cNvSpPr>
          <p:nvPr>
            <p:ph type="body" idx="1"/>
          </p:nvPr>
        </p:nvSpPr>
        <p:spPr bwMode="auto">
          <a:noFill/>
        </p:spPr>
        <p:txBody>
          <a:bodyPr/>
          <a:lstStyle/>
          <a:p>
            <a:pPr eaLnBrk="1" hangingPunct="1"/>
            <a:r>
              <a:rPr lang="en-US" dirty="0" smtClean="0">
                <a:cs typeface="Arial" pitchFamily="34" charset="0"/>
              </a:rPr>
              <a:t>Change frame of right figure; add details slide at the end</a:t>
            </a:r>
            <a:endParaRPr lang="he-IL" dirty="0" smtClean="0">
              <a:cs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TextEdit="1"/>
          </p:cNvSpPr>
          <p:nvPr>
            <p:ph type="sldImg"/>
          </p:nvPr>
        </p:nvSpPr>
        <p:spPr bwMode="auto">
          <a:noFill/>
          <a:ln>
            <a:solidFill>
              <a:srgbClr val="000000"/>
            </a:solidFill>
            <a:miter lim="800000"/>
            <a:headEnd/>
            <a:tailEnd/>
          </a:ln>
        </p:spPr>
      </p:sp>
      <p:sp>
        <p:nvSpPr>
          <p:cNvPr id="71683" name="Rectangle 3"/>
          <p:cNvSpPr>
            <a:spLocks noGrp="1"/>
          </p:cNvSpPr>
          <p:nvPr>
            <p:ph type="body" idx="1"/>
          </p:nvPr>
        </p:nvSpPr>
        <p:spPr bwMode="auto">
          <a:noFill/>
        </p:spPr>
        <p:txBody>
          <a:bodyPr/>
          <a:lstStyle/>
          <a:p>
            <a:pPr eaLnBrk="1" hangingPunct="1"/>
            <a:endParaRPr lang="he-IL" dirty="0" smtClean="0">
              <a:cs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TextEdit="1"/>
          </p:cNvSpPr>
          <p:nvPr>
            <p:ph type="sldImg"/>
          </p:nvPr>
        </p:nvSpPr>
        <p:spPr bwMode="auto">
          <a:noFill/>
          <a:ln>
            <a:solidFill>
              <a:srgbClr val="000000"/>
            </a:solidFill>
            <a:miter lim="800000"/>
            <a:headEnd/>
            <a:tailEnd/>
          </a:ln>
        </p:spPr>
      </p:sp>
      <p:sp>
        <p:nvSpPr>
          <p:cNvPr id="71683" name="Rectangle 3"/>
          <p:cNvSpPr>
            <a:spLocks noGrp="1"/>
          </p:cNvSpPr>
          <p:nvPr>
            <p:ph type="body" idx="1"/>
          </p:nvPr>
        </p:nvSpPr>
        <p:spPr bwMode="auto">
          <a:noFill/>
        </p:spPr>
        <p:txBody>
          <a:bodyPr/>
          <a:lstStyle/>
          <a:p>
            <a:pPr eaLnBrk="1" hangingPunct="1"/>
            <a:endParaRPr lang="he-IL" dirty="0" smtClean="0">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bwMode="auto">
          <a:noFill/>
          <a:ln>
            <a:miter lim="800000"/>
            <a:headEnd/>
            <a:tailEnd/>
          </a:ln>
        </p:spPr>
        <p:txBody>
          <a:bodyPr/>
          <a:lstStyle/>
          <a:p>
            <a:fld id="{6CB1C81A-7E43-BE4E-B442-46E13E2CB6F3}" type="slidenum">
              <a:rPr lang="en-US">
                <a:latin typeface="Calibri" pitchFamily="-1" charset="0"/>
                <a:ea typeface="ＭＳ Ｐゴシック" pitchFamily="-1" charset="-128"/>
                <a:cs typeface="ＭＳ Ｐゴシック" pitchFamily="-1" charset="-128"/>
              </a:rPr>
              <a:pPr/>
              <a:t>11</a:t>
            </a:fld>
            <a:endParaRPr lang="en-US">
              <a:latin typeface="Calibri" pitchFamily="-1" charset="0"/>
              <a:ea typeface="ＭＳ Ｐゴシック" pitchFamily="-1" charset="-128"/>
              <a:cs typeface="ＭＳ Ｐゴシック" pitchFamily="-1" charset="-128"/>
            </a:endParaRPr>
          </a:p>
        </p:txBody>
      </p:sp>
      <p:sp>
        <p:nvSpPr>
          <p:cNvPr id="65539"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65540" name="Rectangle 3"/>
          <p:cNvSpPr>
            <a:spLocks noGrp="1" noChangeArrowheads="1"/>
          </p:cNvSpPr>
          <p:nvPr>
            <p:ph type="body" idx="1"/>
          </p:nvPr>
        </p:nvSpPr>
        <p:spPr bwMode="auto">
          <a:noFill/>
        </p:spPr>
        <p:txBody>
          <a:bodyPr/>
          <a:lstStyle/>
          <a:p>
            <a:pPr eaLnBrk="1" hangingPunct="1">
              <a:spcBef>
                <a:spcPct val="0"/>
              </a:spcBef>
            </a:pPr>
            <a:endParaRPr lang="en-US">
              <a:ea typeface="ＭＳ Ｐゴシック" pitchFamily="-1" charset="-128"/>
              <a:cs typeface="ＭＳ Ｐゴシック" pitchFamily="-1" charset="-128"/>
            </a:endParaRPr>
          </a:p>
          <a:p>
            <a:pPr eaLnBrk="1" hangingPunct="1">
              <a:spcBef>
                <a:spcPct val="0"/>
              </a:spcBef>
            </a:pPr>
            <a:r>
              <a:rPr lang="en-US">
                <a:ea typeface="ＭＳ Ｐゴシック" pitchFamily="-1" charset="-128"/>
                <a:cs typeface="ＭＳ Ｐゴシック" pitchFamily="-1" charset="-128"/>
              </a:rPr>
              <a:t>In the high-resolution refinement step the side chain atoms are added back. </a:t>
            </a:r>
          </a:p>
          <a:p>
            <a:pPr eaLnBrk="1" hangingPunct="1">
              <a:spcBef>
                <a:spcPct val="0"/>
              </a:spcBef>
            </a:pPr>
            <a:r>
              <a:rPr lang="en-US">
                <a:ea typeface="ＭＳ Ｐゴシック" pitchFamily="-1" charset="-128"/>
                <a:cs typeface="ＭＳ Ｐゴシック" pitchFamily="-1" charset="-128"/>
              </a:rPr>
              <a:t>Side chains are selected from a rotamer library that contains a discrete set of likely conformations. </a:t>
            </a:r>
          </a:p>
          <a:p>
            <a:pPr eaLnBrk="1" hangingPunct="1">
              <a:spcBef>
                <a:spcPct val="0"/>
              </a:spcBef>
            </a:pPr>
            <a:r>
              <a:rPr lang="en-US">
                <a:ea typeface="ＭＳ Ｐゴシック" pitchFamily="-1" charset="-128"/>
                <a:cs typeface="ＭＳ Ｐゴシック" pitchFamily="-1" charset="-128"/>
              </a:rPr>
              <a:t>A full atom energy function calibrated on different Rosetta protocols is now used to evaluate and optimize models. It contains mainly van der waals attractive and repulsive terms, and in addition accounts for solvation and hydrogen bonding. </a:t>
            </a:r>
          </a:p>
          <a:p>
            <a:pPr eaLnBrk="1" hangingPunct="1">
              <a:spcBef>
                <a:spcPct val="0"/>
              </a:spcBef>
            </a:pPr>
            <a:endParaRPr lang="en-US" b="1">
              <a:ea typeface="ＭＳ Ｐゴシック" pitchFamily="-1" charset="-128"/>
              <a:cs typeface="ＭＳ Ｐゴシック" pitchFamily="-1" charset="-128"/>
            </a:endParaRPr>
          </a:p>
          <a:p>
            <a:pPr eaLnBrk="1" hangingPunct="1">
              <a:spcBef>
                <a:spcPct val="0"/>
              </a:spcBef>
            </a:pPr>
            <a:r>
              <a:rPr lang="en-US">
                <a:ea typeface="ＭＳ Ｐゴシック" pitchFamily="-1" charset="-128"/>
                <a:cs typeface="ＭＳ Ｐゴシック" pitchFamily="-1" charset="-128"/>
              </a:rPr>
              <a:t>We then use monte-carlo with minimization, in short MCM, to search the minimum energy conformation in the vast space of possible configurations.</a:t>
            </a:r>
          </a:p>
          <a:p>
            <a:pPr eaLnBrk="1" hangingPunct="1">
              <a:spcBef>
                <a:spcPct val="0"/>
              </a:spcBef>
            </a:pPr>
            <a:endParaRPr lang="en-US" b="1">
              <a:ea typeface="ＭＳ Ｐゴシック" pitchFamily="-1" charset="-128"/>
              <a:cs typeface="ＭＳ Ｐゴシック" pitchFamily="-1" charset="-128"/>
            </a:endParaRPr>
          </a:p>
          <a:p>
            <a:pPr eaLnBrk="1" hangingPunct="1">
              <a:spcBef>
                <a:spcPct val="0"/>
              </a:spcBef>
            </a:pPr>
            <a:r>
              <a:rPr lang="en-US" b="1">
                <a:ea typeface="ＭＳ Ｐゴシック" pitchFamily="-1" charset="-128"/>
                <a:cs typeface="ＭＳ Ｐゴシック" pitchFamily="-1" charset="-128"/>
              </a:rPr>
              <a:t>HANDS </a:t>
            </a:r>
            <a:r>
              <a:rPr lang="en-US">
                <a:ea typeface="ＭＳ Ｐゴシック" pitchFamily="-1" charset="-128"/>
                <a:cs typeface="ＭＳ Ｐゴシック" pitchFamily="-1" charset="-128"/>
              </a:rPr>
              <a:t>Let’s try to find the nearby optimum of a given RB orientation. For this we make a small change in the RB orientation. This might lead to clashes. Rearrangement of the side chains at the interface can sometimes relieve those clashes. Only then we further optimize the RB orientation. This mimics conformational changes upon binding at the side chain level. At the end of such a step, we evaluate whether a better conformation has been obtained.</a:t>
            </a:r>
          </a:p>
          <a:p>
            <a:pPr eaLnBrk="1" hangingPunct="1">
              <a:spcBef>
                <a:spcPct val="0"/>
              </a:spcBef>
            </a:pPr>
            <a:endParaRPr lang="en-US">
              <a:ea typeface="ＭＳ Ｐゴシック" pitchFamily="-1" charset="-128"/>
              <a:cs typeface="ＭＳ Ｐゴシック" pitchFamily="-1" charset="-128"/>
            </a:endParaRPr>
          </a:p>
          <a:p>
            <a:pPr eaLnBrk="1" hangingPunct="1">
              <a:spcBef>
                <a:spcPct val="0"/>
              </a:spcBef>
            </a:pPr>
            <a:r>
              <a:rPr lang="en-US">
                <a:ea typeface="ＭＳ Ｐゴシック" pitchFamily="-1" charset="-128"/>
                <a:cs typeface="ＭＳ Ｐゴシック" pitchFamily="-1" charset="-128"/>
              </a:rPr>
              <a:t>Let’s look at how the monte-carlo cycle that I just described looks on the energy landscape: </a:t>
            </a:r>
          </a:p>
          <a:p>
            <a:pPr eaLnBrk="1" hangingPunct="1">
              <a:spcBef>
                <a:spcPct val="0"/>
              </a:spcBef>
            </a:pPr>
            <a:r>
              <a:rPr lang="en-US">
                <a:ea typeface="ＭＳ Ｐゴシック" pitchFamily="-1" charset="-128"/>
                <a:cs typeface="ＭＳ Ｐゴシック" pitchFamily="-1" charset="-128"/>
              </a:rPr>
              <a:t>Each of the possible rigid body orientations of the two monomers can be characterized by its energy, and its distance to some arbitrary reference. </a:t>
            </a:r>
          </a:p>
          <a:p>
            <a:pPr eaLnBrk="1" hangingPunct="1">
              <a:spcBef>
                <a:spcPct val="0"/>
              </a:spcBef>
            </a:pPr>
            <a:r>
              <a:rPr lang="en-US">
                <a:ea typeface="ＭＳ Ｐゴシック" pitchFamily="-1" charset="-128"/>
                <a:cs typeface="ＭＳ Ｐゴシック" pitchFamily="-1" charset="-128"/>
              </a:rPr>
              <a:t>Each monte carlo cycle starts with a small change of the protein’s relative orientation in our search for the minimum. </a:t>
            </a:r>
          </a:p>
          <a:p>
            <a:pPr eaLnBrk="1" hangingPunct="1">
              <a:spcBef>
                <a:spcPct val="0"/>
              </a:spcBef>
            </a:pPr>
            <a:r>
              <a:rPr lang="en-US">
                <a:ea typeface="ＭＳ Ｐゴシック" pitchFamily="-1" charset="-128"/>
                <a:cs typeface="ＭＳ Ｐゴシック" pitchFamily="-1" charset="-128"/>
              </a:rPr>
              <a:t>Instead of minimizing the RB orientation directly however, we first allow the monomer conformation to adapt to the new orientation, by optimizing the side chain conformations. This allows to relieve a clash that involves the side chains at the interface. </a:t>
            </a:r>
            <a:r>
              <a:rPr lang="en-US" b="1">
                <a:ea typeface="ＭＳ Ｐゴシック" pitchFamily="-1" charset="-128"/>
                <a:cs typeface="ＭＳ Ｐゴシック" pitchFamily="-1" charset="-128"/>
              </a:rPr>
              <a:t>This of course also changes the energy landscape:</a:t>
            </a:r>
            <a:r>
              <a:rPr lang="en-US">
                <a:ea typeface="ＭＳ Ｐゴシック" pitchFamily="-1" charset="-128"/>
                <a:cs typeface="ＭＳ Ｐゴシック" pitchFamily="-1" charset="-128"/>
              </a:rPr>
              <a:t> The energy of a given RB orientation is changed if the monomer conformations are different.</a:t>
            </a:r>
          </a:p>
          <a:p>
            <a:pPr eaLnBrk="1" hangingPunct="1">
              <a:spcBef>
                <a:spcPct val="0"/>
              </a:spcBef>
            </a:pPr>
            <a:r>
              <a:rPr lang="en-US">
                <a:ea typeface="ＭＳ Ｐゴシック" pitchFamily="-1" charset="-128"/>
                <a:cs typeface="ＭＳ Ｐゴシック" pitchFamily="-1" charset="-128"/>
              </a:rPr>
              <a:t>We now optimize the rb orientation by deepest descent minimization. This locates a minimum that might not have been apparent in the previous landscape.</a:t>
            </a:r>
          </a:p>
          <a:p>
            <a:pPr eaLnBrk="1" hangingPunct="1">
              <a:spcBef>
                <a:spcPct val="0"/>
              </a:spcBef>
            </a:pPr>
            <a:r>
              <a:rPr lang="en-US">
                <a:ea typeface="ＭＳ Ｐゴシック" pitchFamily="-1" charset="-128"/>
                <a:cs typeface="ＭＳ Ｐゴシック" pitchFamily="-1" charset="-128"/>
              </a:rPr>
              <a:t>Finally, we apply the MC criterion, accepting in addition to downward moves also moves that increase the energy, by a boltzman-dependent probability. </a:t>
            </a:r>
          </a:p>
          <a:p>
            <a:pPr eaLnBrk="1" hangingPunct="1">
              <a:spcBef>
                <a:spcPct val="0"/>
              </a:spcBef>
            </a:pPr>
            <a:r>
              <a:rPr lang="en-US">
                <a:ea typeface="ＭＳ Ｐゴシック" pitchFamily="-1" charset="-128"/>
                <a:cs typeface="ＭＳ Ｐゴシック" pitchFamily="-1" charset="-128"/>
              </a:rPr>
              <a:t>Repeated cycles of this procedure allow us to efficiently find the minimum energy conformation near the starting point.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AAC4228F-EA5D-40FE-B0D7-FED3391E7AC0}" type="slidenum">
              <a:rPr lang="en-US"/>
              <a:pPr/>
              <a:t>25</a:t>
            </a:fld>
            <a:endParaRPr 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US" smtClean="0">
              <a:latin typeface="Times New Roman" pitchFamily="18" charset="0"/>
              <a:ea typeface="ＭＳ Ｐゴシック" pitchFamily="-108" charset="-128"/>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TextEdit="1"/>
          </p:cNvSpPr>
          <p:nvPr>
            <p:ph type="sldImg"/>
          </p:nvPr>
        </p:nvSpPr>
        <p:spPr bwMode="auto">
          <a:noFill/>
          <a:ln>
            <a:solidFill>
              <a:srgbClr val="000000"/>
            </a:solidFill>
            <a:miter lim="800000"/>
            <a:headEnd/>
            <a:tailEnd/>
          </a:ln>
        </p:spPr>
      </p:sp>
      <p:sp>
        <p:nvSpPr>
          <p:cNvPr id="97283" name="Rectangle 3"/>
          <p:cNvSpPr>
            <a:spLocks noGrp="1"/>
          </p:cNvSpPr>
          <p:nvPr>
            <p:ph type="body" idx="1"/>
          </p:nvPr>
        </p:nvSpPr>
        <p:spPr bwMode="auto">
          <a:noFill/>
        </p:spPr>
        <p:txBody>
          <a:bodyPr/>
          <a:lstStyle/>
          <a:p>
            <a:pPr eaLnBrk="1" hangingPunct="1"/>
            <a:endParaRPr lang="en-US" smtClean="0">
              <a:ea typeface="ＭＳ Ｐゴシック" pitchFamily="-65"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Figure 1</a:t>
            </a:r>
            <a:endParaRPr lang="en-US" dirty="0"/>
          </a:p>
        </p:txBody>
      </p:sp>
      <p:sp>
        <p:nvSpPr>
          <p:cNvPr id="4" name="Slide Number Placeholder 3"/>
          <p:cNvSpPr>
            <a:spLocks noGrp="1"/>
          </p:cNvSpPr>
          <p:nvPr>
            <p:ph type="sldNum" sz="quarter" idx="10"/>
          </p:nvPr>
        </p:nvSpPr>
        <p:spPr/>
        <p:txBody>
          <a:bodyPr/>
          <a:lstStyle/>
          <a:p>
            <a:fld id="{7AC67FED-D571-4445-9392-9D6F0C68A698}" type="slidenum">
              <a:rPr lang="en-US" smtClean="0"/>
              <a:pPr/>
              <a:t>27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TextEdit="1"/>
          </p:cNvSpPr>
          <p:nvPr>
            <p:ph type="sldImg"/>
          </p:nvPr>
        </p:nvSpPr>
        <p:spPr bwMode="auto">
          <a:noFill/>
          <a:ln>
            <a:solidFill>
              <a:srgbClr val="000000"/>
            </a:solidFill>
            <a:miter lim="800000"/>
            <a:headEnd/>
            <a:tailEnd/>
          </a:ln>
        </p:spPr>
      </p:sp>
      <p:sp>
        <p:nvSpPr>
          <p:cNvPr id="62467" name="Rectangle 3"/>
          <p:cNvSpPr>
            <a:spLocks noGrp="1"/>
          </p:cNvSpPr>
          <p:nvPr>
            <p:ph type="body" idx="1"/>
          </p:nvPr>
        </p:nvSpPr>
        <p:spPr bwMode="auto">
          <a:noFill/>
        </p:spPr>
        <p:txBody>
          <a:bodyPr/>
          <a:lstStyle/>
          <a:p>
            <a:pPr eaLnBrk="1" hangingPunct="1"/>
            <a:endParaRPr lang="he-IL" smtClean="0">
              <a:cs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TextEdit="1"/>
          </p:cNvSpPr>
          <p:nvPr>
            <p:ph type="sldImg"/>
          </p:nvPr>
        </p:nvSpPr>
        <p:spPr bwMode="auto">
          <a:noFill/>
          <a:ln>
            <a:solidFill>
              <a:srgbClr val="000000"/>
            </a:solidFill>
            <a:miter lim="800000"/>
            <a:headEnd/>
            <a:tailEnd/>
          </a:ln>
        </p:spPr>
      </p:sp>
      <p:sp>
        <p:nvSpPr>
          <p:cNvPr id="71683" name="Rectangle 3"/>
          <p:cNvSpPr>
            <a:spLocks noGrp="1"/>
          </p:cNvSpPr>
          <p:nvPr>
            <p:ph type="body" idx="1"/>
          </p:nvPr>
        </p:nvSpPr>
        <p:spPr bwMode="auto">
          <a:noFill/>
        </p:spPr>
        <p:txBody>
          <a:bodyPr/>
          <a:lstStyle/>
          <a:p>
            <a:pPr eaLnBrk="1" hangingPunct="1"/>
            <a:endParaRPr lang="he-IL" dirty="0" smtClean="0">
              <a:cs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p:txBody>
          <a:bodyPr/>
          <a:lstStyle/>
          <a:p>
            <a:r>
              <a:rPr lang="en-US" baseline="0" dirty="0" smtClean="0"/>
              <a:t>*Once we  are done with calibration we can use it to predict new substrates. </a:t>
            </a:r>
          </a:p>
          <a:p>
            <a:endParaRPr lang="en-US" dirty="0"/>
          </a:p>
        </p:txBody>
      </p:sp>
      <p:sp>
        <p:nvSpPr>
          <p:cNvPr id="4" name="Footer Placeholder 3"/>
          <p:cNvSpPr>
            <a:spLocks noGrp="1"/>
          </p:cNvSpPr>
          <p:nvPr>
            <p:ph type="ftr" idx="10"/>
          </p:nvPr>
        </p:nvSpPr>
        <p:spPr/>
        <p:txBody>
          <a:bodyPr/>
          <a:lstStyle/>
          <a:p>
            <a:r>
              <a:rPr lang="en-US" sz="1400" smtClean="0">
                <a:latin typeface="Times New Roman"/>
              </a:rPr>
              <a:t>&lt;footer&gt;</a:t>
            </a:r>
            <a:endParaRPr lang="en-US"/>
          </a:p>
        </p:txBody>
      </p:sp>
      <p:sp>
        <p:nvSpPr>
          <p:cNvPr id="5" name="Slide Number Placeholder 4"/>
          <p:cNvSpPr>
            <a:spLocks noGrp="1"/>
          </p:cNvSpPr>
          <p:nvPr>
            <p:ph type="sldNum" idx="11"/>
          </p:nvPr>
        </p:nvSpPr>
        <p:spPr/>
        <p:txBody>
          <a:bodyPr/>
          <a:lstStyle/>
          <a:p>
            <a:pPr algn="r"/>
            <a:fld id="{51BC0D75-9CD5-4F09-B4C3-A17DEA341637}" type="slidenum">
              <a:rPr lang="en-US" sz="1400" smtClean="0">
                <a:latin typeface="Times New Roman"/>
              </a:rPr>
              <a:t>32</a:t>
            </a:fld>
            <a:endParaRPr lang="en-US"/>
          </a:p>
        </p:txBody>
      </p:sp>
    </p:spTree>
    <p:extLst>
      <p:ext uri="{BB962C8B-B14F-4D97-AF65-F5344CB8AC3E}">
        <p14:creationId xmlns:p14="http://schemas.microsoft.com/office/powerpoint/2010/main" val="23220882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0B5D9D06-D814-1643-A998-57E097D353AE}" type="slidenum">
              <a:rPr lang="en-US" smtClean="0">
                <a:solidFill>
                  <a:prstClr val="black"/>
                </a:solidFill>
              </a:rPr>
              <a:pPr/>
              <a:t>33</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C687706-4993-DF41-ADB9-42D98A9DA78B}" type="datetimeFigureOut">
              <a:rPr lang="en-US" smtClean="0">
                <a:solidFill>
                  <a:prstClr val="black">
                    <a:tint val="75000"/>
                  </a:prstClr>
                </a:solidFill>
                <a:latin typeface="Calibri"/>
              </a:rPr>
              <a:pPr/>
              <a:t>6/1/16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BB5A7CC-63B1-E046-8102-5BB98B9FFF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11699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D0E740-902A-724C-86B2-FCF41222576A}" type="datetimeFigureOut">
              <a:rPr lang="en-US" smtClean="0">
                <a:solidFill>
                  <a:prstClr val="black">
                    <a:tint val="75000"/>
                  </a:prstClr>
                </a:solidFill>
                <a:latin typeface="Calibri"/>
              </a:rPr>
              <a:pPr/>
              <a:t>6/1/16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6AF8918-0B50-E646-8B3A-7292C80940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01141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D0E740-902A-724C-86B2-FCF41222576A}" type="datetimeFigureOut">
              <a:rPr lang="en-US" smtClean="0">
                <a:solidFill>
                  <a:prstClr val="black">
                    <a:tint val="75000"/>
                  </a:prstClr>
                </a:solidFill>
                <a:latin typeface="Calibri"/>
              </a:rPr>
              <a:pPr/>
              <a:t>6/1/16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6AF8918-0B50-E646-8B3A-7292C80940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970639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3" name="Date Placeholder 2"/>
          <p:cNvSpPr>
            <a:spLocks noGrp="1"/>
          </p:cNvSpPr>
          <p:nvPr>
            <p:ph type="dt" sz="half" idx="10"/>
          </p:nvPr>
        </p:nvSpPr>
        <p:spPr>
          <a:xfrm>
            <a:off x="685800" y="6248400"/>
            <a:ext cx="1905000" cy="457200"/>
          </a:xfrm>
        </p:spPr>
        <p:txBody>
          <a:bodyPr/>
          <a:lstStyle>
            <a:lvl1pPr>
              <a:defRPr smtClean="0"/>
            </a:lvl1pPr>
          </a:lstStyle>
          <a:p>
            <a:pPr>
              <a:defRPr/>
            </a:pPr>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smtClean="0"/>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smtClean="0"/>
            </a:lvl1pPr>
          </a:lstStyle>
          <a:p>
            <a:pPr>
              <a:defRPr/>
            </a:pPr>
            <a:fld id="{15AC2D88-9495-CC46-B0D9-B0BE38097CC7}" type="slidenum">
              <a:rPr lang="he-IL"/>
              <a:pPr>
                <a:defRPr/>
              </a:pPr>
              <a:t>‹#›</a:t>
            </a:fld>
            <a:endParaRPr lang="en-US"/>
          </a:p>
        </p:txBody>
      </p:sp>
    </p:spTree>
    <p:extLst>
      <p:ext uri="{BB962C8B-B14F-4D97-AF65-F5344CB8AC3E}">
        <p14:creationId xmlns:p14="http://schemas.microsoft.com/office/powerpoint/2010/main" val="4224328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D0E740-902A-724C-86B2-FCF41222576A}" type="datetimeFigureOut">
              <a:rPr lang="en-US" smtClean="0">
                <a:solidFill>
                  <a:prstClr val="black">
                    <a:tint val="75000"/>
                  </a:prstClr>
                </a:solidFill>
                <a:latin typeface="Calibri"/>
              </a:rPr>
              <a:pPr/>
              <a:t>6/1/16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6AF8918-0B50-E646-8B3A-7292C80940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84938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0E740-902A-724C-86B2-FCF41222576A}" type="datetimeFigureOut">
              <a:rPr lang="en-US" smtClean="0">
                <a:solidFill>
                  <a:prstClr val="black">
                    <a:tint val="75000"/>
                  </a:prstClr>
                </a:solidFill>
                <a:latin typeface="Calibri"/>
              </a:rPr>
              <a:pPr/>
              <a:t>6/1/16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6AF8918-0B50-E646-8B3A-7292C80940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34804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AD0E740-902A-724C-86B2-FCF41222576A}" type="datetimeFigureOut">
              <a:rPr lang="en-US" smtClean="0">
                <a:solidFill>
                  <a:prstClr val="black">
                    <a:tint val="75000"/>
                  </a:prstClr>
                </a:solidFill>
                <a:latin typeface="Calibri"/>
              </a:rPr>
              <a:pPr/>
              <a:t>6/1/16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6AF8918-0B50-E646-8B3A-7292C80940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48338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AD0E740-902A-724C-86B2-FCF41222576A}" type="datetimeFigureOut">
              <a:rPr lang="en-US" smtClean="0">
                <a:solidFill>
                  <a:prstClr val="black">
                    <a:tint val="75000"/>
                  </a:prstClr>
                </a:solidFill>
                <a:latin typeface="Calibri"/>
              </a:rPr>
              <a:pPr/>
              <a:t>6/1/16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26AF8918-0B50-E646-8B3A-7292C80940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05249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C687706-4993-DF41-ADB9-42D98A9DA78B}" type="datetimeFigureOut">
              <a:rPr lang="en-US" smtClean="0">
                <a:solidFill>
                  <a:prstClr val="black">
                    <a:tint val="75000"/>
                  </a:prstClr>
                </a:solidFill>
                <a:latin typeface="Calibri"/>
              </a:rPr>
              <a:pPr/>
              <a:t>6/1/16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BB5A7CC-63B1-E046-8102-5BB98B9FFFA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81576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D0E740-902A-724C-86B2-FCF41222576A}" type="datetimeFigureOut">
              <a:rPr lang="en-US" smtClean="0">
                <a:solidFill>
                  <a:prstClr val="black">
                    <a:tint val="75000"/>
                  </a:prstClr>
                </a:solidFill>
                <a:latin typeface="Calibri"/>
              </a:rPr>
              <a:pPr/>
              <a:t>6/1/16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26AF8918-0B50-E646-8B3A-7292C80940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82280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0E740-902A-724C-86B2-FCF41222576A}" type="datetimeFigureOut">
              <a:rPr lang="en-US" smtClean="0">
                <a:solidFill>
                  <a:prstClr val="black">
                    <a:tint val="75000"/>
                  </a:prstClr>
                </a:solidFill>
                <a:latin typeface="Calibri"/>
              </a:rPr>
              <a:pPr/>
              <a:t>6/1/16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6AF8918-0B50-E646-8B3A-7292C80940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02446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0E740-902A-724C-86B2-FCF41222576A}" type="datetimeFigureOut">
              <a:rPr lang="en-US" smtClean="0">
                <a:solidFill>
                  <a:prstClr val="black">
                    <a:tint val="75000"/>
                  </a:prstClr>
                </a:solidFill>
                <a:latin typeface="Calibri"/>
              </a:rPr>
              <a:pPr/>
              <a:t>6/1/16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6AF8918-0B50-E646-8B3A-7292C80940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6096835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D0E740-902A-724C-86B2-FCF41222576A}" type="datetimeFigureOut">
              <a:rPr lang="en-US" smtClean="0">
                <a:solidFill>
                  <a:prstClr val="black">
                    <a:tint val="75000"/>
                  </a:prstClr>
                </a:solidFill>
                <a:latin typeface="Calibri"/>
              </a:rPr>
              <a:pPr/>
              <a:t>6/1/16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AF8918-0B50-E646-8B3A-7292C809402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7703775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5" Type="http://schemas.openxmlformats.org/officeDocument/2006/relationships/image" Target="../media/image4.gif"/><Relationship Id="rId6"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jpeg"/><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27.png"/><Relationship Id="rId1" Type="http://schemas.microsoft.com/office/2007/relationships/media" Target="file://localhost/Users/fora/Documents/huji/teaching/81817_structure_and_function_of_proteins/str_fun_2011/lectures/1ubi_60s_edu.wmv" TargetMode="External"/><Relationship Id="rId2" Type="http://schemas.openxmlformats.org/officeDocument/2006/relationships/video" Target="file://localhost/Users/fora/Documents/huji/teaching/81817_structure_and_function_of_proteins/str_fun_2011/lectures/1ubi_60s_edu.wmv"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png"/><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hyperlink" Target="http://en.wikipedia.org/wiki/Image:Bond_dihedral_angle.png" TargetMode="External"/><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4.xml"/><Relationship Id="rId2"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png"/><Relationship Id="rId3"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6.gif"/><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26.png"/><Relationship Id="rId5" Type="http://schemas.openxmlformats.org/officeDocument/2006/relationships/image" Target="../media/image41.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5.tiff"/></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4.xml"/><Relationship Id="rId2"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hyperlink" Target="http://flexpepdock.furmanlab.cs.huji.ac.il" TargetMode="External"/><Relationship Id="rId6" Type="http://schemas.openxmlformats.org/officeDocument/2006/relationships/image" Target="../media/image46.png"/><Relationship Id="rId7"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7" Type="http://schemas.openxmlformats.org/officeDocument/2006/relationships/image" Target="../media/image55.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ti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49.png"/><Relationship Id="rId5" Type="http://schemas.openxmlformats.org/officeDocument/2006/relationships/image" Target="../media/image58.png"/><Relationship Id="rId6"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4" Type="http://schemas.microsoft.com/office/2007/relationships/hdphoto" Target="../media/hdphoto1.wdp"/><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64.png"/><Relationship Id="rId9" Type="http://schemas.openxmlformats.org/officeDocument/2006/relationships/image" Target="../media/image65.png"/><Relationship Id="rId10" Type="http://schemas.openxmlformats.org/officeDocument/2006/relationships/image" Target="../media/image66.jpeg"/><Relationship Id="rId11"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37.xml.rels><?xml version="1.0" encoding="UTF-8" standalone="yes"?>
<Relationships xmlns="http://schemas.openxmlformats.org/package/2006/relationships"><Relationship Id="rId11" Type="http://schemas.microsoft.com/office/2007/relationships/hdphoto" Target="../media/hdphoto3.wdp"/><Relationship Id="rId12" Type="http://schemas.openxmlformats.org/officeDocument/2006/relationships/image" Target="../media/image75.png"/><Relationship Id="rId13" Type="http://schemas.openxmlformats.org/officeDocument/2006/relationships/image" Target="../media/image76.png"/><Relationship Id="rId14" Type="http://schemas.openxmlformats.org/officeDocument/2006/relationships/image" Target="../media/image77.png"/><Relationship Id="rId15" Type="http://schemas.openxmlformats.org/officeDocument/2006/relationships/image" Target="../media/image78.png"/><Relationship Id="rId16" Type="http://schemas.openxmlformats.org/officeDocument/2006/relationships/image" Target="../media/image79.png"/><Relationship Id="rId17" Type="http://schemas.microsoft.com/office/2007/relationships/hdphoto" Target="../media/hdphoto4.wdp"/><Relationship Id="rId18" Type="http://schemas.openxmlformats.org/officeDocument/2006/relationships/image" Target="../media/image80.png"/><Relationship Id="rId19" Type="http://schemas.microsoft.com/office/2007/relationships/hdphoto" Target="../media/hdphoto5.wdp"/><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71.png"/><Relationship Id="rId7" Type="http://schemas.openxmlformats.org/officeDocument/2006/relationships/image" Target="../media/image72.png"/><Relationship Id="rId8" Type="http://schemas.openxmlformats.org/officeDocument/2006/relationships/image" Target="../media/image73.png"/><Relationship Id="rId9" Type="http://schemas.microsoft.com/office/2007/relationships/hdphoto" Target="../media/hdphoto2.wdp"/><Relationship Id="rId10" Type="http://schemas.openxmlformats.org/officeDocument/2006/relationships/image" Target="../media/image7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12.xml"/><Relationship Id="rId2"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9392" y="2282825"/>
            <a:ext cx="7772400" cy="536575"/>
          </a:xfrm>
        </p:spPr>
        <p:txBody>
          <a:bodyPr>
            <a:normAutofit fontScale="90000"/>
          </a:bodyPr>
          <a:lstStyle/>
          <a:p>
            <a:r>
              <a:rPr lang="en-US" b="1" dirty="0" smtClean="0">
                <a:solidFill>
                  <a:schemeClr val="accent6">
                    <a:lumMod val="50000"/>
                  </a:schemeClr>
                </a:solidFill>
                <a:latin typeface="Cambria" panose="02040503050406030204" pitchFamily="18" charset="0"/>
              </a:rPr>
              <a:t>ROSETTA FlexPepDock Tutorial</a:t>
            </a:r>
            <a:endParaRPr lang="en-US" b="1" dirty="0">
              <a:solidFill>
                <a:schemeClr val="accent6">
                  <a:lumMod val="50000"/>
                </a:schemeClr>
              </a:solidFill>
              <a:latin typeface="Cambria" panose="02040503050406030204" pitchFamily="18" charset="0"/>
            </a:endParaRPr>
          </a:p>
        </p:txBody>
      </p:sp>
      <p:sp>
        <p:nvSpPr>
          <p:cNvPr id="3" name="Subtitle 2"/>
          <p:cNvSpPr>
            <a:spLocks noGrp="1"/>
          </p:cNvSpPr>
          <p:nvPr>
            <p:ph type="subTitle" idx="1"/>
          </p:nvPr>
        </p:nvSpPr>
        <p:spPr>
          <a:xfrm>
            <a:off x="1445759" y="3354882"/>
            <a:ext cx="6400800" cy="685800"/>
          </a:xfrm>
        </p:spPr>
        <p:txBody>
          <a:bodyPr>
            <a:noAutofit/>
          </a:bodyPr>
          <a:lstStyle/>
          <a:p>
            <a:r>
              <a:rPr lang="en-US" sz="2000" dirty="0" smtClean="0">
                <a:solidFill>
                  <a:schemeClr val="tx1"/>
                </a:solidFill>
                <a:latin typeface="Cambria" panose="02040503050406030204" pitchFamily="18" charset="0"/>
              </a:rPr>
              <a:t>Nawsad Alam, Ora Schueler-Furman</a:t>
            </a:r>
          </a:p>
          <a:p>
            <a:r>
              <a:rPr lang="en-US" sz="2000" dirty="0" smtClean="0">
                <a:solidFill>
                  <a:schemeClr val="tx1"/>
                </a:solidFill>
                <a:latin typeface="Cambria" panose="02040503050406030204" pitchFamily="18" charset="0"/>
              </a:rPr>
              <a:t>The Hebrew University of Jerusalem</a:t>
            </a:r>
            <a:endParaRPr lang="en-US" sz="2000" dirty="0">
              <a:solidFill>
                <a:schemeClr val="tx1"/>
              </a:solidFill>
              <a:latin typeface="Cambria" panose="02040503050406030204" pitchFamily="18" charset="0"/>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278" t="12898" r="27045" b="71230"/>
          <a:stretch/>
        </p:blipFill>
        <p:spPr bwMode="auto">
          <a:xfrm>
            <a:off x="212152" y="5650962"/>
            <a:ext cx="6853918" cy="11611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152" y="139645"/>
            <a:ext cx="1007048" cy="89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p:nvPr/>
        </p:nvPicPr>
        <p:blipFill>
          <a:blip r:embed="rId4"/>
          <a:stretch/>
        </p:blipFill>
        <p:spPr>
          <a:xfrm>
            <a:off x="7924800" y="139645"/>
            <a:ext cx="993984" cy="896025"/>
          </a:xfrm>
          <a:prstGeom prst="rect">
            <a:avLst/>
          </a:prstGeom>
          <a:ln>
            <a:noFill/>
          </a:ln>
        </p:spPr>
      </p:pic>
      <p:pic>
        <p:nvPicPr>
          <p:cNvPr id="7" name="Picture 6" descr="FlexPepDock"/>
          <p:cNvPicPr>
            <a:picLocks noChangeAspect="1" noChangeArrowheads="1"/>
          </p:cNvPicPr>
          <p:nvPr/>
        </p:nvPicPr>
        <p:blipFill>
          <a:blip r:embed="rId5">
            <a:alphaModFix/>
          </a:blip>
          <a:srcRect l="23485" r="24552" b="25396"/>
          <a:stretch>
            <a:fillRect/>
          </a:stretch>
        </p:blipFill>
        <p:spPr bwMode="auto">
          <a:xfrm>
            <a:off x="2633012" y="447242"/>
            <a:ext cx="4128522" cy="117685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4" name="Picture 3" descr="Screen Shot 2016-05-31 at 2.12.15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69952" y="6007505"/>
            <a:ext cx="2268199" cy="804598"/>
          </a:xfrm>
          <a:prstGeom prst="rect">
            <a:avLst/>
          </a:prstGeom>
        </p:spPr>
      </p:pic>
    </p:spTree>
    <p:extLst>
      <p:ext uri="{BB962C8B-B14F-4D97-AF65-F5344CB8AC3E}">
        <p14:creationId xmlns:p14="http://schemas.microsoft.com/office/powerpoint/2010/main" val="121599809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06020" y="91810"/>
            <a:ext cx="8458200" cy="2141930"/>
          </a:xfrm>
        </p:spPr>
        <p:txBody>
          <a:bodyPr>
            <a:normAutofit/>
          </a:bodyPr>
          <a:lstStyle/>
          <a:p>
            <a:r>
              <a:rPr lang="en-US" dirty="0" smtClean="0"/>
              <a:t>The ROSETTA Strategy for </a:t>
            </a:r>
            <a:br>
              <a:rPr lang="en-US" dirty="0" smtClean="0"/>
            </a:br>
            <a:r>
              <a:rPr lang="en-US" dirty="0"/>
              <a:t>s</a:t>
            </a:r>
            <a:r>
              <a:rPr lang="en-US" dirty="0" smtClean="0"/>
              <a:t>tructure prediction and design</a:t>
            </a:r>
            <a:endParaRPr lang="en-US" dirty="0"/>
          </a:p>
        </p:txBody>
      </p:sp>
      <p:sp>
        <p:nvSpPr>
          <p:cNvPr id="6" name="Subtitle 5"/>
          <p:cNvSpPr>
            <a:spLocks noGrp="1"/>
          </p:cNvSpPr>
          <p:nvPr>
            <p:ph type="subTitle" idx="1"/>
          </p:nvPr>
        </p:nvSpPr>
        <p:spPr/>
        <p:txBody>
          <a:bodyPr/>
          <a:lstStyle/>
          <a:p>
            <a:endParaRPr lang="en-US"/>
          </a:p>
        </p:txBody>
      </p: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213" t="15368" r="13362" b="6251"/>
          <a:stretch/>
        </p:blipFill>
        <p:spPr bwMode="auto">
          <a:xfrm>
            <a:off x="765023" y="2031870"/>
            <a:ext cx="7512578" cy="4448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Oval 8"/>
          <p:cNvSpPr/>
          <p:nvPr/>
        </p:nvSpPr>
        <p:spPr>
          <a:xfrm>
            <a:off x="4373396" y="2373635"/>
            <a:ext cx="5334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983296" y="2297140"/>
            <a:ext cx="1075725"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605121" y="6311694"/>
            <a:ext cx="4159099" cy="523220"/>
          </a:xfrm>
          <a:prstGeom prst="rect">
            <a:avLst/>
          </a:prstGeom>
          <a:noFill/>
        </p:spPr>
        <p:txBody>
          <a:bodyPr wrap="none" rtlCol="0">
            <a:spAutoFit/>
          </a:bodyPr>
          <a:lstStyle/>
          <a:p>
            <a:r>
              <a:rPr lang="en-US" sz="2800" i="1" dirty="0" err="1" smtClean="0"/>
              <a:t>www.rosettacommons.org</a:t>
            </a:r>
            <a:endParaRPr lang="en-US" sz="2800" i="1" dirty="0"/>
          </a:p>
        </p:txBody>
      </p:sp>
    </p:spTree>
    <p:extLst>
      <p:ext uri="{BB962C8B-B14F-4D97-AF65-F5344CB8AC3E}">
        <p14:creationId xmlns:p14="http://schemas.microsoft.com/office/powerpoint/2010/main" val="229057809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2176463" y="2924175"/>
            <a:ext cx="1655762" cy="1668463"/>
            <a:chOff x="1371" y="1842"/>
            <a:chExt cx="1043" cy="1051"/>
          </a:xfrm>
        </p:grpSpPr>
        <p:sp>
          <p:nvSpPr>
            <p:cNvPr id="64556" name="Arc 5"/>
            <p:cNvSpPr>
              <a:spLocks/>
            </p:cNvSpPr>
            <p:nvPr/>
          </p:nvSpPr>
          <p:spPr bwMode="auto">
            <a:xfrm>
              <a:off x="1371" y="2033"/>
              <a:ext cx="680" cy="860"/>
            </a:xfrm>
            <a:custGeom>
              <a:avLst/>
              <a:gdLst>
                <a:gd name="T0" fmla="*/ 0 w 21600"/>
                <a:gd name="T1" fmla="*/ 0 h 29271"/>
                <a:gd name="T2" fmla="*/ 0 w 21600"/>
                <a:gd name="T3" fmla="*/ 0 h 29271"/>
                <a:gd name="T4" fmla="*/ 0 w 21600"/>
                <a:gd name="T5" fmla="*/ 0 h 29271"/>
                <a:gd name="T6" fmla="*/ 0 60000 65536"/>
                <a:gd name="T7" fmla="*/ 0 60000 65536"/>
                <a:gd name="T8" fmla="*/ 0 60000 65536"/>
                <a:gd name="T9" fmla="*/ 0 w 21600"/>
                <a:gd name="T10" fmla="*/ 0 h 29271"/>
                <a:gd name="T11" fmla="*/ 21600 w 21600"/>
                <a:gd name="T12" fmla="*/ 29271 h 29271"/>
              </a:gdLst>
              <a:ahLst/>
              <a:cxnLst>
                <a:cxn ang="T6">
                  <a:pos x="T0" y="T1"/>
                </a:cxn>
                <a:cxn ang="T7">
                  <a:pos x="T2" y="T3"/>
                </a:cxn>
                <a:cxn ang="T8">
                  <a:pos x="T4" y="T5"/>
                </a:cxn>
              </a:cxnLst>
              <a:rect l="T9" t="T10" r="T11" b="T12"/>
              <a:pathLst>
                <a:path w="21600" h="29271" fill="none" extrusionOk="0">
                  <a:moveTo>
                    <a:pt x="2464" y="-1"/>
                  </a:moveTo>
                  <a:cubicBezTo>
                    <a:pt x="13368" y="1252"/>
                    <a:pt x="21600" y="10482"/>
                    <a:pt x="21600" y="21459"/>
                  </a:cubicBezTo>
                  <a:cubicBezTo>
                    <a:pt x="21600" y="24131"/>
                    <a:pt x="21104" y="26779"/>
                    <a:pt x="20137" y="29270"/>
                  </a:cubicBezTo>
                </a:path>
                <a:path w="21600" h="29271" stroke="0" extrusionOk="0">
                  <a:moveTo>
                    <a:pt x="2464" y="-1"/>
                  </a:moveTo>
                  <a:cubicBezTo>
                    <a:pt x="13368" y="1252"/>
                    <a:pt x="21600" y="10482"/>
                    <a:pt x="21600" y="21459"/>
                  </a:cubicBezTo>
                  <a:cubicBezTo>
                    <a:pt x="21600" y="24131"/>
                    <a:pt x="21104" y="26779"/>
                    <a:pt x="20137" y="29270"/>
                  </a:cubicBezTo>
                  <a:lnTo>
                    <a:pt x="0" y="21459"/>
                  </a:lnTo>
                  <a:close/>
                </a:path>
              </a:pathLst>
            </a:custGeom>
            <a:noFill/>
            <a:ln w="76200">
              <a:solidFill>
                <a:srgbClr val="FF0000"/>
              </a:solidFill>
              <a:round/>
              <a:headEnd/>
              <a:tailEnd type="triangle" w="med" len="med"/>
            </a:ln>
          </p:spPr>
          <p:txBody>
            <a:bodyPr wrap="none" anchor="ctr">
              <a:prstTxWarp prst="textNoShape">
                <a:avLst/>
              </a:prstTxWarp>
            </a:bodyPr>
            <a:lstStyle/>
            <a:p>
              <a:endParaRPr lang="en-US">
                <a:latin typeface="Calibri"/>
                <a:cs typeface="Calibri"/>
              </a:endParaRPr>
            </a:p>
          </p:txBody>
        </p:sp>
        <p:sp>
          <p:nvSpPr>
            <p:cNvPr id="64557" name="AutoShape 6"/>
            <p:cNvSpPr>
              <a:spLocks noChangeArrowheads="1"/>
            </p:cNvSpPr>
            <p:nvPr/>
          </p:nvSpPr>
          <p:spPr bwMode="auto">
            <a:xfrm>
              <a:off x="1454" y="1842"/>
              <a:ext cx="960" cy="456"/>
            </a:xfrm>
            <a:prstGeom prst="flowChartAlternateProcess">
              <a:avLst/>
            </a:prstGeom>
            <a:solidFill>
              <a:schemeClr val="bg1"/>
            </a:solidFill>
            <a:ln w="38100">
              <a:solidFill>
                <a:srgbClr val="FF0000"/>
              </a:solidFill>
              <a:miter lim="800000"/>
              <a:headEnd/>
              <a:tailEnd/>
            </a:ln>
          </p:spPr>
          <p:txBody>
            <a:bodyPr anchor="ctr">
              <a:prstTxWarp prst="textNoShape">
                <a:avLst/>
              </a:prstTxWarp>
              <a:spAutoFit/>
            </a:bodyPr>
            <a:lstStyle/>
            <a:p>
              <a:pPr algn="ctr"/>
              <a:r>
                <a:rPr lang="en-US">
                  <a:solidFill>
                    <a:srgbClr val="FF0000"/>
                  </a:solidFill>
                  <a:latin typeface="Calibri"/>
                  <a:cs typeface="Calibri"/>
                </a:rPr>
                <a:t>Side chain optimization</a:t>
              </a:r>
            </a:p>
          </p:txBody>
        </p:sp>
      </p:grpSp>
      <p:grpSp>
        <p:nvGrpSpPr>
          <p:cNvPr id="3" name="Group 7"/>
          <p:cNvGrpSpPr>
            <a:grpSpLocks/>
          </p:cNvGrpSpPr>
          <p:nvPr/>
        </p:nvGrpSpPr>
        <p:grpSpPr bwMode="auto">
          <a:xfrm>
            <a:off x="1312863" y="4224338"/>
            <a:ext cx="3206750" cy="1306512"/>
            <a:chOff x="827" y="2661"/>
            <a:chExt cx="2020" cy="823"/>
          </a:xfrm>
        </p:grpSpPr>
        <p:sp>
          <p:nvSpPr>
            <p:cNvPr id="64554" name="Arc 8"/>
            <p:cNvSpPr>
              <a:spLocks/>
            </p:cNvSpPr>
            <p:nvPr/>
          </p:nvSpPr>
          <p:spPr bwMode="auto">
            <a:xfrm rot="6976076">
              <a:off x="1005" y="2483"/>
              <a:ext cx="680" cy="1035"/>
            </a:xfrm>
            <a:custGeom>
              <a:avLst/>
              <a:gdLst>
                <a:gd name="T0" fmla="*/ 0 w 21600"/>
                <a:gd name="T1" fmla="*/ 0 h 35198"/>
                <a:gd name="T2" fmla="*/ 0 w 21600"/>
                <a:gd name="T3" fmla="*/ 0 h 35198"/>
                <a:gd name="T4" fmla="*/ 0 w 21600"/>
                <a:gd name="T5" fmla="*/ 0 h 35198"/>
                <a:gd name="T6" fmla="*/ 0 60000 65536"/>
                <a:gd name="T7" fmla="*/ 0 60000 65536"/>
                <a:gd name="T8" fmla="*/ 0 60000 65536"/>
                <a:gd name="T9" fmla="*/ 0 w 21600"/>
                <a:gd name="T10" fmla="*/ 0 h 35198"/>
                <a:gd name="T11" fmla="*/ 21600 w 21600"/>
                <a:gd name="T12" fmla="*/ 35198 h 35198"/>
              </a:gdLst>
              <a:ahLst/>
              <a:cxnLst>
                <a:cxn ang="T6">
                  <a:pos x="T0" y="T1"/>
                </a:cxn>
                <a:cxn ang="T7">
                  <a:pos x="T2" y="T3"/>
                </a:cxn>
                <a:cxn ang="T8">
                  <a:pos x="T4" y="T5"/>
                </a:cxn>
              </a:cxnLst>
              <a:rect l="T9" t="T10" r="T11" b="T12"/>
              <a:pathLst>
                <a:path w="21600" h="35198" fill="none" extrusionOk="0">
                  <a:moveTo>
                    <a:pt x="0" y="-1"/>
                  </a:moveTo>
                  <a:cubicBezTo>
                    <a:pt x="11929" y="0"/>
                    <a:pt x="21600" y="9670"/>
                    <a:pt x="21600" y="21600"/>
                  </a:cubicBezTo>
                  <a:cubicBezTo>
                    <a:pt x="21600" y="26550"/>
                    <a:pt x="19899" y="31351"/>
                    <a:pt x="16782" y="35197"/>
                  </a:cubicBezTo>
                </a:path>
                <a:path w="21600" h="35198" stroke="0" extrusionOk="0">
                  <a:moveTo>
                    <a:pt x="0" y="-1"/>
                  </a:moveTo>
                  <a:cubicBezTo>
                    <a:pt x="11929" y="0"/>
                    <a:pt x="21600" y="9670"/>
                    <a:pt x="21600" y="21600"/>
                  </a:cubicBezTo>
                  <a:cubicBezTo>
                    <a:pt x="21600" y="26550"/>
                    <a:pt x="19899" y="31351"/>
                    <a:pt x="16782" y="35197"/>
                  </a:cubicBezTo>
                  <a:lnTo>
                    <a:pt x="0" y="21600"/>
                  </a:lnTo>
                  <a:close/>
                </a:path>
              </a:pathLst>
            </a:custGeom>
            <a:noFill/>
            <a:ln w="76200">
              <a:solidFill>
                <a:schemeClr val="accent2"/>
              </a:solidFill>
              <a:round/>
              <a:headEnd/>
              <a:tailEnd type="triangle" w="med" len="med"/>
            </a:ln>
          </p:spPr>
          <p:txBody>
            <a:bodyPr wrap="none" anchor="ctr">
              <a:prstTxWarp prst="textNoShape">
                <a:avLst/>
              </a:prstTxWarp>
            </a:bodyPr>
            <a:lstStyle/>
            <a:p>
              <a:endParaRPr lang="en-US">
                <a:latin typeface="Calibri"/>
                <a:cs typeface="Calibri"/>
              </a:endParaRPr>
            </a:p>
          </p:txBody>
        </p:sp>
        <p:sp>
          <p:nvSpPr>
            <p:cNvPr id="64555" name="AutoShape 9"/>
            <p:cNvSpPr>
              <a:spLocks noChangeArrowheads="1"/>
            </p:cNvSpPr>
            <p:nvPr/>
          </p:nvSpPr>
          <p:spPr bwMode="auto">
            <a:xfrm>
              <a:off x="1767" y="2840"/>
              <a:ext cx="1080" cy="644"/>
            </a:xfrm>
            <a:prstGeom prst="flowChartAlternateProcess">
              <a:avLst/>
            </a:prstGeom>
            <a:solidFill>
              <a:schemeClr val="bg1"/>
            </a:solidFill>
            <a:ln w="38100">
              <a:solidFill>
                <a:schemeClr val="accent2"/>
              </a:solidFill>
              <a:miter lim="800000"/>
              <a:headEnd/>
              <a:tailEnd/>
            </a:ln>
          </p:spPr>
          <p:txBody>
            <a:bodyPr anchor="ctr">
              <a:prstTxWarp prst="textNoShape">
                <a:avLst/>
              </a:prstTxWarp>
              <a:spAutoFit/>
            </a:bodyPr>
            <a:lstStyle/>
            <a:p>
              <a:pPr algn="ctr"/>
              <a:r>
                <a:rPr lang="en-US" dirty="0">
                  <a:solidFill>
                    <a:schemeClr val="accent2"/>
                  </a:solidFill>
                  <a:latin typeface="Calibri"/>
                  <a:cs typeface="Calibri"/>
                </a:rPr>
                <a:t>Rigid </a:t>
              </a:r>
              <a:r>
                <a:rPr lang="en-US" dirty="0" smtClean="0">
                  <a:solidFill>
                    <a:schemeClr val="accent2"/>
                  </a:solidFill>
                  <a:latin typeface="Calibri"/>
                  <a:cs typeface="Calibri"/>
                </a:rPr>
                <a:t>body/backbone </a:t>
              </a:r>
              <a:r>
                <a:rPr lang="en-US" dirty="0">
                  <a:solidFill>
                    <a:schemeClr val="accent2"/>
                  </a:solidFill>
                  <a:latin typeface="Calibri"/>
                  <a:cs typeface="Calibri"/>
                </a:rPr>
                <a:t>minimization</a:t>
              </a:r>
            </a:p>
          </p:txBody>
        </p:sp>
      </p:grpSp>
      <p:grpSp>
        <p:nvGrpSpPr>
          <p:cNvPr id="4" name="Group 10"/>
          <p:cNvGrpSpPr>
            <a:grpSpLocks/>
          </p:cNvGrpSpPr>
          <p:nvPr/>
        </p:nvGrpSpPr>
        <p:grpSpPr bwMode="auto">
          <a:xfrm>
            <a:off x="428625" y="3217863"/>
            <a:ext cx="1749425" cy="1370012"/>
            <a:chOff x="270" y="2027"/>
            <a:chExt cx="1102" cy="863"/>
          </a:xfrm>
        </p:grpSpPr>
        <p:sp>
          <p:nvSpPr>
            <p:cNvPr id="64552" name="Arc 11"/>
            <p:cNvSpPr>
              <a:spLocks/>
            </p:cNvSpPr>
            <p:nvPr/>
          </p:nvSpPr>
          <p:spPr bwMode="auto">
            <a:xfrm flipH="1">
              <a:off x="740" y="2027"/>
              <a:ext cx="632" cy="634"/>
            </a:xfrm>
            <a:custGeom>
              <a:avLst/>
              <a:gdLst>
                <a:gd name="T0" fmla="*/ 0 w 21507"/>
                <a:gd name="T1" fmla="*/ 0 h 21600"/>
                <a:gd name="T2" fmla="*/ 0 w 21507"/>
                <a:gd name="T3" fmla="*/ 0 h 21600"/>
                <a:gd name="T4" fmla="*/ 0 w 21507"/>
                <a:gd name="T5" fmla="*/ 0 h 21600"/>
                <a:gd name="T6" fmla="*/ 0 60000 65536"/>
                <a:gd name="T7" fmla="*/ 0 60000 65536"/>
                <a:gd name="T8" fmla="*/ 0 60000 65536"/>
                <a:gd name="T9" fmla="*/ 0 w 21507"/>
                <a:gd name="T10" fmla="*/ 0 h 21600"/>
                <a:gd name="T11" fmla="*/ 21507 w 21507"/>
                <a:gd name="T12" fmla="*/ 21600 h 21600"/>
              </a:gdLst>
              <a:ahLst/>
              <a:cxnLst>
                <a:cxn ang="T6">
                  <a:pos x="T0" y="T1"/>
                </a:cxn>
                <a:cxn ang="T7">
                  <a:pos x="T2" y="T3"/>
                </a:cxn>
                <a:cxn ang="T8">
                  <a:pos x="T4" y="T5"/>
                </a:cxn>
              </a:cxnLst>
              <a:rect l="T9" t="T10" r="T11" b="T12"/>
              <a:pathLst>
                <a:path w="21507" h="21600" fill="none" extrusionOk="0">
                  <a:moveTo>
                    <a:pt x="0" y="-1"/>
                  </a:moveTo>
                  <a:cubicBezTo>
                    <a:pt x="11153" y="-1"/>
                    <a:pt x="20473" y="8492"/>
                    <a:pt x="21507" y="19597"/>
                  </a:cubicBezTo>
                </a:path>
                <a:path w="21507" h="21600" stroke="0" extrusionOk="0">
                  <a:moveTo>
                    <a:pt x="0" y="-1"/>
                  </a:moveTo>
                  <a:cubicBezTo>
                    <a:pt x="11153" y="-1"/>
                    <a:pt x="20473" y="8492"/>
                    <a:pt x="21507" y="19597"/>
                  </a:cubicBezTo>
                  <a:lnTo>
                    <a:pt x="0" y="21600"/>
                  </a:lnTo>
                  <a:close/>
                </a:path>
              </a:pathLst>
            </a:custGeom>
            <a:noFill/>
            <a:ln w="76200">
              <a:solidFill>
                <a:srgbClr val="008000"/>
              </a:solidFill>
              <a:round/>
              <a:headEnd type="triangle" w="med" len="med"/>
              <a:tailEnd/>
            </a:ln>
          </p:spPr>
          <p:txBody>
            <a:bodyPr wrap="none" anchor="ctr">
              <a:prstTxWarp prst="textNoShape">
                <a:avLst/>
              </a:prstTxWarp>
            </a:bodyPr>
            <a:lstStyle/>
            <a:p>
              <a:endParaRPr lang="en-US">
                <a:latin typeface="Calibri"/>
                <a:cs typeface="Calibri"/>
              </a:endParaRPr>
            </a:p>
          </p:txBody>
        </p:sp>
        <p:sp>
          <p:nvSpPr>
            <p:cNvPr id="64553" name="AutoShape 12"/>
            <p:cNvSpPr>
              <a:spLocks noChangeArrowheads="1"/>
            </p:cNvSpPr>
            <p:nvPr/>
          </p:nvSpPr>
          <p:spPr bwMode="auto">
            <a:xfrm>
              <a:off x="270" y="2434"/>
              <a:ext cx="1056" cy="456"/>
            </a:xfrm>
            <a:prstGeom prst="flowChartAlternateProcess">
              <a:avLst/>
            </a:prstGeom>
            <a:solidFill>
              <a:schemeClr val="bg1"/>
            </a:solidFill>
            <a:ln w="38100">
              <a:solidFill>
                <a:srgbClr val="008000"/>
              </a:solidFill>
              <a:miter lim="800000"/>
              <a:headEnd/>
              <a:tailEnd/>
            </a:ln>
          </p:spPr>
          <p:txBody>
            <a:bodyPr anchor="ctr">
              <a:prstTxWarp prst="textNoShape">
                <a:avLst/>
              </a:prstTxWarp>
              <a:spAutoFit/>
            </a:bodyPr>
            <a:lstStyle/>
            <a:p>
              <a:pPr algn="ctr"/>
              <a:r>
                <a:rPr lang="en-US">
                  <a:solidFill>
                    <a:srgbClr val="008000"/>
                  </a:solidFill>
                  <a:latin typeface="Calibri"/>
                  <a:cs typeface="Calibri"/>
                </a:rPr>
                <a:t>Random perturbation</a:t>
              </a:r>
            </a:p>
          </p:txBody>
        </p:sp>
      </p:grpSp>
      <p:grpSp>
        <p:nvGrpSpPr>
          <p:cNvPr id="5" name="Group 13"/>
          <p:cNvGrpSpPr>
            <a:grpSpLocks/>
          </p:cNvGrpSpPr>
          <p:nvPr/>
        </p:nvGrpSpPr>
        <p:grpSpPr bwMode="auto">
          <a:xfrm>
            <a:off x="376238" y="4729163"/>
            <a:ext cx="790575" cy="1054100"/>
            <a:chOff x="237" y="2979"/>
            <a:chExt cx="498" cy="664"/>
          </a:xfrm>
        </p:grpSpPr>
        <p:sp>
          <p:nvSpPr>
            <p:cNvPr id="64550" name="Line 14"/>
            <p:cNvSpPr>
              <a:spLocks noChangeShapeType="1"/>
            </p:cNvSpPr>
            <p:nvPr/>
          </p:nvSpPr>
          <p:spPr bwMode="auto">
            <a:xfrm flipV="1">
              <a:off x="237" y="2979"/>
              <a:ext cx="498" cy="453"/>
            </a:xfrm>
            <a:prstGeom prst="line">
              <a:avLst/>
            </a:prstGeom>
            <a:noFill/>
            <a:ln w="76200">
              <a:solidFill>
                <a:schemeClr val="folHlink"/>
              </a:solidFill>
              <a:round/>
              <a:headEnd/>
              <a:tailEnd type="triangle" w="med" len="med"/>
            </a:ln>
          </p:spPr>
          <p:txBody>
            <a:bodyPr>
              <a:prstTxWarp prst="textNoShape">
                <a:avLst/>
              </a:prstTxWarp>
            </a:bodyPr>
            <a:lstStyle/>
            <a:p>
              <a:endParaRPr lang="en-US">
                <a:latin typeface="Calibri"/>
                <a:cs typeface="Calibri"/>
              </a:endParaRPr>
            </a:p>
          </p:txBody>
        </p:sp>
        <p:sp>
          <p:nvSpPr>
            <p:cNvPr id="64551" name="AutoShape 15"/>
            <p:cNvSpPr>
              <a:spLocks noChangeArrowheads="1"/>
            </p:cNvSpPr>
            <p:nvPr/>
          </p:nvSpPr>
          <p:spPr bwMode="auto">
            <a:xfrm>
              <a:off x="237" y="3386"/>
              <a:ext cx="493" cy="257"/>
            </a:xfrm>
            <a:prstGeom prst="flowChartAlternateProcess">
              <a:avLst/>
            </a:prstGeom>
            <a:solidFill>
              <a:schemeClr val="bg1"/>
            </a:solidFill>
            <a:ln w="38100">
              <a:solidFill>
                <a:schemeClr val="folHlink"/>
              </a:solidFill>
              <a:miter lim="800000"/>
              <a:headEnd/>
              <a:tailEnd/>
            </a:ln>
          </p:spPr>
          <p:txBody>
            <a:bodyPr anchor="ctr">
              <a:prstTxWarp prst="textNoShape">
                <a:avLst/>
              </a:prstTxWarp>
              <a:spAutoFit/>
            </a:bodyPr>
            <a:lstStyle/>
            <a:p>
              <a:pPr algn="ctr"/>
              <a:r>
                <a:rPr lang="en-US">
                  <a:solidFill>
                    <a:schemeClr val="folHlink"/>
                  </a:solidFill>
                  <a:latin typeface="Calibri"/>
                  <a:cs typeface="Calibri"/>
                </a:rPr>
                <a:t>MC</a:t>
              </a:r>
            </a:p>
          </p:txBody>
        </p:sp>
      </p:grpSp>
      <p:sp>
        <p:nvSpPr>
          <p:cNvPr id="64518" name="Rectangle 17"/>
          <p:cNvSpPr>
            <a:spLocks noChangeArrowheads="1"/>
          </p:cNvSpPr>
          <p:nvPr/>
        </p:nvSpPr>
        <p:spPr bwMode="auto">
          <a:xfrm>
            <a:off x="350398" y="198143"/>
            <a:ext cx="8669347" cy="1143000"/>
          </a:xfrm>
          <a:prstGeom prst="rect">
            <a:avLst/>
          </a:prstGeom>
          <a:noFill/>
          <a:ln w="9525">
            <a:noFill/>
            <a:miter lim="800000"/>
            <a:headEnd/>
            <a:tailEnd/>
          </a:ln>
        </p:spPr>
        <p:txBody>
          <a:bodyPr anchor="ctr">
            <a:prstTxWarp prst="textNoShape">
              <a:avLst/>
            </a:prstTxWarp>
          </a:bodyPr>
          <a:lstStyle/>
          <a:p>
            <a:pPr algn="ctr"/>
            <a:r>
              <a:rPr lang="en-US" sz="4400" dirty="0" smtClean="0">
                <a:solidFill>
                  <a:srgbClr val="000000"/>
                </a:solidFill>
                <a:latin typeface="Calibri"/>
                <a:ea typeface="Calibri" pitchFamily="-1" charset="0"/>
                <a:cs typeface="Calibri"/>
              </a:rPr>
              <a:t>Don’t get stuck! Trick 1: </a:t>
            </a:r>
          </a:p>
          <a:p>
            <a:pPr algn="ctr"/>
            <a:r>
              <a:rPr lang="en-US" sz="4400" dirty="0" smtClean="0">
                <a:solidFill>
                  <a:srgbClr val="000000"/>
                </a:solidFill>
                <a:latin typeface="Calibri"/>
                <a:ea typeface="Calibri" pitchFamily="-1" charset="0"/>
                <a:cs typeface="Calibri"/>
              </a:rPr>
              <a:t>Monte Carlo with Minimization MCM</a:t>
            </a:r>
            <a:endParaRPr lang="en-US" sz="4400" dirty="0">
              <a:solidFill>
                <a:srgbClr val="000000"/>
              </a:solidFill>
              <a:latin typeface="Calibri"/>
              <a:ea typeface="Calibri" pitchFamily="-1" charset="0"/>
              <a:cs typeface="Calibri"/>
            </a:endParaRPr>
          </a:p>
        </p:txBody>
      </p:sp>
      <p:grpSp>
        <p:nvGrpSpPr>
          <p:cNvPr id="6" name="Group 18"/>
          <p:cNvGrpSpPr>
            <a:grpSpLocks/>
          </p:cNvGrpSpPr>
          <p:nvPr/>
        </p:nvGrpSpPr>
        <p:grpSpPr bwMode="auto">
          <a:xfrm>
            <a:off x="5137150" y="2470150"/>
            <a:ext cx="2438400" cy="2903538"/>
            <a:chOff x="3016" y="1556"/>
            <a:chExt cx="1536" cy="1829"/>
          </a:xfrm>
        </p:grpSpPr>
        <p:sp>
          <p:nvSpPr>
            <p:cNvPr id="64546" name="Freeform 19"/>
            <p:cNvSpPr>
              <a:spLocks/>
            </p:cNvSpPr>
            <p:nvPr/>
          </p:nvSpPr>
          <p:spPr bwMode="auto">
            <a:xfrm>
              <a:off x="3016" y="1556"/>
              <a:ext cx="1536" cy="1773"/>
            </a:xfrm>
            <a:custGeom>
              <a:avLst/>
              <a:gdLst>
                <a:gd name="T0" fmla="*/ 0 w 1034"/>
                <a:gd name="T1" fmla="*/ 19926 h 1187"/>
                <a:gd name="T2" fmla="*/ 2686 w 1034"/>
                <a:gd name="T3" fmla="*/ 15903 h 1187"/>
                <a:gd name="T4" fmla="*/ 4442 w 1034"/>
                <a:gd name="T5" fmla="*/ 23491 h 1187"/>
                <a:gd name="T6" fmla="*/ 6750 w 1034"/>
                <a:gd name="T7" fmla="*/ 25693 h 1187"/>
                <a:gd name="T8" fmla="*/ 7854 w 1034"/>
                <a:gd name="T9" fmla="*/ 17100 h 1187"/>
                <a:gd name="T10" fmla="*/ 10159 w 1034"/>
                <a:gd name="T11" fmla="*/ 29263 h 1187"/>
                <a:gd name="T12" fmla="*/ 12067 w 1034"/>
                <a:gd name="T13" fmla="*/ 16262 h 1187"/>
                <a:gd name="T14" fmla="*/ 14071 w 1034"/>
                <a:gd name="T15" fmla="*/ 13719 h 1187"/>
                <a:gd name="T16" fmla="*/ 16954 w 1034"/>
                <a:gd name="T17" fmla="*/ 21682 h 1187"/>
                <a:gd name="T18" fmla="*/ 18325 w 1034"/>
                <a:gd name="T19" fmla="*/ 8775 h 1187"/>
                <a:gd name="T20" fmla="*/ 21041 w 1034"/>
                <a:gd name="T21" fmla="*/ 8342 h 1187"/>
                <a:gd name="T22" fmla="*/ 24523 w 1034"/>
                <a:gd name="T23" fmla="*/ 0 h 11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34"/>
                <a:gd name="T37" fmla="*/ 0 h 1187"/>
                <a:gd name="T38" fmla="*/ 1034 w 1034"/>
                <a:gd name="T39" fmla="*/ 1187 h 11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34" h="1187">
                  <a:moveTo>
                    <a:pt x="0" y="804"/>
                  </a:moveTo>
                  <a:cubicBezTo>
                    <a:pt x="19" y="777"/>
                    <a:pt x="83" y="618"/>
                    <a:pt x="113" y="642"/>
                  </a:cubicBezTo>
                  <a:cubicBezTo>
                    <a:pt x="144" y="666"/>
                    <a:pt x="158" y="882"/>
                    <a:pt x="187" y="948"/>
                  </a:cubicBezTo>
                  <a:cubicBezTo>
                    <a:pt x="215" y="1013"/>
                    <a:pt x="261" y="1080"/>
                    <a:pt x="285" y="1037"/>
                  </a:cubicBezTo>
                  <a:cubicBezTo>
                    <a:pt x="309" y="995"/>
                    <a:pt x="308" y="666"/>
                    <a:pt x="331" y="690"/>
                  </a:cubicBezTo>
                  <a:cubicBezTo>
                    <a:pt x="355" y="714"/>
                    <a:pt x="398" y="1187"/>
                    <a:pt x="428" y="1181"/>
                  </a:cubicBezTo>
                  <a:cubicBezTo>
                    <a:pt x="458" y="1175"/>
                    <a:pt x="481" y="760"/>
                    <a:pt x="509" y="656"/>
                  </a:cubicBezTo>
                  <a:cubicBezTo>
                    <a:pt x="537" y="552"/>
                    <a:pt x="559" y="518"/>
                    <a:pt x="593" y="554"/>
                  </a:cubicBezTo>
                  <a:cubicBezTo>
                    <a:pt x="627" y="590"/>
                    <a:pt x="685" y="908"/>
                    <a:pt x="715" y="875"/>
                  </a:cubicBezTo>
                  <a:cubicBezTo>
                    <a:pt x="745" y="842"/>
                    <a:pt x="744" y="444"/>
                    <a:pt x="773" y="354"/>
                  </a:cubicBezTo>
                  <a:cubicBezTo>
                    <a:pt x="802" y="265"/>
                    <a:pt x="843" y="396"/>
                    <a:pt x="887" y="337"/>
                  </a:cubicBezTo>
                  <a:cubicBezTo>
                    <a:pt x="931" y="278"/>
                    <a:pt x="1010" y="56"/>
                    <a:pt x="1034" y="0"/>
                  </a:cubicBezTo>
                </a:path>
              </a:pathLst>
            </a:custGeom>
            <a:noFill/>
            <a:ln w="9525">
              <a:solidFill>
                <a:schemeClr val="tx1"/>
              </a:solidFill>
              <a:round/>
              <a:headEnd/>
              <a:tailEnd/>
            </a:ln>
          </p:spPr>
          <p:txBody>
            <a:bodyPr>
              <a:prstTxWarp prst="textNoShape">
                <a:avLst/>
              </a:prstTxWarp>
            </a:bodyPr>
            <a:lstStyle/>
            <a:p>
              <a:endParaRPr lang="en-US" sz="2000">
                <a:latin typeface="Calibri"/>
                <a:cs typeface="Calibri"/>
              </a:endParaRPr>
            </a:p>
          </p:txBody>
        </p:sp>
        <p:grpSp>
          <p:nvGrpSpPr>
            <p:cNvPr id="64547" name="Group 20"/>
            <p:cNvGrpSpPr>
              <a:grpSpLocks/>
            </p:cNvGrpSpPr>
            <p:nvPr/>
          </p:nvGrpSpPr>
          <p:grpSpPr bwMode="auto">
            <a:xfrm>
              <a:off x="3144" y="3172"/>
              <a:ext cx="540" cy="213"/>
              <a:chOff x="3144" y="3172"/>
              <a:chExt cx="540" cy="213"/>
            </a:xfrm>
          </p:grpSpPr>
          <p:sp>
            <p:nvSpPr>
              <p:cNvPr id="64548" name="Oval 21"/>
              <p:cNvSpPr>
                <a:spLocks noChangeArrowheads="1"/>
              </p:cNvSpPr>
              <p:nvPr/>
            </p:nvSpPr>
            <p:spPr bwMode="auto">
              <a:xfrm>
                <a:off x="3608" y="3229"/>
                <a:ext cx="76" cy="80"/>
              </a:xfrm>
              <a:prstGeom prst="ellipse">
                <a:avLst/>
              </a:prstGeom>
              <a:solidFill>
                <a:schemeClr val="folHlink"/>
              </a:solidFill>
              <a:ln w="9525">
                <a:solidFill>
                  <a:schemeClr val="folHlink"/>
                </a:solidFill>
                <a:round/>
                <a:headEnd/>
                <a:tailEnd/>
              </a:ln>
            </p:spPr>
            <p:txBody>
              <a:bodyPr wrap="none" anchor="ctr">
                <a:prstTxWarp prst="textNoShape">
                  <a:avLst/>
                </a:prstTxWarp>
              </a:bodyPr>
              <a:lstStyle/>
              <a:p>
                <a:pPr algn="ctr"/>
                <a:endParaRPr lang="en-US" sz="2000">
                  <a:solidFill>
                    <a:schemeClr val="folHlink"/>
                  </a:solidFill>
                  <a:latin typeface="Calibri"/>
                  <a:ea typeface="宋体" pitchFamily="-1" charset="-122"/>
                  <a:cs typeface="Calibri"/>
                </a:endParaRPr>
              </a:p>
            </p:txBody>
          </p:sp>
          <p:sp>
            <p:nvSpPr>
              <p:cNvPr id="64549" name="Text Box 22"/>
              <p:cNvSpPr txBox="1">
                <a:spLocks noChangeArrowheads="1"/>
              </p:cNvSpPr>
              <p:nvPr/>
            </p:nvSpPr>
            <p:spPr bwMode="auto">
              <a:xfrm>
                <a:off x="3144" y="3172"/>
                <a:ext cx="448" cy="213"/>
              </a:xfrm>
              <a:prstGeom prst="rect">
                <a:avLst/>
              </a:prstGeom>
              <a:noFill/>
              <a:ln w="9525">
                <a:noFill/>
                <a:miter lim="800000"/>
                <a:headEnd/>
                <a:tailEnd/>
              </a:ln>
            </p:spPr>
            <p:txBody>
              <a:bodyPr wrap="none">
                <a:prstTxWarp prst="textNoShape">
                  <a:avLst/>
                </a:prstTxWarp>
                <a:spAutoFit/>
              </a:bodyPr>
              <a:lstStyle/>
              <a:p>
                <a:pPr algn="ctr"/>
                <a:r>
                  <a:rPr lang="en-US" altLang="zh-CN" sz="1600" b="1">
                    <a:solidFill>
                      <a:schemeClr val="folHlink"/>
                    </a:solidFill>
                    <a:latin typeface="Calibri"/>
                    <a:ea typeface="宋体" pitchFamily="-1" charset="-122"/>
                    <a:cs typeface="Calibri"/>
                  </a:rPr>
                  <a:t>START</a:t>
                </a:r>
              </a:p>
            </p:txBody>
          </p:sp>
        </p:grpSp>
      </p:grpSp>
      <p:grpSp>
        <p:nvGrpSpPr>
          <p:cNvPr id="8" name="Group 23"/>
          <p:cNvGrpSpPr>
            <a:grpSpLocks/>
          </p:cNvGrpSpPr>
          <p:nvPr/>
        </p:nvGrpSpPr>
        <p:grpSpPr bwMode="auto">
          <a:xfrm>
            <a:off x="5540375" y="2794000"/>
            <a:ext cx="1401763" cy="2212975"/>
            <a:chOff x="3270" y="1760"/>
            <a:chExt cx="883" cy="1394"/>
          </a:xfrm>
        </p:grpSpPr>
        <p:sp>
          <p:nvSpPr>
            <p:cNvPr id="64543" name="Oval 24"/>
            <p:cNvSpPr>
              <a:spLocks noChangeArrowheads="1"/>
            </p:cNvSpPr>
            <p:nvPr/>
          </p:nvSpPr>
          <p:spPr bwMode="auto">
            <a:xfrm>
              <a:off x="4076" y="2115"/>
              <a:ext cx="77" cy="79"/>
            </a:xfrm>
            <a:prstGeom prst="ellipse">
              <a:avLst/>
            </a:prstGeom>
            <a:solidFill>
              <a:srgbClr val="008000"/>
            </a:solidFill>
            <a:ln w="9525">
              <a:solidFill>
                <a:srgbClr val="008000"/>
              </a:solidFill>
              <a:round/>
              <a:headEnd/>
              <a:tailEnd/>
            </a:ln>
          </p:spPr>
          <p:txBody>
            <a:bodyPr wrap="none" anchor="ctr">
              <a:prstTxWarp prst="textNoShape">
                <a:avLst/>
              </a:prstTxWarp>
            </a:bodyPr>
            <a:lstStyle/>
            <a:p>
              <a:endParaRPr lang="en-US" sz="2000">
                <a:latin typeface="Calibri"/>
                <a:cs typeface="Calibri"/>
              </a:endParaRPr>
            </a:p>
          </p:txBody>
        </p:sp>
        <p:sp>
          <p:nvSpPr>
            <p:cNvPr id="64544" name="Freeform 25"/>
            <p:cNvSpPr>
              <a:spLocks/>
            </p:cNvSpPr>
            <p:nvPr/>
          </p:nvSpPr>
          <p:spPr bwMode="auto">
            <a:xfrm>
              <a:off x="3617" y="2009"/>
              <a:ext cx="413" cy="1145"/>
            </a:xfrm>
            <a:custGeom>
              <a:avLst/>
              <a:gdLst>
                <a:gd name="T0" fmla="*/ 331 w 278"/>
                <a:gd name="T1" fmla="*/ 18914 h 767"/>
                <a:gd name="T2" fmla="*/ 1041 w 278"/>
                <a:gd name="T3" fmla="*/ 2784 h 767"/>
                <a:gd name="T4" fmla="*/ 6601 w 278"/>
                <a:gd name="T5" fmla="*/ 2199 h 767"/>
                <a:gd name="T6" fmla="*/ 0 60000 65536"/>
                <a:gd name="T7" fmla="*/ 0 60000 65536"/>
                <a:gd name="T8" fmla="*/ 0 60000 65536"/>
                <a:gd name="T9" fmla="*/ 0 w 278"/>
                <a:gd name="T10" fmla="*/ 0 h 767"/>
                <a:gd name="T11" fmla="*/ 278 w 278"/>
                <a:gd name="T12" fmla="*/ 767 h 767"/>
              </a:gdLst>
              <a:ahLst/>
              <a:cxnLst>
                <a:cxn ang="T6">
                  <a:pos x="T0" y="T1"/>
                </a:cxn>
                <a:cxn ang="T7">
                  <a:pos x="T2" y="T3"/>
                </a:cxn>
                <a:cxn ang="T8">
                  <a:pos x="T4" y="T5"/>
                </a:cxn>
              </a:cxnLst>
              <a:rect l="T9" t="T10" r="T11" b="T12"/>
              <a:pathLst>
                <a:path w="278" h="767">
                  <a:moveTo>
                    <a:pt x="14" y="767"/>
                  </a:moveTo>
                  <a:cubicBezTo>
                    <a:pt x="19" y="657"/>
                    <a:pt x="0" y="226"/>
                    <a:pt x="44" y="113"/>
                  </a:cubicBezTo>
                  <a:cubicBezTo>
                    <a:pt x="88" y="0"/>
                    <a:pt x="229" y="94"/>
                    <a:pt x="278" y="89"/>
                  </a:cubicBezTo>
                </a:path>
              </a:pathLst>
            </a:custGeom>
            <a:noFill/>
            <a:ln w="9525">
              <a:solidFill>
                <a:srgbClr val="008000"/>
              </a:solidFill>
              <a:round/>
              <a:headEnd/>
              <a:tailEnd type="triangle" w="med" len="med"/>
            </a:ln>
          </p:spPr>
          <p:txBody>
            <a:bodyPr wrap="none" anchor="ctr">
              <a:prstTxWarp prst="textNoShape">
                <a:avLst/>
              </a:prstTxWarp>
            </a:bodyPr>
            <a:lstStyle/>
            <a:p>
              <a:endParaRPr lang="en-US" sz="2000">
                <a:latin typeface="Calibri"/>
                <a:cs typeface="Calibri"/>
              </a:endParaRPr>
            </a:p>
          </p:txBody>
        </p:sp>
        <p:sp>
          <p:nvSpPr>
            <p:cNvPr id="64545" name="Text Box 26"/>
            <p:cNvSpPr txBox="1">
              <a:spLocks noChangeArrowheads="1"/>
            </p:cNvSpPr>
            <p:nvPr/>
          </p:nvSpPr>
          <p:spPr bwMode="auto">
            <a:xfrm>
              <a:off x="3270" y="1760"/>
              <a:ext cx="804" cy="368"/>
            </a:xfrm>
            <a:prstGeom prst="rect">
              <a:avLst/>
            </a:prstGeom>
            <a:noFill/>
            <a:ln w="9525">
              <a:noFill/>
              <a:miter lim="800000"/>
              <a:headEnd/>
              <a:tailEnd/>
            </a:ln>
          </p:spPr>
          <p:txBody>
            <a:bodyPr wrap="none">
              <a:prstTxWarp prst="textNoShape">
                <a:avLst/>
              </a:prstTxWarp>
              <a:spAutoFit/>
            </a:bodyPr>
            <a:lstStyle/>
            <a:p>
              <a:pPr algn="ctr"/>
              <a:r>
                <a:rPr lang="en-US" altLang="zh-CN" sz="1600" b="1" dirty="0">
                  <a:solidFill>
                    <a:srgbClr val="008000"/>
                  </a:solidFill>
                  <a:latin typeface="Calibri"/>
                  <a:ea typeface="宋体" pitchFamily="-1" charset="-122"/>
                  <a:cs typeface="Calibri"/>
                </a:rPr>
                <a:t>Random</a:t>
              </a:r>
            </a:p>
            <a:p>
              <a:pPr algn="ctr"/>
              <a:r>
                <a:rPr lang="en-US" altLang="zh-CN" sz="1600" b="1" dirty="0">
                  <a:solidFill>
                    <a:srgbClr val="008000"/>
                  </a:solidFill>
                  <a:latin typeface="Calibri"/>
                  <a:ea typeface="宋体" pitchFamily="-1" charset="-122"/>
                  <a:cs typeface="Calibri"/>
                </a:rPr>
                <a:t>perturbation</a:t>
              </a:r>
            </a:p>
          </p:txBody>
        </p:sp>
      </p:grpSp>
      <p:grpSp>
        <p:nvGrpSpPr>
          <p:cNvPr id="9" name="Group 27"/>
          <p:cNvGrpSpPr>
            <a:grpSpLocks/>
          </p:cNvGrpSpPr>
          <p:nvPr/>
        </p:nvGrpSpPr>
        <p:grpSpPr bwMode="auto">
          <a:xfrm>
            <a:off x="6419850" y="3570288"/>
            <a:ext cx="2266950" cy="2395537"/>
            <a:chOff x="3824" y="2249"/>
            <a:chExt cx="1428" cy="1509"/>
          </a:xfrm>
        </p:grpSpPr>
        <p:grpSp>
          <p:nvGrpSpPr>
            <p:cNvPr id="64537" name="Group 28"/>
            <p:cNvGrpSpPr>
              <a:grpSpLocks/>
            </p:cNvGrpSpPr>
            <p:nvPr/>
          </p:nvGrpSpPr>
          <p:grpSpPr bwMode="auto">
            <a:xfrm>
              <a:off x="4059" y="2249"/>
              <a:ext cx="711" cy="1076"/>
              <a:chOff x="4059" y="2249"/>
              <a:chExt cx="711" cy="1076"/>
            </a:xfrm>
          </p:grpSpPr>
          <p:sp>
            <p:nvSpPr>
              <p:cNvPr id="64539" name="Oval 29"/>
              <p:cNvSpPr>
                <a:spLocks noChangeArrowheads="1"/>
              </p:cNvSpPr>
              <p:nvPr/>
            </p:nvSpPr>
            <p:spPr bwMode="auto">
              <a:xfrm>
                <a:off x="4078" y="3246"/>
                <a:ext cx="77" cy="79"/>
              </a:xfrm>
              <a:prstGeom prst="ellipse">
                <a:avLst/>
              </a:prstGeom>
              <a:solidFill>
                <a:srgbClr val="FF0000"/>
              </a:solidFill>
              <a:ln w="9525">
                <a:solidFill>
                  <a:srgbClr val="FF0000"/>
                </a:solidFill>
                <a:round/>
                <a:headEnd/>
                <a:tailEnd/>
              </a:ln>
            </p:spPr>
            <p:txBody>
              <a:bodyPr wrap="none" anchor="ctr">
                <a:prstTxWarp prst="textNoShape">
                  <a:avLst/>
                </a:prstTxWarp>
              </a:bodyPr>
              <a:lstStyle/>
              <a:p>
                <a:endParaRPr lang="en-US">
                  <a:latin typeface="Calibri"/>
                  <a:cs typeface="Calibri"/>
                </a:endParaRPr>
              </a:p>
            </p:txBody>
          </p:sp>
          <p:grpSp>
            <p:nvGrpSpPr>
              <p:cNvPr id="64540" name="Group 30"/>
              <p:cNvGrpSpPr>
                <a:grpSpLocks/>
              </p:cNvGrpSpPr>
              <p:nvPr/>
            </p:nvGrpSpPr>
            <p:grpSpPr bwMode="auto">
              <a:xfrm>
                <a:off x="4059" y="2249"/>
                <a:ext cx="711" cy="932"/>
                <a:chOff x="4059" y="2249"/>
                <a:chExt cx="711" cy="932"/>
              </a:xfrm>
            </p:grpSpPr>
            <p:sp>
              <p:nvSpPr>
                <p:cNvPr id="64541" name="Line 31"/>
                <p:cNvSpPr>
                  <a:spLocks noChangeShapeType="1"/>
                </p:cNvSpPr>
                <p:nvPr/>
              </p:nvSpPr>
              <p:spPr bwMode="auto">
                <a:xfrm>
                  <a:off x="4111" y="2249"/>
                  <a:ext cx="0" cy="932"/>
                </a:xfrm>
                <a:prstGeom prst="line">
                  <a:avLst/>
                </a:prstGeom>
                <a:noFill/>
                <a:ln w="38100">
                  <a:solidFill>
                    <a:srgbClr val="FF0000"/>
                  </a:solidFill>
                  <a:round/>
                  <a:headEnd/>
                  <a:tailEnd type="triangle" w="med" len="med"/>
                </a:ln>
              </p:spPr>
              <p:txBody>
                <a:bodyPr wrap="none" anchor="ctr">
                  <a:prstTxWarp prst="textNoShape">
                    <a:avLst/>
                  </a:prstTxWarp>
                </a:bodyPr>
                <a:lstStyle/>
                <a:p>
                  <a:endParaRPr lang="en-US">
                    <a:latin typeface="Calibri"/>
                    <a:cs typeface="Calibri"/>
                  </a:endParaRPr>
                </a:p>
              </p:txBody>
            </p:sp>
            <p:sp>
              <p:nvSpPr>
                <p:cNvPr id="64542" name="Text Box 32"/>
                <p:cNvSpPr txBox="1">
                  <a:spLocks noChangeArrowheads="1"/>
                </p:cNvSpPr>
                <p:nvPr/>
              </p:nvSpPr>
              <p:spPr bwMode="auto">
                <a:xfrm>
                  <a:off x="4059" y="2568"/>
                  <a:ext cx="711" cy="330"/>
                </a:xfrm>
                <a:prstGeom prst="rect">
                  <a:avLst/>
                </a:prstGeom>
                <a:noFill/>
                <a:ln w="9525">
                  <a:noFill/>
                  <a:miter lim="800000"/>
                  <a:headEnd/>
                  <a:tailEnd/>
                </a:ln>
              </p:spPr>
              <p:txBody>
                <a:bodyPr wrap="none">
                  <a:prstTxWarp prst="textNoShape">
                    <a:avLst/>
                  </a:prstTxWarp>
                  <a:spAutoFit/>
                </a:bodyPr>
                <a:lstStyle/>
                <a:p>
                  <a:pPr algn="ctr"/>
                  <a:r>
                    <a:rPr lang="en-US" altLang="zh-CN" sz="1400" b="1" dirty="0">
                      <a:solidFill>
                        <a:srgbClr val="FF0000"/>
                      </a:solidFill>
                      <a:latin typeface="Calibri"/>
                      <a:ea typeface="宋体" pitchFamily="-1" charset="-122"/>
                      <a:cs typeface="Calibri"/>
                    </a:rPr>
                    <a:t>Side chain </a:t>
                  </a:r>
                </a:p>
                <a:p>
                  <a:pPr algn="ctr"/>
                  <a:r>
                    <a:rPr lang="en-US" altLang="zh-CN" sz="1400" b="1" dirty="0">
                      <a:solidFill>
                        <a:srgbClr val="FF0000"/>
                      </a:solidFill>
                      <a:latin typeface="Calibri"/>
                      <a:ea typeface="宋体" pitchFamily="-1" charset="-122"/>
                      <a:cs typeface="Calibri"/>
                    </a:rPr>
                    <a:t>optimization</a:t>
                  </a:r>
                </a:p>
              </p:txBody>
            </p:sp>
          </p:grpSp>
        </p:grpSp>
        <p:sp>
          <p:nvSpPr>
            <p:cNvPr id="64538" name="Freeform 33"/>
            <p:cNvSpPr>
              <a:spLocks/>
            </p:cNvSpPr>
            <p:nvPr/>
          </p:nvSpPr>
          <p:spPr bwMode="auto">
            <a:xfrm>
              <a:off x="3824" y="2403"/>
              <a:ext cx="1428" cy="1355"/>
            </a:xfrm>
            <a:custGeom>
              <a:avLst/>
              <a:gdLst>
                <a:gd name="T0" fmla="*/ 0 w 1349"/>
                <a:gd name="T1" fmla="*/ 921 h 1273"/>
                <a:gd name="T2" fmla="*/ 128 w 1349"/>
                <a:gd name="T3" fmla="*/ 1568 h 1273"/>
                <a:gd name="T4" fmla="*/ 321 w 1349"/>
                <a:gd name="T5" fmla="*/ 1332 h 1273"/>
                <a:gd name="T6" fmla="*/ 640 w 1349"/>
                <a:gd name="T7" fmla="*/ 2061 h 1273"/>
                <a:gd name="T8" fmla="*/ 850 w 1349"/>
                <a:gd name="T9" fmla="*/ 1554 h 1273"/>
                <a:gd name="T10" fmla="*/ 1111 w 1349"/>
                <a:gd name="T11" fmla="*/ 1686 h 1273"/>
                <a:gd name="T12" fmla="*/ 1249 w 1349"/>
                <a:gd name="T13" fmla="*/ 737 h 1273"/>
                <a:gd name="T14" fmla="*/ 1381 w 1349"/>
                <a:gd name="T15" fmla="*/ 998 h 1273"/>
                <a:gd name="T16" fmla="*/ 1594 w 1349"/>
                <a:gd name="T17" fmla="*/ 443 h 1273"/>
                <a:gd name="T18" fmla="*/ 1913 w 1349"/>
                <a:gd name="T19" fmla="*/ 666 h 1273"/>
                <a:gd name="T20" fmla="*/ 2128 w 1349"/>
                <a:gd name="T21" fmla="*/ 0 h 12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49"/>
                <a:gd name="T34" fmla="*/ 0 h 1273"/>
                <a:gd name="T35" fmla="*/ 1349 w 1349"/>
                <a:gd name="T36" fmla="*/ 1273 h 127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49" h="1273">
                  <a:moveTo>
                    <a:pt x="0" y="560"/>
                  </a:moveTo>
                  <a:cubicBezTo>
                    <a:pt x="13" y="626"/>
                    <a:pt x="47" y="911"/>
                    <a:pt x="81" y="952"/>
                  </a:cubicBezTo>
                  <a:cubicBezTo>
                    <a:pt x="115" y="993"/>
                    <a:pt x="150" y="759"/>
                    <a:pt x="203" y="808"/>
                  </a:cubicBezTo>
                  <a:cubicBezTo>
                    <a:pt x="257" y="858"/>
                    <a:pt x="349" y="1228"/>
                    <a:pt x="406" y="1251"/>
                  </a:cubicBezTo>
                  <a:cubicBezTo>
                    <a:pt x="462" y="1273"/>
                    <a:pt x="490" y="981"/>
                    <a:pt x="540" y="943"/>
                  </a:cubicBezTo>
                  <a:cubicBezTo>
                    <a:pt x="591" y="905"/>
                    <a:pt x="663" y="1106"/>
                    <a:pt x="705" y="1023"/>
                  </a:cubicBezTo>
                  <a:cubicBezTo>
                    <a:pt x="747" y="940"/>
                    <a:pt x="765" y="515"/>
                    <a:pt x="793" y="446"/>
                  </a:cubicBezTo>
                  <a:cubicBezTo>
                    <a:pt x="821" y="378"/>
                    <a:pt x="841" y="636"/>
                    <a:pt x="877" y="606"/>
                  </a:cubicBezTo>
                  <a:cubicBezTo>
                    <a:pt x="914" y="577"/>
                    <a:pt x="956" y="303"/>
                    <a:pt x="1012" y="269"/>
                  </a:cubicBezTo>
                  <a:cubicBezTo>
                    <a:pt x="1068" y="236"/>
                    <a:pt x="1158" y="449"/>
                    <a:pt x="1214" y="404"/>
                  </a:cubicBezTo>
                  <a:cubicBezTo>
                    <a:pt x="1270" y="359"/>
                    <a:pt x="1327" y="67"/>
                    <a:pt x="1349" y="0"/>
                  </a:cubicBezTo>
                </a:path>
              </a:pathLst>
            </a:custGeom>
            <a:noFill/>
            <a:ln w="38100">
              <a:solidFill>
                <a:schemeClr val="accent2"/>
              </a:solidFill>
              <a:round/>
              <a:headEnd/>
              <a:tailEnd/>
            </a:ln>
          </p:spPr>
          <p:txBody>
            <a:bodyPr wrap="none" anchor="ctr">
              <a:prstTxWarp prst="textNoShape">
                <a:avLst/>
              </a:prstTxWarp>
            </a:bodyPr>
            <a:lstStyle/>
            <a:p>
              <a:endParaRPr lang="en-US">
                <a:latin typeface="Calibri"/>
                <a:cs typeface="Calibri"/>
              </a:endParaRPr>
            </a:p>
          </p:txBody>
        </p:sp>
      </p:grpSp>
      <p:grpSp>
        <p:nvGrpSpPr>
          <p:cNvPr id="12" name="Group 34"/>
          <p:cNvGrpSpPr>
            <a:grpSpLocks/>
          </p:cNvGrpSpPr>
          <p:nvPr/>
        </p:nvGrpSpPr>
        <p:grpSpPr bwMode="auto">
          <a:xfrm>
            <a:off x="6956434" y="4830762"/>
            <a:ext cx="2185990" cy="877887"/>
            <a:chOff x="4162" y="3043"/>
            <a:chExt cx="1377" cy="553"/>
          </a:xfrm>
        </p:grpSpPr>
        <p:sp>
          <p:nvSpPr>
            <p:cNvPr id="64535" name="Line 35"/>
            <p:cNvSpPr>
              <a:spLocks noChangeShapeType="1"/>
            </p:cNvSpPr>
            <p:nvPr/>
          </p:nvSpPr>
          <p:spPr bwMode="auto">
            <a:xfrm>
              <a:off x="4162" y="3381"/>
              <a:ext cx="70" cy="215"/>
            </a:xfrm>
            <a:prstGeom prst="line">
              <a:avLst/>
            </a:prstGeom>
            <a:noFill/>
            <a:ln w="38100">
              <a:solidFill>
                <a:schemeClr val="accent2"/>
              </a:solidFill>
              <a:round/>
              <a:headEnd/>
              <a:tailEnd type="triangle" w="med" len="med"/>
            </a:ln>
          </p:spPr>
          <p:txBody>
            <a:bodyPr wrap="none" anchor="ctr">
              <a:prstTxWarp prst="textNoShape">
                <a:avLst/>
              </a:prstTxWarp>
            </a:bodyPr>
            <a:lstStyle/>
            <a:p>
              <a:endParaRPr lang="en-US" sz="2000">
                <a:latin typeface="Calibri"/>
                <a:cs typeface="Calibri"/>
              </a:endParaRPr>
            </a:p>
          </p:txBody>
        </p:sp>
        <p:sp>
          <p:nvSpPr>
            <p:cNvPr id="64536" name="Text Box 36"/>
            <p:cNvSpPr txBox="1">
              <a:spLocks noChangeArrowheads="1"/>
            </p:cNvSpPr>
            <p:nvPr/>
          </p:nvSpPr>
          <p:spPr bwMode="auto">
            <a:xfrm>
              <a:off x="4497" y="3043"/>
              <a:ext cx="1042" cy="465"/>
            </a:xfrm>
            <a:prstGeom prst="rect">
              <a:avLst/>
            </a:prstGeom>
            <a:noFill/>
            <a:ln w="9525">
              <a:noFill/>
              <a:miter lim="800000"/>
              <a:headEnd/>
              <a:tailEnd/>
            </a:ln>
          </p:spPr>
          <p:txBody>
            <a:bodyPr wrap="square">
              <a:prstTxWarp prst="textNoShape">
                <a:avLst/>
              </a:prstTxWarp>
              <a:spAutoFit/>
            </a:bodyPr>
            <a:lstStyle/>
            <a:p>
              <a:pPr algn="ctr"/>
              <a:r>
                <a:rPr lang="en-US" altLang="zh-CN" sz="1400" b="1" dirty="0">
                  <a:solidFill>
                    <a:schemeClr val="accent2"/>
                  </a:solidFill>
                  <a:latin typeface="Calibri"/>
                  <a:cs typeface="Calibri"/>
                </a:rPr>
                <a:t>Rigid body/backbone </a:t>
              </a:r>
            </a:p>
            <a:p>
              <a:pPr algn="ctr"/>
              <a:r>
                <a:rPr lang="en-US" altLang="zh-CN" sz="1400" b="1" dirty="0">
                  <a:solidFill>
                    <a:schemeClr val="accent2"/>
                  </a:solidFill>
                  <a:latin typeface="Calibri"/>
                  <a:cs typeface="Calibri"/>
                </a:rPr>
                <a:t>minimization</a:t>
              </a:r>
            </a:p>
          </p:txBody>
        </p:sp>
      </p:grpSp>
      <p:grpSp>
        <p:nvGrpSpPr>
          <p:cNvPr id="13" name="Group 37"/>
          <p:cNvGrpSpPr>
            <a:grpSpLocks/>
          </p:cNvGrpSpPr>
          <p:nvPr/>
        </p:nvGrpSpPr>
        <p:grpSpPr bwMode="auto">
          <a:xfrm>
            <a:off x="7050092" y="5780072"/>
            <a:ext cx="842963" cy="338136"/>
            <a:chOff x="4221" y="3641"/>
            <a:chExt cx="531" cy="213"/>
          </a:xfrm>
        </p:grpSpPr>
        <p:sp>
          <p:nvSpPr>
            <p:cNvPr id="64533" name="Oval 38"/>
            <p:cNvSpPr>
              <a:spLocks noChangeArrowheads="1"/>
            </p:cNvSpPr>
            <p:nvPr/>
          </p:nvSpPr>
          <p:spPr bwMode="auto">
            <a:xfrm>
              <a:off x="4221" y="3647"/>
              <a:ext cx="77" cy="80"/>
            </a:xfrm>
            <a:prstGeom prst="ellipse">
              <a:avLst/>
            </a:prstGeom>
            <a:solidFill>
              <a:schemeClr val="folHlink"/>
            </a:solidFill>
            <a:ln w="9525">
              <a:solidFill>
                <a:schemeClr val="folHlink"/>
              </a:solidFill>
              <a:round/>
              <a:headEnd/>
              <a:tailEnd/>
            </a:ln>
          </p:spPr>
          <p:txBody>
            <a:bodyPr wrap="none" anchor="ctr">
              <a:prstTxWarp prst="textNoShape">
                <a:avLst/>
              </a:prstTxWarp>
            </a:bodyPr>
            <a:lstStyle/>
            <a:p>
              <a:endParaRPr lang="en-US" sz="2000">
                <a:latin typeface="Calibri"/>
                <a:cs typeface="Calibri"/>
              </a:endParaRPr>
            </a:p>
          </p:txBody>
        </p:sp>
        <p:sp>
          <p:nvSpPr>
            <p:cNvPr id="64534" name="Text Box 39"/>
            <p:cNvSpPr txBox="1">
              <a:spLocks noChangeArrowheads="1"/>
            </p:cNvSpPr>
            <p:nvPr/>
          </p:nvSpPr>
          <p:spPr bwMode="auto">
            <a:xfrm>
              <a:off x="4280" y="3641"/>
              <a:ext cx="472" cy="213"/>
            </a:xfrm>
            <a:prstGeom prst="rect">
              <a:avLst/>
            </a:prstGeom>
            <a:noFill/>
            <a:ln w="9525">
              <a:noFill/>
              <a:miter lim="800000"/>
              <a:headEnd/>
              <a:tailEnd/>
            </a:ln>
          </p:spPr>
          <p:txBody>
            <a:bodyPr wrap="none">
              <a:prstTxWarp prst="textNoShape">
                <a:avLst/>
              </a:prstTxWarp>
              <a:spAutoFit/>
            </a:bodyPr>
            <a:lstStyle/>
            <a:p>
              <a:pPr algn="ctr"/>
              <a:r>
                <a:rPr lang="en-US" altLang="zh-CN" sz="1600" b="1">
                  <a:solidFill>
                    <a:schemeClr val="folHlink"/>
                  </a:solidFill>
                  <a:latin typeface="Calibri"/>
                  <a:ea typeface="宋体" pitchFamily="-1" charset="-122"/>
                  <a:cs typeface="Calibri"/>
                </a:rPr>
                <a:t>FINISH</a:t>
              </a:r>
            </a:p>
          </p:txBody>
        </p:sp>
      </p:grpSp>
      <p:grpSp>
        <p:nvGrpSpPr>
          <p:cNvPr id="14" name="Group 40"/>
          <p:cNvGrpSpPr>
            <a:grpSpLocks/>
          </p:cNvGrpSpPr>
          <p:nvPr/>
        </p:nvGrpSpPr>
        <p:grpSpPr bwMode="auto">
          <a:xfrm>
            <a:off x="4730756" y="2852738"/>
            <a:ext cx="4319591" cy="3722688"/>
            <a:chOff x="2980" y="1797"/>
            <a:chExt cx="2721" cy="2345"/>
          </a:xfrm>
        </p:grpSpPr>
        <p:sp>
          <p:nvSpPr>
            <p:cNvPr id="64529" name="Line 41"/>
            <p:cNvSpPr>
              <a:spLocks noChangeShapeType="1"/>
            </p:cNvSpPr>
            <p:nvPr/>
          </p:nvSpPr>
          <p:spPr bwMode="auto">
            <a:xfrm>
              <a:off x="3191" y="3974"/>
              <a:ext cx="2132" cy="0"/>
            </a:xfrm>
            <a:prstGeom prst="line">
              <a:avLst/>
            </a:prstGeom>
            <a:noFill/>
            <a:ln w="9525">
              <a:solidFill>
                <a:schemeClr val="tx1"/>
              </a:solidFill>
              <a:round/>
              <a:headEnd/>
              <a:tailEnd type="triangle" w="med" len="med"/>
            </a:ln>
          </p:spPr>
          <p:txBody>
            <a:bodyPr>
              <a:prstTxWarp prst="textNoShape">
                <a:avLst/>
              </a:prstTxWarp>
            </a:bodyPr>
            <a:lstStyle/>
            <a:p>
              <a:endParaRPr lang="en-US" sz="2000">
                <a:latin typeface="Calibri"/>
                <a:cs typeface="Calibri"/>
              </a:endParaRPr>
            </a:p>
          </p:txBody>
        </p:sp>
        <p:sp>
          <p:nvSpPr>
            <p:cNvPr id="64530" name="Line 42"/>
            <p:cNvSpPr>
              <a:spLocks noChangeShapeType="1"/>
            </p:cNvSpPr>
            <p:nvPr/>
          </p:nvSpPr>
          <p:spPr bwMode="auto">
            <a:xfrm flipV="1">
              <a:off x="3191" y="1797"/>
              <a:ext cx="0" cy="2177"/>
            </a:xfrm>
            <a:prstGeom prst="line">
              <a:avLst/>
            </a:prstGeom>
            <a:noFill/>
            <a:ln w="9525">
              <a:solidFill>
                <a:schemeClr val="tx1"/>
              </a:solidFill>
              <a:round/>
              <a:headEnd/>
              <a:tailEnd type="triangle" w="med" len="med"/>
            </a:ln>
          </p:spPr>
          <p:txBody>
            <a:bodyPr>
              <a:prstTxWarp prst="textNoShape">
                <a:avLst/>
              </a:prstTxWarp>
            </a:bodyPr>
            <a:lstStyle/>
            <a:p>
              <a:endParaRPr lang="en-US" sz="2000">
                <a:latin typeface="Calibri"/>
                <a:cs typeface="Calibri"/>
              </a:endParaRPr>
            </a:p>
          </p:txBody>
        </p:sp>
        <p:sp>
          <p:nvSpPr>
            <p:cNvPr id="64531" name="Text Box 43"/>
            <p:cNvSpPr txBox="1">
              <a:spLocks noChangeArrowheads="1"/>
            </p:cNvSpPr>
            <p:nvPr/>
          </p:nvSpPr>
          <p:spPr bwMode="auto">
            <a:xfrm rot="16200000">
              <a:off x="2878" y="3678"/>
              <a:ext cx="474" cy="213"/>
            </a:xfrm>
            <a:prstGeom prst="rect">
              <a:avLst/>
            </a:prstGeom>
            <a:noFill/>
            <a:ln w="9525">
              <a:noFill/>
              <a:miter lim="800000"/>
              <a:headEnd/>
              <a:tailEnd/>
            </a:ln>
          </p:spPr>
          <p:txBody>
            <a:bodyPr wrap="none">
              <a:prstTxWarp prst="textNoShape">
                <a:avLst/>
              </a:prstTxWarp>
              <a:spAutoFit/>
            </a:bodyPr>
            <a:lstStyle/>
            <a:p>
              <a:r>
                <a:rPr lang="en-US" sz="1600">
                  <a:latin typeface="Calibri"/>
                  <a:cs typeface="Calibri"/>
                </a:rPr>
                <a:t>Energy</a:t>
              </a:r>
            </a:p>
          </p:txBody>
        </p:sp>
        <p:sp>
          <p:nvSpPr>
            <p:cNvPr id="64532" name="Text Box 44"/>
            <p:cNvSpPr txBox="1">
              <a:spLocks noChangeArrowheads="1"/>
            </p:cNvSpPr>
            <p:nvPr/>
          </p:nvSpPr>
          <p:spPr bwMode="auto">
            <a:xfrm>
              <a:off x="2980" y="3929"/>
              <a:ext cx="2721" cy="213"/>
            </a:xfrm>
            <a:prstGeom prst="rect">
              <a:avLst/>
            </a:prstGeom>
            <a:noFill/>
            <a:ln w="9525">
              <a:noFill/>
              <a:miter lim="800000"/>
              <a:headEnd/>
              <a:tailEnd/>
            </a:ln>
          </p:spPr>
          <p:txBody>
            <a:bodyPr wrap="none">
              <a:prstTxWarp prst="textNoShape">
                <a:avLst/>
              </a:prstTxWarp>
              <a:spAutoFit/>
            </a:bodyPr>
            <a:lstStyle/>
            <a:p>
              <a:r>
                <a:rPr lang="en-US" sz="1600" dirty="0">
                  <a:latin typeface="Calibri"/>
                  <a:cs typeface="Calibri"/>
                </a:rPr>
                <a:t>Rigid body </a:t>
              </a:r>
              <a:r>
                <a:rPr lang="en-US" sz="1600" dirty="0" smtClean="0">
                  <a:latin typeface="Calibri"/>
                  <a:cs typeface="Calibri"/>
                </a:rPr>
                <a:t>orientations/ backbone conformations</a:t>
              </a:r>
              <a:endParaRPr lang="en-US" sz="1600" dirty="0">
                <a:latin typeface="Calibri"/>
                <a:cs typeface="Calibri"/>
              </a:endParaRPr>
            </a:p>
          </p:txBody>
        </p:sp>
      </p:grpSp>
      <p:sp>
        <p:nvSpPr>
          <p:cNvPr id="22573" name="Line 45"/>
          <p:cNvSpPr>
            <a:spLocks noChangeShapeType="1"/>
          </p:cNvSpPr>
          <p:nvPr/>
        </p:nvSpPr>
        <p:spPr bwMode="auto">
          <a:xfrm>
            <a:off x="5148263" y="5157788"/>
            <a:ext cx="0" cy="719137"/>
          </a:xfrm>
          <a:prstGeom prst="line">
            <a:avLst/>
          </a:prstGeom>
          <a:noFill/>
          <a:ln w="76200">
            <a:solidFill>
              <a:schemeClr val="folHlink"/>
            </a:solidFill>
            <a:round/>
            <a:headEnd/>
            <a:tailEnd type="triangle" w="med" len="med"/>
          </a:ln>
        </p:spPr>
        <p:txBody>
          <a:bodyPr>
            <a:prstTxWarp prst="textNoShape">
              <a:avLst/>
            </a:prstTxWarp>
            <a:spAutoFit/>
          </a:bodyPr>
          <a:lstStyle/>
          <a:p>
            <a:endParaRPr lang="en-US">
              <a:latin typeface="Calibri"/>
              <a:cs typeface="Calibri"/>
            </a:endParaRPr>
          </a:p>
        </p:txBody>
      </p:sp>
      <p:sp>
        <p:nvSpPr>
          <p:cNvPr id="22574" name="Line 46"/>
          <p:cNvSpPr>
            <a:spLocks noChangeShapeType="1"/>
          </p:cNvSpPr>
          <p:nvPr/>
        </p:nvSpPr>
        <p:spPr bwMode="auto">
          <a:xfrm>
            <a:off x="5148263" y="5157788"/>
            <a:ext cx="1008062" cy="0"/>
          </a:xfrm>
          <a:prstGeom prst="line">
            <a:avLst/>
          </a:prstGeom>
          <a:noFill/>
          <a:ln w="9525">
            <a:solidFill>
              <a:schemeClr val="folHlink"/>
            </a:solidFill>
            <a:prstDash val="dash"/>
            <a:round/>
            <a:headEnd/>
            <a:tailEnd/>
          </a:ln>
        </p:spPr>
        <p:txBody>
          <a:bodyPr>
            <a:prstTxWarp prst="textNoShape">
              <a:avLst/>
            </a:prstTxWarp>
            <a:spAutoFit/>
          </a:bodyPr>
          <a:lstStyle/>
          <a:p>
            <a:endParaRPr lang="en-US">
              <a:latin typeface="Calibri"/>
              <a:cs typeface="Calibri"/>
            </a:endParaRPr>
          </a:p>
        </p:txBody>
      </p:sp>
      <p:sp>
        <p:nvSpPr>
          <p:cNvPr id="22575" name="Line 47"/>
          <p:cNvSpPr>
            <a:spLocks noChangeShapeType="1"/>
          </p:cNvSpPr>
          <p:nvPr/>
        </p:nvSpPr>
        <p:spPr bwMode="auto">
          <a:xfrm>
            <a:off x="5148263" y="5876925"/>
            <a:ext cx="1944687" cy="0"/>
          </a:xfrm>
          <a:prstGeom prst="line">
            <a:avLst/>
          </a:prstGeom>
          <a:noFill/>
          <a:ln w="9525">
            <a:solidFill>
              <a:schemeClr val="folHlink"/>
            </a:solidFill>
            <a:prstDash val="dash"/>
            <a:round/>
            <a:headEnd/>
            <a:tailEnd/>
          </a:ln>
        </p:spPr>
        <p:txBody>
          <a:bodyPr>
            <a:prstTxWarp prst="textNoShape">
              <a:avLst/>
            </a:prstTxWarp>
            <a:spAutoFit/>
          </a:bodyPr>
          <a:lstStyle/>
          <a:p>
            <a:endParaRPr lang="en-US">
              <a:latin typeface="Calibri"/>
              <a:cs typeface="Calibri"/>
            </a:endParaRPr>
          </a:p>
        </p:txBody>
      </p:sp>
      <p:sp>
        <p:nvSpPr>
          <p:cNvPr id="64528" name="Text Box 48"/>
          <p:cNvSpPr txBox="1">
            <a:spLocks noChangeArrowheads="1"/>
          </p:cNvSpPr>
          <p:nvPr/>
        </p:nvSpPr>
        <p:spPr bwMode="auto">
          <a:xfrm>
            <a:off x="381000" y="1768475"/>
            <a:ext cx="3275256" cy="830997"/>
          </a:xfrm>
          <a:prstGeom prst="rect">
            <a:avLst/>
          </a:prstGeom>
          <a:noFill/>
          <a:ln w="9525">
            <a:noFill/>
            <a:miter lim="800000"/>
            <a:headEnd/>
            <a:tailEnd/>
          </a:ln>
        </p:spPr>
        <p:txBody>
          <a:bodyPr wrap="none">
            <a:prstTxWarp prst="textNoShape">
              <a:avLst/>
            </a:prstTxWarp>
            <a:spAutoFit/>
          </a:bodyPr>
          <a:lstStyle/>
          <a:p>
            <a:pPr>
              <a:buFontTx/>
              <a:buChar char="•"/>
            </a:pPr>
            <a:r>
              <a:rPr lang="en-US" sz="2400" dirty="0">
                <a:latin typeface="Calibri"/>
                <a:cs typeface="Calibri"/>
              </a:rPr>
              <a:t> rigid body optimization</a:t>
            </a:r>
          </a:p>
          <a:p>
            <a:pPr>
              <a:buFontTx/>
              <a:buChar char="•"/>
            </a:pPr>
            <a:r>
              <a:rPr lang="en-US" sz="2400" dirty="0">
                <a:latin typeface="Calibri"/>
                <a:cs typeface="Calibri"/>
              </a:rPr>
              <a:t> backbone optimization </a:t>
            </a:r>
          </a:p>
        </p:txBody>
      </p:sp>
      <p:sp>
        <p:nvSpPr>
          <p:cNvPr id="46" name="Slide Number Placeholder 45"/>
          <p:cNvSpPr>
            <a:spLocks noGrp="1"/>
          </p:cNvSpPr>
          <p:nvPr>
            <p:ph type="sldNum" sz="quarter" idx="12"/>
          </p:nvPr>
        </p:nvSpPr>
        <p:spPr/>
        <p:txBody>
          <a:bodyPr/>
          <a:lstStyle/>
          <a:p>
            <a:pPr>
              <a:defRPr/>
            </a:pPr>
            <a:fld id="{251BA470-C2CB-EA4C-9295-FAA17B16534F}" type="slidenum">
              <a:rPr lang="en-US" smtClean="0">
                <a:latin typeface="Calibri"/>
                <a:cs typeface="Calibri"/>
              </a:rPr>
              <a:pPr>
                <a:defRPr/>
              </a:pPr>
              <a:t>11</a:t>
            </a:fld>
            <a:endParaRPr lang="en-US" dirty="0">
              <a:latin typeface="Calibri"/>
              <a:cs typeface="Calibri"/>
            </a:endParaRPr>
          </a:p>
        </p:txBody>
      </p:sp>
      <p:pic>
        <p:nvPicPr>
          <p:cNvPr id="47" name="Picture 46"/>
          <p:cNvPicPr>
            <a:picLocks noChangeAspect="1"/>
          </p:cNvPicPr>
          <p:nvPr/>
        </p:nvPicPr>
        <p:blipFill>
          <a:blip r:embed="rId3"/>
          <a:stretch>
            <a:fillRect/>
          </a:stretch>
        </p:blipFill>
        <p:spPr>
          <a:xfrm rot="6504287">
            <a:off x="8144143" y="155410"/>
            <a:ext cx="972694" cy="579563"/>
          </a:xfrm>
          <a:prstGeom prst="rect">
            <a:avLst/>
          </a:prstGeom>
        </p:spPr>
      </p:pic>
    </p:spTree>
    <p:extLst>
      <p:ext uri="{BB962C8B-B14F-4D97-AF65-F5344CB8AC3E}">
        <p14:creationId xmlns:p14="http://schemas.microsoft.com/office/powerpoint/2010/main" val="33291799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57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57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5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73" grpId="0" animBg="1"/>
      <p:bldP spid="22574" grpId="0" animBg="1"/>
      <p:bldP spid="2257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Title 1"/>
          <p:cNvSpPr>
            <a:spLocks noGrp="1"/>
          </p:cNvSpPr>
          <p:nvPr>
            <p:ph type="title"/>
          </p:nvPr>
        </p:nvSpPr>
        <p:spPr/>
        <p:txBody>
          <a:bodyPr>
            <a:noAutofit/>
          </a:bodyPr>
          <a:lstStyle/>
          <a:p>
            <a:pPr eaLnBrk="1" hangingPunct="1"/>
            <a:r>
              <a:rPr lang="en-US" sz="3600" dirty="0" smtClean="0">
                <a:solidFill>
                  <a:srgbClr val="000000"/>
                </a:solidFill>
                <a:latin typeface="Calibri" charset="0"/>
              </a:rPr>
              <a:t>Don’t get stuck! Trick 2: </a:t>
            </a:r>
            <a:br>
              <a:rPr lang="en-US" sz="3600" dirty="0" smtClean="0">
                <a:solidFill>
                  <a:srgbClr val="000000"/>
                </a:solidFill>
                <a:latin typeface="Calibri" charset="0"/>
              </a:rPr>
            </a:br>
            <a:r>
              <a:rPr lang="en-US" sz="3600" dirty="0" smtClean="0">
                <a:solidFill>
                  <a:srgbClr val="000000"/>
                </a:solidFill>
                <a:latin typeface="Calibri" charset="0"/>
              </a:rPr>
              <a:t>Switch smooth </a:t>
            </a:r>
            <a:r>
              <a:rPr lang="en-US" sz="3600" dirty="0">
                <a:solidFill>
                  <a:srgbClr val="000000"/>
                </a:solidFill>
                <a:latin typeface="Calibri" charset="0"/>
              </a:rPr>
              <a:t>and </a:t>
            </a:r>
            <a:r>
              <a:rPr lang="en-US" sz="3600" dirty="0" smtClean="0">
                <a:solidFill>
                  <a:srgbClr val="000000"/>
                </a:solidFill>
                <a:latin typeface="Calibri" charset="0"/>
              </a:rPr>
              <a:t>rugged </a:t>
            </a:r>
            <a:r>
              <a:rPr lang="en-US" sz="3600" dirty="0">
                <a:solidFill>
                  <a:srgbClr val="000000"/>
                </a:solidFill>
                <a:latin typeface="Calibri" charset="0"/>
              </a:rPr>
              <a:t>energy functions</a:t>
            </a:r>
            <a:endParaRPr lang="he-IL" sz="3600" dirty="0">
              <a:solidFill>
                <a:srgbClr val="000000"/>
              </a:solidFill>
              <a:latin typeface="Calibri" charset="0"/>
            </a:endParaRPr>
          </a:p>
        </p:txBody>
      </p:sp>
      <p:sp>
        <p:nvSpPr>
          <p:cNvPr id="130050" name="Content Placeholder 2"/>
          <p:cNvSpPr>
            <a:spLocks noGrp="1"/>
          </p:cNvSpPr>
          <p:nvPr>
            <p:ph idx="1"/>
          </p:nvPr>
        </p:nvSpPr>
        <p:spPr>
          <a:xfrm>
            <a:off x="457200" y="1715982"/>
            <a:ext cx="8229600" cy="4525963"/>
          </a:xfrm>
        </p:spPr>
        <p:txBody>
          <a:bodyPr>
            <a:normAutofit/>
          </a:bodyPr>
          <a:lstStyle/>
          <a:p>
            <a:pPr eaLnBrk="1" hangingPunct="1"/>
            <a:r>
              <a:rPr lang="en-US" sz="2800" dirty="0">
                <a:latin typeface="Calibri" charset="0"/>
              </a:rPr>
              <a:t>In Rosetta, the </a:t>
            </a:r>
            <a:r>
              <a:rPr lang="en-US" sz="2800" b="1" dirty="0">
                <a:solidFill>
                  <a:srgbClr val="558ED5"/>
                </a:solidFill>
                <a:latin typeface="Calibri" charset="0"/>
              </a:rPr>
              <a:t>Centroid energy function </a:t>
            </a:r>
            <a:r>
              <a:rPr lang="en-US" sz="2800" dirty="0">
                <a:latin typeface="Calibri" charset="0"/>
              </a:rPr>
              <a:t>is used to quickly sample large perturbations</a:t>
            </a:r>
          </a:p>
          <a:p>
            <a:pPr eaLnBrk="1" hangingPunct="1"/>
            <a:r>
              <a:rPr lang="en-US" sz="2800" dirty="0">
                <a:latin typeface="Calibri" charset="0"/>
              </a:rPr>
              <a:t>The </a:t>
            </a:r>
            <a:r>
              <a:rPr lang="en-US" sz="2800" b="1" dirty="0">
                <a:solidFill>
                  <a:srgbClr val="7E36B4"/>
                </a:solidFill>
                <a:latin typeface="Calibri" charset="0"/>
              </a:rPr>
              <a:t>Full-Atom energy function </a:t>
            </a:r>
            <a:r>
              <a:rPr lang="en-US" sz="2800" dirty="0">
                <a:latin typeface="Calibri" charset="0"/>
              </a:rPr>
              <a:t>is used for fine tuning</a:t>
            </a:r>
            <a:endParaRPr lang="he-IL" sz="2800" dirty="0">
              <a:latin typeface="Calibri" charset="0"/>
            </a:endParaRPr>
          </a:p>
        </p:txBody>
      </p:sp>
      <p:pic>
        <p:nvPicPr>
          <p:cNvPr id="1300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7129" y="3413448"/>
            <a:ext cx="1270000"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7129" y="4985073"/>
            <a:ext cx="1270000"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5"/>
          <p:cNvGrpSpPr>
            <a:grpSpLocks/>
          </p:cNvGrpSpPr>
          <p:nvPr/>
        </p:nvGrpSpPr>
        <p:grpSpPr bwMode="auto">
          <a:xfrm>
            <a:off x="2173629" y="3484886"/>
            <a:ext cx="3481387" cy="3170237"/>
            <a:chOff x="1928790" y="3071810"/>
            <a:chExt cx="3481072" cy="3169922"/>
          </a:xfrm>
        </p:grpSpPr>
        <p:sp>
          <p:nvSpPr>
            <p:cNvPr id="52" name="Freeform 51"/>
            <p:cNvSpPr/>
            <p:nvPr/>
          </p:nvSpPr>
          <p:spPr>
            <a:xfrm>
              <a:off x="2400234" y="3486106"/>
              <a:ext cx="2511198" cy="1136537"/>
            </a:xfrm>
            <a:custGeom>
              <a:avLst/>
              <a:gdLst>
                <a:gd name="connsiteX0" fmla="*/ 0 w 2511706"/>
                <a:gd name="connsiteY0" fmla="*/ 821802 h 1136248"/>
                <a:gd name="connsiteX1" fmla="*/ 486137 w 2511706"/>
                <a:gd name="connsiteY1" fmla="*/ 1006997 h 1136248"/>
                <a:gd name="connsiteX2" fmla="*/ 937549 w 2511706"/>
                <a:gd name="connsiteY2" fmla="*/ 46299 h 1136248"/>
                <a:gd name="connsiteX3" fmla="*/ 1574157 w 2511706"/>
                <a:gd name="connsiteY3" fmla="*/ 729205 h 1136248"/>
                <a:gd name="connsiteX4" fmla="*/ 2511706 w 2511706"/>
                <a:gd name="connsiteY4" fmla="*/ 266218 h 1136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706" h="1136248">
                  <a:moveTo>
                    <a:pt x="0" y="821802"/>
                  </a:moveTo>
                  <a:cubicBezTo>
                    <a:pt x="164939" y="979025"/>
                    <a:pt x="329879" y="1136248"/>
                    <a:pt x="486137" y="1006997"/>
                  </a:cubicBezTo>
                  <a:cubicBezTo>
                    <a:pt x="642395" y="877747"/>
                    <a:pt x="756212" y="92598"/>
                    <a:pt x="937549" y="46299"/>
                  </a:cubicBezTo>
                  <a:cubicBezTo>
                    <a:pt x="1118886" y="0"/>
                    <a:pt x="1311798" y="692552"/>
                    <a:pt x="1574157" y="729205"/>
                  </a:cubicBezTo>
                  <a:cubicBezTo>
                    <a:pt x="1836516" y="765858"/>
                    <a:pt x="2174111" y="516038"/>
                    <a:pt x="2511706" y="266218"/>
                  </a:cubicBezTo>
                </a:path>
              </a:pathLst>
            </a:custGeom>
            <a:ln w="381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latin typeface="Arial" charset="0"/>
                <a:ea typeface="ＭＳ Ｐゴシック" charset="0"/>
                <a:cs typeface="Arial" charset="0"/>
              </a:endParaRPr>
            </a:p>
          </p:txBody>
        </p:sp>
        <p:sp>
          <p:nvSpPr>
            <p:cNvPr id="130057" name="Freeform 23"/>
            <p:cNvSpPr>
              <a:spLocks/>
            </p:cNvSpPr>
            <p:nvPr/>
          </p:nvSpPr>
          <p:spPr bwMode="auto">
            <a:xfrm>
              <a:off x="3599211" y="4316328"/>
              <a:ext cx="1579404" cy="1497685"/>
            </a:xfrm>
            <a:custGeom>
              <a:avLst/>
              <a:gdLst>
                <a:gd name="T0" fmla="*/ 0 w 1349"/>
                <a:gd name="T1" fmla="*/ 2147483647 h 1273"/>
                <a:gd name="T2" fmla="*/ 2147483647 w 1349"/>
                <a:gd name="T3" fmla="*/ 2147483647 h 1273"/>
                <a:gd name="T4" fmla="*/ 2147483647 w 1349"/>
                <a:gd name="T5" fmla="*/ 2147483647 h 1273"/>
                <a:gd name="T6" fmla="*/ 2147483647 w 1349"/>
                <a:gd name="T7" fmla="*/ 2147483647 h 1273"/>
                <a:gd name="T8" fmla="*/ 2147483647 w 1349"/>
                <a:gd name="T9" fmla="*/ 2147483647 h 1273"/>
                <a:gd name="T10" fmla="*/ 2147483647 w 1349"/>
                <a:gd name="T11" fmla="*/ 2147483647 h 1273"/>
                <a:gd name="T12" fmla="*/ 2147483647 w 1349"/>
                <a:gd name="T13" fmla="*/ 2147483647 h 1273"/>
                <a:gd name="T14" fmla="*/ 2147483647 w 1349"/>
                <a:gd name="T15" fmla="*/ 2147483647 h 1273"/>
                <a:gd name="T16" fmla="*/ 2147483647 w 1349"/>
                <a:gd name="T17" fmla="*/ 2147483647 h 1273"/>
                <a:gd name="T18" fmla="*/ 2147483647 w 1349"/>
                <a:gd name="T19" fmla="*/ 2147483647 h 1273"/>
                <a:gd name="T20" fmla="*/ 2147483647 w 1349"/>
                <a:gd name="T21" fmla="*/ 0 h 12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49"/>
                <a:gd name="T34" fmla="*/ 0 h 1273"/>
                <a:gd name="T35" fmla="*/ 1349 w 1349"/>
                <a:gd name="T36" fmla="*/ 1273 h 127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49" h="1273">
                  <a:moveTo>
                    <a:pt x="0" y="560"/>
                  </a:moveTo>
                  <a:cubicBezTo>
                    <a:pt x="13" y="626"/>
                    <a:pt x="47" y="911"/>
                    <a:pt x="81" y="952"/>
                  </a:cubicBezTo>
                  <a:cubicBezTo>
                    <a:pt x="115" y="993"/>
                    <a:pt x="150" y="759"/>
                    <a:pt x="203" y="808"/>
                  </a:cubicBezTo>
                  <a:cubicBezTo>
                    <a:pt x="257" y="858"/>
                    <a:pt x="349" y="1228"/>
                    <a:pt x="406" y="1251"/>
                  </a:cubicBezTo>
                  <a:cubicBezTo>
                    <a:pt x="462" y="1273"/>
                    <a:pt x="490" y="981"/>
                    <a:pt x="540" y="943"/>
                  </a:cubicBezTo>
                  <a:cubicBezTo>
                    <a:pt x="591" y="905"/>
                    <a:pt x="663" y="1106"/>
                    <a:pt x="705" y="1023"/>
                  </a:cubicBezTo>
                  <a:cubicBezTo>
                    <a:pt x="747" y="940"/>
                    <a:pt x="765" y="515"/>
                    <a:pt x="793" y="446"/>
                  </a:cubicBezTo>
                  <a:cubicBezTo>
                    <a:pt x="821" y="378"/>
                    <a:pt x="841" y="636"/>
                    <a:pt x="877" y="606"/>
                  </a:cubicBezTo>
                  <a:cubicBezTo>
                    <a:pt x="914" y="577"/>
                    <a:pt x="956" y="303"/>
                    <a:pt x="1012" y="269"/>
                  </a:cubicBezTo>
                  <a:cubicBezTo>
                    <a:pt x="1068" y="236"/>
                    <a:pt x="1158" y="449"/>
                    <a:pt x="1214" y="404"/>
                  </a:cubicBezTo>
                  <a:cubicBezTo>
                    <a:pt x="1270" y="359"/>
                    <a:pt x="1327" y="67"/>
                    <a:pt x="1349" y="0"/>
                  </a:cubicBezTo>
                </a:path>
              </a:pathLst>
            </a:custGeom>
            <a:noFill/>
            <a:ln w="28575">
              <a:solidFill>
                <a:srgbClr val="7E36B4"/>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0058" name="Oval 24"/>
            <p:cNvSpPr>
              <a:spLocks noChangeArrowheads="1"/>
            </p:cNvSpPr>
            <p:nvPr/>
          </p:nvSpPr>
          <p:spPr bwMode="auto">
            <a:xfrm>
              <a:off x="3857537" y="4143108"/>
              <a:ext cx="85663" cy="86610"/>
            </a:xfrm>
            <a:prstGeom prst="ellipse">
              <a:avLst/>
            </a:prstGeom>
            <a:solidFill>
              <a:srgbClr val="008000"/>
            </a:solidFill>
            <a:ln w="9525">
              <a:solidFill>
                <a:srgbClr val="008000"/>
              </a:solidFill>
              <a:round/>
              <a:headEnd/>
              <a:tailEnd/>
            </a:ln>
          </p:spPr>
          <p:txBody>
            <a:bodyPr wrap="none" anchor="ctr"/>
            <a:lstStyle/>
            <a:p>
              <a:endParaRPr lang="en-US" sz="2400">
                <a:latin typeface="Calibri" charset="0"/>
              </a:endParaRPr>
            </a:p>
          </p:txBody>
        </p:sp>
        <p:sp>
          <p:nvSpPr>
            <p:cNvPr id="130059" name="Oval 25"/>
            <p:cNvSpPr>
              <a:spLocks noChangeArrowheads="1"/>
            </p:cNvSpPr>
            <p:nvPr/>
          </p:nvSpPr>
          <p:spPr bwMode="auto">
            <a:xfrm>
              <a:off x="3880291" y="5247717"/>
              <a:ext cx="85663" cy="87942"/>
            </a:xfrm>
            <a:prstGeom prst="ellipse">
              <a:avLst/>
            </a:prstGeom>
            <a:solidFill>
              <a:schemeClr val="hlink"/>
            </a:solidFill>
            <a:ln w="9525">
              <a:solidFill>
                <a:schemeClr val="hlink"/>
              </a:solidFill>
              <a:round/>
              <a:headEnd/>
              <a:tailEnd/>
            </a:ln>
          </p:spPr>
          <p:txBody>
            <a:bodyPr wrap="none" anchor="ctr"/>
            <a:lstStyle/>
            <a:p>
              <a:endParaRPr lang="en-US" sz="2400">
                <a:latin typeface="Calibri" charset="0"/>
              </a:endParaRPr>
            </a:p>
          </p:txBody>
        </p:sp>
        <p:sp>
          <p:nvSpPr>
            <p:cNvPr id="130060" name="Oval 26"/>
            <p:cNvSpPr>
              <a:spLocks noChangeArrowheads="1"/>
            </p:cNvSpPr>
            <p:nvPr/>
          </p:nvSpPr>
          <p:spPr bwMode="auto">
            <a:xfrm>
              <a:off x="4038232" y="5691426"/>
              <a:ext cx="85663" cy="87942"/>
            </a:xfrm>
            <a:prstGeom prst="ellipse">
              <a:avLst/>
            </a:prstGeom>
            <a:solidFill>
              <a:schemeClr val="tx2"/>
            </a:solidFill>
            <a:ln w="9525">
              <a:solidFill>
                <a:schemeClr val="tx2"/>
              </a:solidFill>
              <a:round/>
              <a:headEnd/>
              <a:tailEnd/>
            </a:ln>
          </p:spPr>
          <p:txBody>
            <a:bodyPr wrap="none" anchor="ctr"/>
            <a:lstStyle/>
            <a:p>
              <a:endParaRPr lang="en-US" sz="2400">
                <a:latin typeface="Calibri" charset="0"/>
              </a:endParaRPr>
            </a:p>
          </p:txBody>
        </p:sp>
        <p:sp>
          <p:nvSpPr>
            <p:cNvPr id="130061" name="Freeform 27"/>
            <p:cNvSpPr>
              <a:spLocks/>
            </p:cNvSpPr>
            <p:nvPr/>
          </p:nvSpPr>
          <p:spPr bwMode="auto">
            <a:xfrm flipV="1">
              <a:off x="3215067" y="3715388"/>
              <a:ext cx="611685" cy="570293"/>
            </a:xfrm>
            <a:custGeom>
              <a:avLst/>
              <a:gdLst>
                <a:gd name="T0" fmla="*/ 2147483647 w 278"/>
                <a:gd name="T1" fmla="*/ 2147483647 h 767"/>
                <a:gd name="T2" fmla="*/ 2147483647 w 278"/>
                <a:gd name="T3" fmla="*/ 2147483647 h 767"/>
                <a:gd name="T4" fmla="*/ 2147483647 w 278"/>
                <a:gd name="T5" fmla="*/ 2147483647 h 767"/>
                <a:gd name="T6" fmla="*/ 0 60000 65536"/>
                <a:gd name="T7" fmla="*/ 0 60000 65536"/>
                <a:gd name="T8" fmla="*/ 0 60000 65536"/>
                <a:gd name="T9" fmla="*/ 0 w 278"/>
                <a:gd name="T10" fmla="*/ 0 h 767"/>
                <a:gd name="T11" fmla="*/ 278 w 278"/>
                <a:gd name="T12" fmla="*/ 767 h 767"/>
              </a:gdLst>
              <a:ahLst/>
              <a:cxnLst>
                <a:cxn ang="T6">
                  <a:pos x="T0" y="T1"/>
                </a:cxn>
                <a:cxn ang="T7">
                  <a:pos x="T2" y="T3"/>
                </a:cxn>
                <a:cxn ang="T8">
                  <a:pos x="T4" y="T5"/>
                </a:cxn>
              </a:cxnLst>
              <a:rect l="T9" t="T10" r="T11" b="T12"/>
              <a:pathLst>
                <a:path w="278" h="767">
                  <a:moveTo>
                    <a:pt x="14" y="767"/>
                  </a:moveTo>
                  <a:cubicBezTo>
                    <a:pt x="19" y="657"/>
                    <a:pt x="0" y="226"/>
                    <a:pt x="44" y="113"/>
                  </a:cubicBezTo>
                  <a:cubicBezTo>
                    <a:pt x="88" y="0"/>
                    <a:pt x="229" y="94"/>
                    <a:pt x="278" y="89"/>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30062" name="Line 28"/>
            <p:cNvSpPr>
              <a:spLocks noChangeShapeType="1"/>
            </p:cNvSpPr>
            <p:nvPr/>
          </p:nvSpPr>
          <p:spPr bwMode="auto">
            <a:xfrm>
              <a:off x="3916430" y="4147105"/>
              <a:ext cx="0" cy="102865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0063" name="Line 29"/>
            <p:cNvSpPr>
              <a:spLocks noChangeShapeType="1"/>
            </p:cNvSpPr>
            <p:nvPr/>
          </p:nvSpPr>
          <p:spPr bwMode="auto">
            <a:xfrm>
              <a:off x="3972646" y="5396952"/>
              <a:ext cx="77632" cy="23851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0064" name="Text Box 30"/>
            <p:cNvSpPr txBox="1">
              <a:spLocks noChangeArrowheads="1"/>
            </p:cNvSpPr>
            <p:nvPr/>
          </p:nvSpPr>
          <p:spPr bwMode="auto">
            <a:xfrm>
              <a:off x="2857694" y="3356956"/>
              <a:ext cx="505945" cy="235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5306" tIns="32653" rIns="65306" bIns="32653">
              <a:spAutoFit/>
            </a:bodyPr>
            <a:lstStyle>
              <a:lvl1pPr defTabSz="327025" eaLnBrk="0" hangingPunct="0">
                <a:defRPr sz="2400">
                  <a:solidFill>
                    <a:schemeClr val="tx1"/>
                  </a:solidFill>
                  <a:latin typeface="Arial" charset="0"/>
                  <a:ea typeface="ＭＳ Ｐゴシック" charset="0"/>
                  <a:cs typeface="ＭＳ Ｐゴシック" charset="0"/>
                </a:defRPr>
              </a:lvl1pPr>
              <a:lvl2pPr marL="742950" indent="-285750" defTabSz="327025" eaLnBrk="0" hangingPunct="0">
                <a:defRPr sz="2400">
                  <a:solidFill>
                    <a:schemeClr val="tx1"/>
                  </a:solidFill>
                  <a:latin typeface="Arial" charset="0"/>
                  <a:ea typeface="ＭＳ Ｐゴシック" charset="0"/>
                </a:defRPr>
              </a:lvl2pPr>
              <a:lvl3pPr marL="1143000" indent="-228600" defTabSz="327025" eaLnBrk="0" hangingPunct="0">
                <a:defRPr sz="2400">
                  <a:solidFill>
                    <a:schemeClr val="tx1"/>
                  </a:solidFill>
                  <a:latin typeface="Arial" charset="0"/>
                  <a:ea typeface="ＭＳ Ｐゴシック" charset="0"/>
                </a:defRPr>
              </a:lvl3pPr>
              <a:lvl4pPr marL="1600200" indent="-228600" defTabSz="327025" eaLnBrk="0" hangingPunct="0">
                <a:defRPr sz="2400">
                  <a:solidFill>
                    <a:schemeClr val="tx1"/>
                  </a:solidFill>
                  <a:latin typeface="Arial" charset="0"/>
                  <a:ea typeface="ＭＳ Ｐゴシック" charset="0"/>
                </a:defRPr>
              </a:lvl4pPr>
              <a:lvl5pPr marL="2057400" indent="-228600" defTabSz="327025" eaLnBrk="0" hangingPunct="0">
                <a:defRPr sz="2400">
                  <a:solidFill>
                    <a:schemeClr val="tx1"/>
                  </a:solidFill>
                  <a:latin typeface="Arial" charset="0"/>
                  <a:ea typeface="ＭＳ Ｐゴシック" charset="0"/>
                </a:defRPr>
              </a:lvl5pPr>
              <a:lvl6pPr marL="2514600" indent="-228600" algn="r" defTabSz="327025" rtl="1" eaLnBrk="0" fontAlgn="base" hangingPunct="0">
                <a:spcBef>
                  <a:spcPct val="0"/>
                </a:spcBef>
                <a:spcAft>
                  <a:spcPct val="0"/>
                </a:spcAft>
                <a:defRPr sz="2400">
                  <a:solidFill>
                    <a:schemeClr val="tx1"/>
                  </a:solidFill>
                  <a:latin typeface="Arial" charset="0"/>
                  <a:ea typeface="ＭＳ Ｐゴシック" charset="0"/>
                </a:defRPr>
              </a:lvl6pPr>
              <a:lvl7pPr marL="2971800" indent="-228600" algn="r" defTabSz="327025" rtl="1" eaLnBrk="0" fontAlgn="base" hangingPunct="0">
                <a:spcBef>
                  <a:spcPct val="0"/>
                </a:spcBef>
                <a:spcAft>
                  <a:spcPct val="0"/>
                </a:spcAft>
                <a:defRPr sz="2400">
                  <a:solidFill>
                    <a:schemeClr val="tx1"/>
                  </a:solidFill>
                  <a:latin typeface="Arial" charset="0"/>
                  <a:ea typeface="ＭＳ Ｐゴシック" charset="0"/>
                </a:defRPr>
              </a:lvl7pPr>
              <a:lvl8pPr marL="3429000" indent="-228600" algn="r" defTabSz="327025" rtl="1" eaLnBrk="0" fontAlgn="base" hangingPunct="0">
                <a:spcBef>
                  <a:spcPct val="0"/>
                </a:spcBef>
                <a:spcAft>
                  <a:spcPct val="0"/>
                </a:spcAft>
                <a:defRPr sz="2400">
                  <a:solidFill>
                    <a:schemeClr val="tx1"/>
                  </a:solidFill>
                  <a:latin typeface="Arial" charset="0"/>
                  <a:ea typeface="ＭＳ Ｐゴシック" charset="0"/>
                </a:defRPr>
              </a:lvl8pPr>
              <a:lvl9pPr marL="3886200" indent="-228600" algn="r" defTabSz="327025" rtl="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1100" b="1">
                  <a:solidFill>
                    <a:srgbClr val="A010F0"/>
                  </a:solidFill>
                  <a:latin typeface="Calibri" charset="0"/>
                  <a:ea typeface="SimSun" charset="0"/>
                  <a:cs typeface="SimSun" charset="0"/>
                </a:rPr>
                <a:t>START</a:t>
              </a:r>
            </a:p>
          </p:txBody>
        </p:sp>
        <p:sp>
          <p:nvSpPr>
            <p:cNvPr id="130065" name="Line 35"/>
            <p:cNvSpPr>
              <a:spLocks noChangeShapeType="1"/>
            </p:cNvSpPr>
            <p:nvPr/>
          </p:nvSpPr>
          <p:spPr bwMode="auto">
            <a:xfrm flipV="1">
              <a:off x="2280810" y="3186402"/>
              <a:ext cx="12046" cy="2382438"/>
            </a:xfrm>
            <a:prstGeom prst="line">
              <a:avLst/>
            </a:prstGeom>
            <a:noFill/>
            <a:ln w="2857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0066" name="Text Box 36"/>
            <p:cNvSpPr txBox="1">
              <a:spLocks noChangeArrowheads="1"/>
            </p:cNvSpPr>
            <p:nvPr/>
          </p:nvSpPr>
          <p:spPr bwMode="auto">
            <a:xfrm>
              <a:off x="1928790" y="5555515"/>
              <a:ext cx="803087" cy="31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rtl="1" eaLnBrk="0" fontAlgn="base" hangingPunct="0">
                <a:spcBef>
                  <a:spcPct val="0"/>
                </a:spcBef>
                <a:spcAft>
                  <a:spcPct val="0"/>
                </a:spcAft>
                <a:defRPr sz="2400">
                  <a:solidFill>
                    <a:schemeClr val="tx1"/>
                  </a:solidFill>
                  <a:latin typeface="Arial" charset="0"/>
                  <a:ea typeface="ＭＳ Ｐゴシック" charset="0"/>
                </a:defRPr>
              </a:lvl6pPr>
              <a:lvl7pPr marL="2971800" indent="-228600" algn="r" rtl="1" eaLnBrk="0" fontAlgn="base" hangingPunct="0">
                <a:spcBef>
                  <a:spcPct val="0"/>
                </a:spcBef>
                <a:spcAft>
                  <a:spcPct val="0"/>
                </a:spcAft>
                <a:defRPr sz="2400">
                  <a:solidFill>
                    <a:schemeClr val="tx1"/>
                  </a:solidFill>
                  <a:latin typeface="Arial" charset="0"/>
                  <a:ea typeface="ＭＳ Ｐゴシック" charset="0"/>
                </a:defRPr>
              </a:lvl7pPr>
              <a:lvl8pPr marL="3429000" indent="-228600" algn="r" rtl="1" eaLnBrk="0" fontAlgn="base" hangingPunct="0">
                <a:spcBef>
                  <a:spcPct val="0"/>
                </a:spcBef>
                <a:spcAft>
                  <a:spcPct val="0"/>
                </a:spcAft>
                <a:defRPr sz="2400">
                  <a:solidFill>
                    <a:schemeClr val="tx1"/>
                  </a:solidFill>
                  <a:latin typeface="Arial" charset="0"/>
                  <a:ea typeface="ＭＳ Ｐゴシック" charset="0"/>
                </a:defRPr>
              </a:lvl8pPr>
              <a:lvl9pPr marL="3886200" indent="-228600" algn="r" rtl="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b="1" i="1">
                  <a:latin typeface="Calibri" charset="0"/>
                </a:rPr>
                <a:t>energy</a:t>
              </a:r>
            </a:p>
          </p:txBody>
        </p:sp>
        <p:sp>
          <p:nvSpPr>
            <p:cNvPr id="130067" name="Text Box 37"/>
            <p:cNvSpPr txBox="1">
              <a:spLocks noChangeArrowheads="1"/>
            </p:cNvSpPr>
            <p:nvPr/>
          </p:nvSpPr>
          <p:spPr bwMode="auto">
            <a:xfrm>
              <a:off x="2286164" y="5929936"/>
              <a:ext cx="1504449" cy="31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rtl="1" eaLnBrk="0" fontAlgn="base" hangingPunct="0">
                <a:spcBef>
                  <a:spcPct val="0"/>
                </a:spcBef>
                <a:spcAft>
                  <a:spcPct val="0"/>
                </a:spcAft>
                <a:defRPr sz="2400">
                  <a:solidFill>
                    <a:schemeClr val="tx1"/>
                  </a:solidFill>
                  <a:latin typeface="Arial" charset="0"/>
                  <a:ea typeface="ＭＳ Ｐゴシック" charset="0"/>
                </a:defRPr>
              </a:lvl6pPr>
              <a:lvl7pPr marL="2971800" indent="-228600" algn="r" rtl="1" eaLnBrk="0" fontAlgn="base" hangingPunct="0">
                <a:spcBef>
                  <a:spcPct val="0"/>
                </a:spcBef>
                <a:spcAft>
                  <a:spcPct val="0"/>
                </a:spcAft>
                <a:defRPr sz="2400">
                  <a:solidFill>
                    <a:schemeClr val="tx1"/>
                  </a:solidFill>
                  <a:latin typeface="Arial" charset="0"/>
                  <a:ea typeface="ＭＳ Ｐゴシック" charset="0"/>
                </a:defRPr>
              </a:lvl7pPr>
              <a:lvl8pPr marL="3429000" indent="-228600" algn="r" rtl="1" eaLnBrk="0" fontAlgn="base" hangingPunct="0">
                <a:spcBef>
                  <a:spcPct val="0"/>
                </a:spcBef>
                <a:spcAft>
                  <a:spcPct val="0"/>
                </a:spcAft>
                <a:defRPr sz="2400">
                  <a:solidFill>
                    <a:schemeClr val="tx1"/>
                  </a:solidFill>
                  <a:latin typeface="Arial" charset="0"/>
                  <a:ea typeface="ＭＳ Ｐゴシック" charset="0"/>
                </a:defRPr>
              </a:lvl8pPr>
              <a:lvl9pPr marL="3886200" indent="-228600" algn="r" rtl="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b="1" i="1">
                  <a:latin typeface="Calibri" charset="0"/>
                </a:rPr>
                <a:t>conformations</a:t>
              </a:r>
            </a:p>
          </p:txBody>
        </p:sp>
        <p:sp>
          <p:nvSpPr>
            <p:cNvPr id="130068" name="Line 38"/>
            <p:cNvSpPr>
              <a:spLocks noChangeShapeType="1"/>
            </p:cNvSpPr>
            <p:nvPr/>
          </p:nvSpPr>
          <p:spPr bwMode="auto">
            <a:xfrm>
              <a:off x="3857537" y="6072509"/>
              <a:ext cx="1552325" cy="23187"/>
            </a:xfrm>
            <a:prstGeom prst="line">
              <a:avLst/>
            </a:prstGeom>
            <a:noFill/>
            <a:ln w="2857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0069" name="Rectangle 39"/>
            <p:cNvSpPr>
              <a:spLocks noChangeArrowheads="1"/>
            </p:cNvSpPr>
            <p:nvPr/>
          </p:nvSpPr>
          <p:spPr bwMode="auto">
            <a:xfrm>
              <a:off x="1928790" y="3071810"/>
              <a:ext cx="3461304" cy="308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latin typeface="Calibri" charset="0"/>
              </a:endParaRPr>
            </a:p>
          </p:txBody>
        </p:sp>
        <p:sp>
          <p:nvSpPr>
            <p:cNvPr id="130070" name="Oval 22"/>
            <p:cNvSpPr>
              <a:spLocks noChangeArrowheads="1"/>
            </p:cNvSpPr>
            <p:nvPr/>
          </p:nvSpPr>
          <p:spPr bwMode="auto">
            <a:xfrm>
              <a:off x="3215067" y="3571482"/>
              <a:ext cx="84324" cy="87942"/>
            </a:xfrm>
            <a:prstGeom prst="ellipse">
              <a:avLst/>
            </a:prstGeom>
            <a:solidFill>
              <a:schemeClr val="folHlink"/>
            </a:solidFill>
            <a:ln w="9525">
              <a:solidFill>
                <a:schemeClr val="folHlink"/>
              </a:solidFill>
              <a:round/>
              <a:headEnd/>
              <a:tailEnd/>
            </a:ln>
          </p:spPr>
          <p:txBody>
            <a:bodyPr wrap="none" lIns="65306" tIns="32653" rIns="65306" bIns="32653" anchor="ctr"/>
            <a:lstStyle/>
            <a:p>
              <a:pPr defTabSz="327025"/>
              <a:endParaRPr lang="en-US">
                <a:solidFill>
                  <a:schemeClr val="folHlink"/>
                </a:solidFill>
                <a:latin typeface="Calibri" charset="0"/>
                <a:ea typeface="SimSun" charset="0"/>
                <a:cs typeface="SimSun" charset="0"/>
              </a:endParaRPr>
            </a:p>
          </p:txBody>
        </p:sp>
      </p:grpSp>
      <p:sp>
        <p:nvSpPr>
          <p:cNvPr id="130054" name="Text Box 33"/>
          <p:cNvSpPr txBox="1">
            <a:spLocks noChangeArrowheads="1"/>
          </p:cNvSpPr>
          <p:nvPr/>
        </p:nvSpPr>
        <p:spPr bwMode="auto">
          <a:xfrm>
            <a:off x="5370854" y="3937323"/>
            <a:ext cx="6223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5306" tIns="32653" rIns="65306" bIns="32653">
            <a:spAutoFit/>
          </a:bodyPr>
          <a:lstStyle>
            <a:lvl1pPr defTabSz="327025" eaLnBrk="0" hangingPunct="0">
              <a:defRPr sz="2400">
                <a:solidFill>
                  <a:schemeClr val="tx1"/>
                </a:solidFill>
                <a:latin typeface="Arial" charset="0"/>
                <a:ea typeface="ＭＳ Ｐゴシック" charset="0"/>
                <a:cs typeface="ＭＳ Ｐゴシック" charset="0"/>
              </a:defRPr>
            </a:lvl1pPr>
            <a:lvl2pPr marL="742950" indent="-285750" defTabSz="327025" eaLnBrk="0" hangingPunct="0">
              <a:defRPr sz="2400">
                <a:solidFill>
                  <a:schemeClr val="tx1"/>
                </a:solidFill>
                <a:latin typeface="Arial" charset="0"/>
                <a:ea typeface="ＭＳ Ｐゴシック" charset="0"/>
              </a:defRPr>
            </a:lvl2pPr>
            <a:lvl3pPr marL="1143000" indent="-228600" defTabSz="327025" eaLnBrk="0" hangingPunct="0">
              <a:defRPr sz="2400">
                <a:solidFill>
                  <a:schemeClr val="tx1"/>
                </a:solidFill>
                <a:latin typeface="Arial" charset="0"/>
                <a:ea typeface="ＭＳ Ｐゴシック" charset="0"/>
              </a:defRPr>
            </a:lvl3pPr>
            <a:lvl4pPr marL="1600200" indent="-228600" defTabSz="327025" eaLnBrk="0" hangingPunct="0">
              <a:defRPr sz="2400">
                <a:solidFill>
                  <a:schemeClr val="tx1"/>
                </a:solidFill>
                <a:latin typeface="Arial" charset="0"/>
                <a:ea typeface="ＭＳ Ｐゴシック" charset="0"/>
              </a:defRPr>
            </a:lvl4pPr>
            <a:lvl5pPr marL="2057400" indent="-228600" defTabSz="327025" eaLnBrk="0" hangingPunct="0">
              <a:defRPr sz="2400">
                <a:solidFill>
                  <a:schemeClr val="tx1"/>
                </a:solidFill>
                <a:latin typeface="Arial" charset="0"/>
                <a:ea typeface="ＭＳ Ｐゴシック" charset="0"/>
              </a:defRPr>
            </a:lvl5pPr>
            <a:lvl6pPr marL="2514600" indent="-228600" algn="r" defTabSz="327025" rtl="1" eaLnBrk="0" fontAlgn="base" hangingPunct="0">
              <a:spcBef>
                <a:spcPct val="0"/>
              </a:spcBef>
              <a:spcAft>
                <a:spcPct val="0"/>
              </a:spcAft>
              <a:defRPr sz="2400">
                <a:solidFill>
                  <a:schemeClr val="tx1"/>
                </a:solidFill>
                <a:latin typeface="Arial" charset="0"/>
                <a:ea typeface="ＭＳ Ｐゴシック" charset="0"/>
              </a:defRPr>
            </a:lvl6pPr>
            <a:lvl7pPr marL="2971800" indent="-228600" algn="r" defTabSz="327025" rtl="1" eaLnBrk="0" fontAlgn="base" hangingPunct="0">
              <a:spcBef>
                <a:spcPct val="0"/>
              </a:spcBef>
              <a:spcAft>
                <a:spcPct val="0"/>
              </a:spcAft>
              <a:defRPr sz="2400">
                <a:solidFill>
                  <a:schemeClr val="tx1"/>
                </a:solidFill>
                <a:latin typeface="Arial" charset="0"/>
                <a:ea typeface="ＭＳ Ｐゴシック" charset="0"/>
              </a:defRPr>
            </a:lvl7pPr>
            <a:lvl8pPr marL="3429000" indent="-228600" algn="r" defTabSz="327025" rtl="1" eaLnBrk="0" fontAlgn="base" hangingPunct="0">
              <a:spcBef>
                <a:spcPct val="0"/>
              </a:spcBef>
              <a:spcAft>
                <a:spcPct val="0"/>
              </a:spcAft>
              <a:defRPr sz="2400">
                <a:solidFill>
                  <a:schemeClr val="tx1"/>
                </a:solidFill>
                <a:latin typeface="Arial" charset="0"/>
                <a:ea typeface="ＭＳ Ｐゴシック" charset="0"/>
              </a:defRPr>
            </a:lvl8pPr>
            <a:lvl9pPr marL="3886200" indent="-228600" algn="r" defTabSz="327025" rtl="1" eaLnBrk="0" fontAlgn="base" hangingPunct="0">
              <a:spcBef>
                <a:spcPct val="0"/>
              </a:spcBef>
              <a:spcAft>
                <a:spcPct val="0"/>
              </a:spcAft>
              <a:defRPr sz="2400">
                <a:solidFill>
                  <a:schemeClr val="tx1"/>
                </a:solidFill>
                <a:latin typeface="Arial" charset="0"/>
                <a:ea typeface="ＭＳ Ｐゴシック" charset="0"/>
              </a:defRPr>
            </a:lvl9pPr>
          </a:lstStyle>
          <a:p>
            <a:pPr algn="l" rtl="0" eaLnBrk="1" hangingPunct="1"/>
            <a:r>
              <a:rPr lang="en-US" altLang="zh-CN" sz="1100" b="1">
                <a:solidFill>
                  <a:srgbClr val="0033CC"/>
                </a:solidFill>
                <a:latin typeface="Calibri" charset="0"/>
                <a:ea typeface="SimSun" charset="0"/>
                <a:cs typeface="SimSun" charset="0"/>
              </a:rPr>
              <a:t>Smooth </a:t>
            </a:r>
            <a:br>
              <a:rPr lang="en-US" altLang="zh-CN" sz="1100" b="1">
                <a:solidFill>
                  <a:srgbClr val="0033CC"/>
                </a:solidFill>
                <a:latin typeface="Calibri" charset="0"/>
                <a:ea typeface="SimSun" charset="0"/>
                <a:cs typeface="SimSun" charset="0"/>
              </a:rPr>
            </a:br>
            <a:r>
              <a:rPr lang="en-US" altLang="zh-CN" sz="1100" b="1">
                <a:solidFill>
                  <a:srgbClr val="0033CC"/>
                </a:solidFill>
                <a:latin typeface="Calibri" charset="0"/>
                <a:ea typeface="SimSun" charset="0"/>
                <a:cs typeface="SimSun" charset="0"/>
              </a:rPr>
              <a:t>Low-res</a:t>
            </a:r>
            <a:endParaRPr lang="he-IL" altLang="zh-CN" sz="1100" b="1">
              <a:solidFill>
                <a:srgbClr val="0033CC"/>
              </a:solidFill>
              <a:latin typeface="Calibri" charset="0"/>
              <a:ea typeface="SimSun" charset="0"/>
              <a:cs typeface="SimSun" charset="0"/>
            </a:endParaRPr>
          </a:p>
        </p:txBody>
      </p:sp>
      <p:sp>
        <p:nvSpPr>
          <p:cNvPr id="130055" name="Text Box 33"/>
          <p:cNvSpPr txBox="1">
            <a:spLocks noChangeArrowheads="1"/>
          </p:cNvSpPr>
          <p:nvPr/>
        </p:nvSpPr>
        <p:spPr bwMode="auto">
          <a:xfrm>
            <a:off x="5401016" y="5366073"/>
            <a:ext cx="630238"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5306" tIns="32653" rIns="65306" bIns="32653">
            <a:spAutoFit/>
          </a:bodyPr>
          <a:lstStyle>
            <a:lvl1pPr defTabSz="327025" eaLnBrk="0" hangingPunct="0">
              <a:defRPr sz="2400">
                <a:solidFill>
                  <a:schemeClr val="tx1"/>
                </a:solidFill>
                <a:latin typeface="Arial" charset="0"/>
                <a:ea typeface="ＭＳ Ｐゴシック" charset="0"/>
                <a:cs typeface="ＭＳ Ｐゴシック" charset="0"/>
              </a:defRPr>
            </a:lvl1pPr>
            <a:lvl2pPr marL="742950" indent="-285750" defTabSz="327025" eaLnBrk="0" hangingPunct="0">
              <a:defRPr sz="2400">
                <a:solidFill>
                  <a:schemeClr val="tx1"/>
                </a:solidFill>
                <a:latin typeface="Arial" charset="0"/>
                <a:ea typeface="ＭＳ Ｐゴシック" charset="0"/>
              </a:defRPr>
            </a:lvl2pPr>
            <a:lvl3pPr marL="1143000" indent="-228600" defTabSz="327025" eaLnBrk="0" hangingPunct="0">
              <a:defRPr sz="2400">
                <a:solidFill>
                  <a:schemeClr val="tx1"/>
                </a:solidFill>
                <a:latin typeface="Arial" charset="0"/>
                <a:ea typeface="ＭＳ Ｐゴシック" charset="0"/>
              </a:defRPr>
            </a:lvl3pPr>
            <a:lvl4pPr marL="1600200" indent="-228600" defTabSz="327025" eaLnBrk="0" hangingPunct="0">
              <a:defRPr sz="2400">
                <a:solidFill>
                  <a:schemeClr val="tx1"/>
                </a:solidFill>
                <a:latin typeface="Arial" charset="0"/>
                <a:ea typeface="ＭＳ Ｐゴシック" charset="0"/>
              </a:defRPr>
            </a:lvl4pPr>
            <a:lvl5pPr marL="2057400" indent="-228600" defTabSz="327025" eaLnBrk="0" hangingPunct="0">
              <a:defRPr sz="2400">
                <a:solidFill>
                  <a:schemeClr val="tx1"/>
                </a:solidFill>
                <a:latin typeface="Arial" charset="0"/>
                <a:ea typeface="ＭＳ Ｐゴシック" charset="0"/>
              </a:defRPr>
            </a:lvl5pPr>
            <a:lvl6pPr marL="2514600" indent="-228600" algn="r" defTabSz="327025" rtl="1" eaLnBrk="0" fontAlgn="base" hangingPunct="0">
              <a:spcBef>
                <a:spcPct val="0"/>
              </a:spcBef>
              <a:spcAft>
                <a:spcPct val="0"/>
              </a:spcAft>
              <a:defRPr sz="2400">
                <a:solidFill>
                  <a:schemeClr val="tx1"/>
                </a:solidFill>
                <a:latin typeface="Arial" charset="0"/>
                <a:ea typeface="ＭＳ Ｐゴシック" charset="0"/>
              </a:defRPr>
            </a:lvl6pPr>
            <a:lvl7pPr marL="2971800" indent="-228600" algn="r" defTabSz="327025" rtl="1" eaLnBrk="0" fontAlgn="base" hangingPunct="0">
              <a:spcBef>
                <a:spcPct val="0"/>
              </a:spcBef>
              <a:spcAft>
                <a:spcPct val="0"/>
              </a:spcAft>
              <a:defRPr sz="2400">
                <a:solidFill>
                  <a:schemeClr val="tx1"/>
                </a:solidFill>
                <a:latin typeface="Arial" charset="0"/>
                <a:ea typeface="ＭＳ Ｐゴシック" charset="0"/>
              </a:defRPr>
            </a:lvl7pPr>
            <a:lvl8pPr marL="3429000" indent="-228600" algn="r" defTabSz="327025" rtl="1" eaLnBrk="0" fontAlgn="base" hangingPunct="0">
              <a:spcBef>
                <a:spcPct val="0"/>
              </a:spcBef>
              <a:spcAft>
                <a:spcPct val="0"/>
              </a:spcAft>
              <a:defRPr sz="2400">
                <a:solidFill>
                  <a:schemeClr val="tx1"/>
                </a:solidFill>
                <a:latin typeface="Arial" charset="0"/>
                <a:ea typeface="ＭＳ Ｐゴシック" charset="0"/>
              </a:defRPr>
            </a:lvl8pPr>
            <a:lvl9pPr marL="3886200" indent="-228600" algn="r" defTabSz="327025" rtl="1" eaLnBrk="0" fontAlgn="base" hangingPunct="0">
              <a:spcBef>
                <a:spcPct val="0"/>
              </a:spcBef>
              <a:spcAft>
                <a:spcPct val="0"/>
              </a:spcAft>
              <a:defRPr sz="2400">
                <a:solidFill>
                  <a:schemeClr val="tx1"/>
                </a:solidFill>
                <a:latin typeface="Arial" charset="0"/>
                <a:ea typeface="ＭＳ Ｐゴシック" charset="0"/>
              </a:defRPr>
            </a:lvl9pPr>
          </a:lstStyle>
          <a:p>
            <a:pPr algn="l" rtl="0" eaLnBrk="1" hangingPunct="1"/>
            <a:r>
              <a:rPr lang="en-US" altLang="zh-CN" sz="1100" b="1">
                <a:solidFill>
                  <a:srgbClr val="7E36B4"/>
                </a:solidFill>
                <a:latin typeface="Calibri" charset="0"/>
                <a:ea typeface="SimSun" charset="0"/>
                <a:cs typeface="SimSun" charset="0"/>
              </a:rPr>
              <a:t>Rugged </a:t>
            </a:r>
            <a:br>
              <a:rPr lang="en-US" altLang="zh-CN" sz="1100" b="1">
                <a:solidFill>
                  <a:srgbClr val="7E36B4"/>
                </a:solidFill>
                <a:latin typeface="Calibri" charset="0"/>
                <a:ea typeface="SimSun" charset="0"/>
                <a:cs typeface="SimSun" charset="0"/>
              </a:rPr>
            </a:br>
            <a:r>
              <a:rPr lang="en-US" altLang="zh-CN" sz="1100" b="1">
                <a:solidFill>
                  <a:srgbClr val="7E36B4"/>
                </a:solidFill>
                <a:latin typeface="Calibri" charset="0"/>
                <a:ea typeface="SimSun" charset="0"/>
                <a:cs typeface="SimSun" charset="0"/>
              </a:rPr>
              <a:t>High-res</a:t>
            </a:r>
            <a:endParaRPr lang="he-IL" altLang="zh-CN" sz="1100" b="1">
              <a:solidFill>
                <a:srgbClr val="7E36B4"/>
              </a:solidFill>
              <a:latin typeface="Calibri" charset="0"/>
              <a:ea typeface="SimSun" charset="0"/>
              <a:cs typeface="SimSun" charset="0"/>
            </a:endParaRPr>
          </a:p>
        </p:txBody>
      </p:sp>
      <p:pic>
        <p:nvPicPr>
          <p:cNvPr id="24" name="Picture 23"/>
          <p:cNvPicPr>
            <a:picLocks noChangeAspect="1"/>
          </p:cNvPicPr>
          <p:nvPr/>
        </p:nvPicPr>
        <p:blipFill>
          <a:blip r:embed="rId4"/>
          <a:stretch>
            <a:fillRect/>
          </a:stretch>
        </p:blipFill>
        <p:spPr>
          <a:xfrm rot="6504287">
            <a:off x="8144143" y="216606"/>
            <a:ext cx="972694" cy="579563"/>
          </a:xfrm>
          <a:prstGeom prst="rect">
            <a:avLst/>
          </a:prstGeom>
        </p:spPr>
      </p:pic>
    </p:spTree>
    <p:extLst>
      <p:ext uri="{BB962C8B-B14F-4D97-AF65-F5344CB8AC3E}">
        <p14:creationId xmlns:p14="http://schemas.microsoft.com/office/powerpoint/2010/main" val="14706375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2"/>
          <p:cNvPicPr>
            <a:picLocks noChangeAspect="1"/>
          </p:cNvPicPr>
          <p:nvPr/>
        </p:nvPicPr>
        <p:blipFill>
          <a:blip r:embed="rId2">
            <a:extLst>
              <a:ext uri="{28A0092B-C50C-407E-A947-70E740481C1C}">
                <a14:useLocalDpi xmlns:a14="http://schemas.microsoft.com/office/drawing/2010/main" val="0"/>
              </a:ext>
            </a:extLst>
          </a:blip>
          <a:srcRect r="38586" b="36365"/>
          <a:stretch>
            <a:fillRect/>
          </a:stretch>
        </p:blipFill>
        <p:spPr bwMode="auto">
          <a:xfrm>
            <a:off x="5243689" y="3852333"/>
            <a:ext cx="2870200"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itle 10"/>
          <p:cNvSpPr>
            <a:spLocks noGrp="1"/>
          </p:cNvSpPr>
          <p:nvPr>
            <p:ph type="title"/>
          </p:nvPr>
        </p:nvSpPr>
        <p:spPr/>
        <p:txBody>
          <a:bodyPr/>
          <a:lstStyle/>
          <a:p>
            <a:pPr eaLnBrk="1" hangingPunct="1"/>
            <a:endParaRPr lang="en-US">
              <a:latin typeface="Calibri" charset="0"/>
              <a:ea typeface="ＭＳ Ｐゴシック" charset="0"/>
              <a:cs typeface="ＭＳ Ｐゴシック" charset="0"/>
            </a:endParaRPr>
          </a:p>
        </p:txBody>
      </p:sp>
      <p:sp>
        <p:nvSpPr>
          <p:cNvPr id="28675" name="Rectangle 7"/>
          <p:cNvSpPr>
            <a:spLocks noGrp="1" noChangeArrowheads="1"/>
          </p:cNvSpPr>
          <p:nvPr>
            <p:ph sz="half" idx="1"/>
          </p:nvPr>
        </p:nvSpPr>
        <p:spPr/>
        <p:txBody>
          <a:bodyPr/>
          <a:lstStyle/>
          <a:p>
            <a:pPr eaLnBrk="1" hangingPunct="1">
              <a:buFontTx/>
              <a:buNone/>
            </a:pPr>
            <a:r>
              <a:rPr lang="en-US" dirty="0">
                <a:latin typeface="Calibri" charset="0"/>
                <a:ea typeface="ＭＳ Ｐゴシック" charset="0"/>
                <a:cs typeface="ＭＳ Ｐゴシック" charset="0"/>
              </a:rPr>
              <a:t>Structure Representation:</a:t>
            </a:r>
          </a:p>
          <a:p>
            <a:pPr eaLnBrk="1" hangingPunct="1"/>
            <a:r>
              <a:rPr lang="en-US" sz="2400" dirty="0">
                <a:latin typeface="Calibri" charset="0"/>
                <a:ea typeface="ＭＳ Ｐゴシック" charset="0"/>
                <a:cs typeface="ＭＳ Ｐゴシック" charset="0"/>
              </a:rPr>
              <a:t>Equilibrium bonds and angles </a:t>
            </a:r>
            <a:r>
              <a:rPr lang="en-US" sz="2000" i="1" dirty="0">
                <a:latin typeface="Calibri" charset="0"/>
                <a:ea typeface="ＭＳ Ｐゴシック" charset="0"/>
                <a:cs typeface="ＭＳ Ｐゴシック" charset="0"/>
              </a:rPr>
              <a:t>(</a:t>
            </a:r>
            <a:r>
              <a:rPr lang="en-US" sz="2000" i="1" dirty="0" err="1">
                <a:latin typeface="Calibri" charset="0"/>
                <a:ea typeface="ＭＳ Ｐゴシック" charset="0"/>
                <a:cs typeface="ＭＳ Ｐゴシック" charset="0"/>
              </a:rPr>
              <a:t>Engh</a:t>
            </a:r>
            <a:r>
              <a:rPr lang="en-US" sz="2000" i="1" dirty="0">
                <a:latin typeface="Calibri" charset="0"/>
                <a:ea typeface="ＭＳ Ｐゴシック" charset="0"/>
                <a:cs typeface="ＭＳ Ｐゴシック" charset="0"/>
              </a:rPr>
              <a:t> &amp; Huber 1991)</a:t>
            </a:r>
            <a:endParaRPr lang="en-US" sz="2000" dirty="0">
              <a:latin typeface="Calibri" charset="0"/>
              <a:ea typeface="ＭＳ Ｐゴシック" charset="0"/>
              <a:cs typeface="ＭＳ Ｐゴシック" charset="0"/>
            </a:endParaRPr>
          </a:p>
          <a:p>
            <a:pPr eaLnBrk="1" hangingPunct="1"/>
            <a:r>
              <a:rPr lang="en-US" sz="2400" dirty="0">
                <a:latin typeface="Calibri" charset="0"/>
                <a:ea typeface="ＭＳ Ｐゴシック" charset="0"/>
                <a:cs typeface="ＭＳ Ｐゴシック" charset="0"/>
              </a:rPr>
              <a:t>Centroid: average location of center of mass of side-chain</a:t>
            </a:r>
          </a:p>
          <a:p>
            <a:pPr eaLnBrk="1" hangingPunct="1">
              <a:buFontTx/>
              <a:buNone/>
            </a:pPr>
            <a:r>
              <a:rPr lang="en-US" sz="2400" dirty="0">
                <a:latin typeface="Calibri" charset="0"/>
                <a:ea typeface="ＭＳ Ｐゴシック" charset="0"/>
                <a:cs typeface="ＭＳ Ｐゴシック" charset="0"/>
              </a:rPr>
              <a:t>	</a:t>
            </a:r>
            <a:r>
              <a:rPr lang="en-US" sz="2400" b="1" dirty="0">
                <a:solidFill>
                  <a:srgbClr val="FF0000"/>
                </a:solidFill>
                <a:latin typeface="Calibri" charset="0"/>
                <a:ea typeface="ＭＳ Ｐゴシック" charset="0"/>
                <a:cs typeface="ＭＳ Ｐゴシック" charset="0"/>
              </a:rPr>
              <a:t>(Centroid | </a:t>
            </a:r>
            <a:r>
              <a:rPr lang="en-US" sz="2400" b="1" i="1" dirty="0" err="1">
                <a:solidFill>
                  <a:srgbClr val="FF0000"/>
                </a:solidFill>
                <a:latin typeface="Calibri" charset="0"/>
                <a:ea typeface="ＭＳ Ｐゴシック" charset="0"/>
                <a:cs typeface="ＭＳ Ｐゴシック" charset="0"/>
              </a:rPr>
              <a:t>aa</a:t>
            </a:r>
            <a:r>
              <a:rPr lang="en-US" sz="2400" b="1" i="1" dirty="0">
                <a:solidFill>
                  <a:srgbClr val="FF0000"/>
                </a:solidFill>
                <a:latin typeface="Calibri" charset="0"/>
                <a:ea typeface="ＭＳ Ｐゴシック" charset="0"/>
                <a:cs typeface="ＭＳ Ｐゴシック" charset="0"/>
              </a:rPr>
              <a:t>, </a:t>
            </a:r>
            <a:r>
              <a:rPr lang="en-US" sz="2400" b="1" i="1" dirty="0">
                <a:solidFill>
                  <a:srgbClr val="FF0000"/>
                </a:solidFill>
                <a:latin typeface="Symbol" charset="0"/>
                <a:ea typeface="ＭＳ Ｐゴシック" charset="0"/>
                <a:cs typeface="ＭＳ Ｐゴシック" charset="0"/>
              </a:rPr>
              <a:t>f</a:t>
            </a:r>
            <a:r>
              <a:rPr lang="en-US" sz="2400" b="1" i="1" dirty="0">
                <a:solidFill>
                  <a:srgbClr val="FF0000"/>
                </a:solidFill>
                <a:latin typeface="Calibri" charset="0"/>
                <a:ea typeface="ＭＳ Ｐゴシック" charset="0"/>
                <a:cs typeface="ＭＳ Ｐゴシック" charset="0"/>
              </a:rPr>
              <a:t>,</a:t>
            </a:r>
            <a:r>
              <a:rPr lang="en-US" sz="2400" b="1" i="1" dirty="0">
                <a:solidFill>
                  <a:srgbClr val="FF0000"/>
                </a:solidFill>
                <a:latin typeface="Calibri" charset="0"/>
                <a:ea typeface="ＭＳ Ｐゴシック" charset="0"/>
                <a:cs typeface="ＭＳ Ｐゴシック" charset="0"/>
                <a:sym typeface="Symbol" charset="0"/>
              </a:rPr>
              <a:t></a:t>
            </a:r>
            <a:r>
              <a:rPr lang="en-US" sz="2400" b="1" dirty="0" smtClean="0">
                <a:solidFill>
                  <a:srgbClr val="FF0000"/>
                </a:solidFill>
                <a:latin typeface="Calibri" charset="0"/>
                <a:ea typeface="ＭＳ Ｐゴシック" charset="0"/>
                <a:cs typeface="ＭＳ Ｐゴシック" charset="0"/>
                <a:sym typeface="Symbol" charset="0"/>
              </a:rPr>
              <a:t>)</a:t>
            </a:r>
          </a:p>
          <a:p>
            <a:pPr eaLnBrk="1" hangingPunct="1">
              <a:buFontTx/>
              <a:buNone/>
            </a:pPr>
            <a:endParaRPr lang="en-US" sz="2400" b="1" dirty="0">
              <a:solidFill>
                <a:srgbClr val="FF0000"/>
              </a:solidFill>
              <a:latin typeface="Calibri" charset="0"/>
              <a:ea typeface="ＭＳ Ｐゴシック" charset="0"/>
              <a:cs typeface="ＭＳ Ｐゴシック" charset="0"/>
              <a:sym typeface="Symbol" charset="0"/>
            </a:endParaRPr>
          </a:p>
          <a:p>
            <a:r>
              <a:rPr lang="en-US" sz="2400" dirty="0">
                <a:latin typeface="Calibri" charset="0"/>
                <a:ea typeface="ＭＳ Ｐゴシック" charset="0"/>
                <a:cs typeface="ＭＳ Ｐゴシック" charset="0"/>
              </a:rPr>
              <a:t>No modeling of side chains</a:t>
            </a:r>
          </a:p>
          <a:p>
            <a:r>
              <a:rPr lang="en-US" sz="2400" dirty="0">
                <a:latin typeface="Calibri" charset="0"/>
                <a:ea typeface="ＭＳ Ｐゴシック" charset="0"/>
                <a:cs typeface="ＭＳ Ｐゴシック" charset="0"/>
              </a:rPr>
              <a:t>Fast</a:t>
            </a:r>
          </a:p>
          <a:p>
            <a:pPr eaLnBrk="1" hangingPunct="1">
              <a:buFontTx/>
              <a:buNone/>
            </a:pPr>
            <a:endParaRPr lang="en-US" sz="2400" b="1" dirty="0">
              <a:solidFill>
                <a:srgbClr val="FF0000"/>
              </a:solidFill>
              <a:latin typeface="Calibri" charset="0"/>
              <a:ea typeface="ＭＳ Ｐゴシック" charset="0"/>
              <a:cs typeface="ＭＳ Ｐゴシック" charset="0"/>
              <a:sym typeface="Symbol" charset="0"/>
            </a:endParaRPr>
          </a:p>
          <a:p>
            <a:pPr eaLnBrk="1" hangingPunct="1">
              <a:buFontTx/>
              <a:buNone/>
            </a:pPr>
            <a:endParaRPr lang="en-US" sz="2400" b="1" dirty="0">
              <a:solidFill>
                <a:srgbClr val="FF0000"/>
              </a:solidFill>
              <a:latin typeface="Calibri" charset="0"/>
              <a:ea typeface="ＭＳ Ｐゴシック" charset="0"/>
              <a:cs typeface="ＭＳ Ｐゴシック" charset="0"/>
            </a:endParaRPr>
          </a:p>
        </p:txBody>
      </p:sp>
      <p:sp>
        <p:nvSpPr>
          <p:cNvPr id="28676" name="Content Placeholder 11"/>
          <p:cNvSpPr>
            <a:spLocks noGrp="1"/>
          </p:cNvSpPr>
          <p:nvPr>
            <p:ph sz="half" idx="2"/>
          </p:nvPr>
        </p:nvSpPr>
        <p:spPr>
          <a:xfrm>
            <a:off x="4648200" y="1600200"/>
            <a:ext cx="4343400" cy="4525963"/>
          </a:xfrm>
        </p:spPr>
        <p:txBody>
          <a:bodyPr/>
          <a:lstStyle/>
          <a:p>
            <a:pPr eaLnBrk="1" hangingPunct="1"/>
            <a:endParaRPr lang="en-US" sz="2400" dirty="0">
              <a:latin typeface="Calibri" charset="0"/>
              <a:ea typeface="ＭＳ Ｐゴシック" charset="0"/>
              <a:cs typeface="ＭＳ Ｐゴシック" charset="0"/>
            </a:endParaRPr>
          </a:p>
        </p:txBody>
      </p:sp>
      <p:sp>
        <p:nvSpPr>
          <p:cNvPr id="28677" name="Rectangle 4"/>
          <p:cNvSpPr>
            <a:spLocks noChangeArrowheads="1"/>
          </p:cNvSpPr>
          <p:nvPr/>
        </p:nvSpPr>
        <p:spPr bwMode="auto">
          <a:xfrm>
            <a:off x="338138" y="228600"/>
            <a:ext cx="8424862" cy="1143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400" dirty="0" smtClean="0">
                <a:solidFill>
                  <a:srgbClr val="000000"/>
                </a:solidFill>
                <a:latin typeface="Calibri" charset="0"/>
              </a:rPr>
              <a:t>Smooth: Low</a:t>
            </a:r>
            <a:r>
              <a:rPr lang="en-US" sz="4400" dirty="0">
                <a:solidFill>
                  <a:srgbClr val="000000"/>
                </a:solidFill>
                <a:latin typeface="Calibri" charset="0"/>
              </a:rPr>
              <a:t>-Resolution </a:t>
            </a:r>
            <a:r>
              <a:rPr lang="en-US" sz="4400" dirty="0" smtClean="0">
                <a:solidFill>
                  <a:srgbClr val="000000"/>
                </a:solidFill>
                <a:latin typeface="Calibri" charset="0"/>
              </a:rPr>
              <a:t>Step</a:t>
            </a:r>
            <a:endParaRPr lang="en-US" sz="4400" dirty="0">
              <a:solidFill>
                <a:srgbClr val="000000"/>
              </a:solidFill>
              <a:latin typeface="Calibri" charset="0"/>
            </a:endParaRPr>
          </a:p>
        </p:txBody>
      </p:sp>
      <p:grpSp>
        <p:nvGrpSpPr>
          <p:cNvPr id="2" name="Group 8"/>
          <p:cNvGrpSpPr>
            <a:grpSpLocks/>
          </p:cNvGrpSpPr>
          <p:nvPr/>
        </p:nvGrpSpPr>
        <p:grpSpPr bwMode="auto">
          <a:xfrm>
            <a:off x="5523592" y="3831294"/>
            <a:ext cx="2513795" cy="2079468"/>
            <a:chOff x="681" y="2621"/>
            <a:chExt cx="1759" cy="1227"/>
          </a:xfrm>
          <a:noFill/>
        </p:grpSpPr>
        <p:sp>
          <p:nvSpPr>
            <p:cNvPr id="103434" name="Oval 10"/>
            <p:cNvSpPr>
              <a:spLocks noChangeArrowheads="1"/>
            </p:cNvSpPr>
            <p:nvPr/>
          </p:nvSpPr>
          <p:spPr bwMode="auto">
            <a:xfrm>
              <a:off x="1962" y="2621"/>
              <a:ext cx="478" cy="465"/>
            </a:xfrm>
            <a:prstGeom prst="ellipse">
              <a:avLst/>
            </a:prstGeom>
            <a:gradFill flip="none" rotWithShape="1">
              <a:gsLst>
                <a:gs pos="0">
                  <a:schemeClr val="accent2">
                    <a:tint val="50000"/>
                    <a:satMod val="300000"/>
                    <a:alpha val="38000"/>
                  </a:schemeClr>
                </a:gs>
                <a:gs pos="35000">
                  <a:schemeClr val="accent2">
                    <a:tint val="37000"/>
                    <a:satMod val="300000"/>
                    <a:alpha val="38000"/>
                  </a:schemeClr>
                </a:gs>
                <a:gs pos="100000">
                  <a:schemeClr val="accent2">
                    <a:tint val="15000"/>
                    <a:satMod val="350000"/>
                    <a:alpha val="38000"/>
                  </a:schemeClr>
                </a:gs>
              </a:gsLst>
              <a:lin ang="16200000" scaled="1"/>
              <a:tileRect/>
            </a:gradFill>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fontAlgn="auto">
                <a:spcBef>
                  <a:spcPts val="0"/>
                </a:spcBef>
                <a:spcAft>
                  <a:spcPts val="0"/>
                </a:spcAft>
                <a:defRPr/>
              </a:pPr>
              <a:endParaRPr lang="en-US"/>
            </a:p>
          </p:txBody>
        </p:sp>
        <p:sp>
          <p:nvSpPr>
            <p:cNvPr id="103435" name="Oval 11"/>
            <p:cNvSpPr>
              <a:spLocks noChangeArrowheads="1"/>
            </p:cNvSpPr>
            <p:nvPr/>
          </p:nvSpPr>
          <p:spPr bwMode="auto">
            <a:xfrm>
              <a:off x="1075" y="2779"/>
              <a:ext cx="308" cy="273"/>
            </a:xfrm>
            <a:prstGeom prst="ellipse">
              <a:avLst/>
            </a:prstGeom>
            <a:gradFill flip="none" rotWithShape="1">
              <a:gsLst>
                <a:gs pos="0">
                  <a:schemeClr val="accent2">
                    <a:tint val="50000"/>
                    <a:satMod val="300000"/>
                    <a:alpha val="38000"/>
                  </a:schemeClr>
                </a:gs>
                <a:gs pos="35000">
                  <a:schemeClr val="accent2">
                    <a:tint val="37000"/>
                    <a:satMod val="300000"/>
                    <a:alpha val="38000"/>
                  </a:schemeClr>
                </a:gs>
                <a:gs pos="100000">
                  <a:schemeClr val="accent2">
                    <a:tint val="15000"/>
                    <a:satMod val="350000"/>
                    <a:alpha val="38000"/>
                  </a:schemeClr>
                </a:gs>
              </a:gsLst>
              <a:lin ang="16200000" scaled="1"/>
              <a:tileRect/>
            </a:gradFill>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fontAlgn="auto">
                <a:spcBef>
                  <a:spcPts val="0"/>
                </a:spcBef>
                <a:spcAft>
                  <a:spcPts val="0"/>
                </a:spcAft>
                <a:defRPr/>
              </a:pPr>
              <a:endParaRPr lang="en-US"/>
            </a:p>
          </p:txBody>
        </p:sp>
        <p:sp>
          <p:nvSpPr>
            <p:cNvPr id="103436" name="Oval 12"/>
            <p:cNvSpPr>
              <a:spLocks noChangeArrowheads="1"/>
            </p:cNvSpPr>
            <p:nvPr/>
          </p:nvSpPr>
          <p:spPr bwMode="auto">
            <a:xfrm>
              <a:off x="1348" y="3338"/>
              <a:ext cx="616" cy="510"/>
            </a:xfrm>
            <a:prstGeom prst="ellipse">
              <a:avLst/>
            </a:prstGeom>
            <a:gradFill flip="none" rotWithShape="1">
              <a:gsLst>
                <a:gs pos="0">
                  <a:schemeClr val="accent2">
                    <a:tint val="50000"/>
                    <a:satMod val="300000"/>
                    <a:alpha val="38000"/>
                  </a:schemeClr>
                </a:gs>
                <a:gs pos="35000">
                  <a:schemeClr val="accent2">
                    <a:tint val="37000"/>
                    <a:satMod val="300000"/>
                    <a:alpha val="38000"/>
                  </a:schemeClr>
                </a:gs>
                <a:gs pos="100000">
                  <a:schemeClr val="accent2">
                    <a:tint val="15000"/>
                    <a:satMod val="350000"/>
                    <a:alpha val="38000"/>
                  </a:schemeClr>
                </a:gs>
              </a:gsLst>
              <a:lin ang="16200000" scaled="1"/>
              <a:tileRect/>
            </a:gradFill>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fontAlgn="auto">
                <a:spcBef>
                  <a:spcPts val="0"/>
                </a:spcBef>
                <a:spcAft>
                  <a:spcPts val="0"/>
                </a:spcAft>
                <a:defRPr/>
              </a:pPr>
              <a:endParaRPr lang="en-US"/>
            </a:p>
          </p:txBody>
        </p:sp>
        <p:sp>
          <p:nvSpPr>
            <p:cNvPr id="103437" name="Oval 13"/>
            <p:cNvSpPr>
              <a:spLocks noChangeArrowheads="1"/>
            </p:cNvSpPr>
            <p:nvPr/>
          </p:nvSpPr>
          <p:spPr bwMode="auto">
            <a:xfrm>
              <a:off x="681" y="3408"/>
              <a:ext cx="342" cy="308"/>
            </a:xfrm>
            <a:prstGeom prst="ellipse">
              <a:avLst/>
            </a:prstGeom>
            <a:gradFill flip="none" rotWithShape="1">
              <a:gsLst>
                <a:gs pos="0">
                  <a:schemeClr val="accent2">
                    <a:tint val="50000"/>
                    <a:satMod val="300000"/>
                    <a:alpha val="38000"/>
                  </a:schemeClr>
                </a:gs>
                <a:gs pos="35000">
                  <a:schemeClr val="accent2">
                    <a:tint val="37000"/>
                    <a:satMod val="300000"/>
                    <a:alpha val="38000"/>
                  </a:schemeClr>
                </a:gs>
                <a:gs pos="100000">
                  <a:schemeClr val="accent2">
                    <a:tint val="15000"/>
                    <a:satMod val="350000"/>
                    <a:alpha val="38000"/>
                  </a:schemeClr>
                </a:gs>
              </a:gsLst>
              <a:lin ang="16200000" scaled="1"/>
              <a:tileRect/>
            </a:gradFill>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fontAlgn="auto">
                <a:spcBef>
                  <a:spcPts val="0"/>
                </a:spcBef>
                <a:spcAft>
                  <a:spcPts val="0"/>
                </a:spcAft>
                <a:defRPr/>
              </a:pPr>
              <a:endParaRPr lang="en-US"/>
            </a:p>
          </p:txBody>
        </p:sp>
      </p:grpSp>
    </p:spTree>
    <p:extLst>
      <p:ext uri="{BB962C8B-B14F-4D97-AF65-F5344CB8AC3E}">
        <p14:creationId xmlns:p14="http://schemas.microsoft.com/office/powerpoint/2010/main" val="38809962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286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1" name="Title 1"/>
          <p:cNvSpPr>
            <a:spLocks noGrp="1"/>
          </p:cNvSpPr>
          <p:nvPr>
            <p:ph type="title"/>
          </p:nvPr>
        </p:nvSpPr>
        <p:spPr/>
        <p:txBody>
          <a:bodyPr/>
          <a:lstStyle/>
          <a:p>
            <a:pPr eaLnBrk="1" hangingPunct="1"/>
            <a:r>
              <a:rPr lang="en-US" dirty="0" smtClean="0">
                <a:solidFill>
                  <a:srgbClr val="000000"/>
                </a:solidFill>
                <a:ea typeface="ＭＳ Ｐゴシック" pitchFamily="-1" charset="-128"/>
                <a:cs typeface="ＭＳ Ｐゴシック" pitchFamily="-1" charset="-128"/>
              </a:rPr>
              <a:t>Low-resolution parameters</a:t>
            </a:r>
          </a:p>
        </p:txBody>
      </p:sp>
      <p:sp>
        <p:nvSpPr>
          <p:cNvPr id="27652" name="Content Placeholder 2"/>
          <p:cNvSpPr>
            <a:spLocks noGrp="1"/>
          </p:cNvSpPr>
          <p:nvPr>
            <p:ph sz="half" idx="1"/>
          </p:nvPr>
        </p:nvSpPr>
        <p:spPr/>
        <p:txBody>
          <a:bodyPr/>
          <a:lstStyle/>
          <a:p>
            <a:pPr eaLnBrk="1" hangingPunct="1"/>
            <a:r>
              <a:rPr lang="en-US" dirty="0" err="1" smtClean="0">
                <a:ea typeface="ＭＳ Ｐゴシック" pitchFamily="-1" charset="-128"/>
                <a:cs typeface="ＭＳ Ｐゴシック" pitchFamily="-1" charset="-128"/>
              </a:rPr>
              <a:t>S</a:t>
            </a:r>
            <a:r>
              <a:rPr lang="en-US" i="1" baseline="-25000" dirty="0" err="1" smtClean="0">
                <a:ea typeface="ＭＳ Ｐゴシック" pitchFamily="-1" charset="-128"/>
                <a:cs typeface="ＭＳ Ｐゴシック" pitchFamily="-1" charset="-128"/>
              </a:rPr>
              <a:t>env</a:t>
            </a:r>
            <a:r>
              <a:rPr lang="en-US" i="1" baseline="-25000" dirty="0" smtClean="0">
                <a:ea typeface="ＭＳ Ｐゴシック" pitchFamily="-1" charset="-128"/>
                <a:cs typeface="ＭＳ Ｐゴシック" pitchFamily="-1" charset="-128"/>
              </a:rPr>
              <a:t> </a:t>
            </a:r>
            <a:r>
              <a:rPr lang="en-US" i="1" dirty="0" smtClean="0">
                <a:ea typeface="ＭＳ Ｐゴシック" pitchFamily="-1" charset="-128"/>
                <a:cs typeface="ＭＳ Ｐゴシック" pitchFamily="-1" charset="-128"/>
              </a:rPr>
              <a:t> </a:t>
            </a:r>
            <a:r>
              <a:rPr lang="en-US" dirty="0" smtClean="0">
                <a:ea typeface="ＭＳ Ｐゴシック" pitchFamily="-1" charset="-128"/>
                <a:cs typeface="ＭＳ Ｐゴシック" pitchFamily="-1" charset="-128"/>
              </a:rPr>
              <a:t>- burial preference </a:t>
            </a:r>
            <a:r>
              <a:rPr lang="en-US" sz="2000" dirty="0" smtClean="0">
                <a:ea typeface="ＭＳ Ｐゴシック" pitchFamily="-1" charset="-128"/>
                <a:cs typeface="ＭＳ Ｐゴシック" pitchFamily="-1" charset="-128"/>
              </a:rPr>
              <a:t>(number of neighbors)</a:t>
            </a:r>
          </a:p>
          <a:p>
            <a:pPr eaLnBrk="1" hangingPunct="1"/>
            <a:endParaRPr lang="en-US" sz="2000" dirty="0" smtClean="0">
              <a:ea typeface="ＭＳ Ｐゴシック" pitchFamily="-1" charset="-128"/>
              <a:cs typeface="ＭＳ Ｐゴシック" pitchFamily="-1" charset="-128"/>
            </a:endParaRPr>
          </a:p>
          <a:p>
            <a:pPr eaLnBrk="1" hangingPunct="1"/>
            <a:endParaRPr lang="en-US" sz="2000" dirty="0" smtClean="0">
              <a:ea typeface="ＭＳ Ｐゴシック" pitchFamily="-1" charset="-128"/>
              <a:cs typeface="ＭＳ Ｐゴシック" pitchFamily="-1" charset="-128"/>
            </a:endParaRPr>
          </a:p>
          <a:p>
            <a:pPr eaLnBrk="1" hangingPunct="1"/>
            <a:endParaRPr lang="en-US" sz="2000" dirty="0" smtClean="0">
              <a:ea typeface="ＭＳ Ｐゴシック" pitchFamily="-1" charset="-128"/>
              <a:cs typeface="ＭＳ Ｐゴシック" pitchFamily="-1" charset="-128"/>
            </a:endParaRPr>
          </a:p>
          <a:p>
            <a:pPr eaLnBrk="1" hangingPunct="1">
              <a:buFont typeface="Arial" pitchFamily="-1" charset="0"/>
              <a:buNone/>
            </a:pPr>
            <a:endParaRPr lang="en-US" sz="2000" dirty="0" smtClean="0">
              <a:ea typeface="ＭＳ Ｐゴシック" pitchFamily="-1" charset="-128"/>
              <a:cs typeface="ＭＳ Ｐゴシック" pitchFamily="-1" charset="-128"/>
            </a:endParaRPr>
          </a:p>
          <a:p>
            <a:pPr eaLnBrk="1" hangingPunct="1"/>
            <a:r>
              <a:rPr lang="en-US" dirty="0" err="1" smtClean="0">
                <a:ea typeface="ＭＳ Ｐゴシック" pitchFamily="-1" charset="-128"/>
                <a:cs typeface="ＭＳ Ｐゴシック" pitchFamily="-1" charset="-128"/>
              </a:rPr>
              <a:t>S</a:t>
            </a:r>
            <a:r>
              <a:rPr lang="en-US" i="1" baseline="-25000" dirty="0" err="1" smtClean="0">
                <a:ea typeface="ＭＳ Ｐゴシック" pitchFamily="-1" charset="-128"/>
                <a:cs typeface="ＭＳ Ｐゴシック" pitchFamily="-1" charset="-128"/>
              </a:rPr>
              <a:t>pair</a:t>
            </a:r>
            <a:r>
              <a:rPr lang="en-US" i="1" baseline="-25000" dirty="0" smtClean="0">
                <a:ea typeface="ＭＳ Ｐゴシック" pitchFamily="-1" charset="-128"/>
                <a:cs typeface="ＭＳ Ｐゴシック" pitchFamily="-1" charset="-128"/>
              </a:rPr>
              <a:t> </a:t>
            </a:r>
            <a:r>
              <a:rPr lang="en-US" i="1" dirty="0" smtClean="0">
                <a:ea typeface="ＭＳ Ｐゴシック" pitchFamily="-1" charset="-128"/>
                <a:cs typeface="ＭＳ Ｐゴシック" pitchFamily="-1" charset="-128"/>
              </a:rPr>
              <a:t> </a:t>
            </a:r>
            <a:r>
              <a:rPr lang="en-US" dirty="0" smtClean="0">
                <a:ea typeface="ＭＳ Ｐゴシック" pitchFamily="-1" charset="-128"/>
                <a:cs typeface="ＭＳ Ｐゴシック" pitchFamily="-1" charset="-128"/>
              </a:rPr>
              <a:t>- preferred amino acid pairs </a:t>
            </a:r>
            <a:r>
              <a:rPr lang="en-US" sz="2000" dirty="0" smtClean="0">
                <a:ea typeface="ＭＳ Ｐゴシック" pitchFamily="-1" charset="-128"/>
                <a:cs typeface="ＭＳ Ｐゴシック" pitchFamily="-1" charset="-128"/>
              </a:rPr>
              <a:t>(e.g. </a:t>
            </a:r>
            <a:r>
              <a:rPr lang="en-US" sz="2000" dirty="0" err="1" smtClean="0">
                <a:ea typeface="ＭＳ Ｐゴシック" pitchFamily="-1" charset="-128"/>
                <a:cs typeface="ＭＳ Ｐゴシック" pitchFamily="-1" charset="-128"/>
              </a:rPr>
              <a:t>cys-cys</a:t>
            </a:r>
            <a:r>
              <a:rPr lang="en-US" sz="2000" dirty="0" smtClean="0">
                <a:ea typeface="ＭＳ Ｐゴシック" pitchFamily="-1" charset="-128"/>
                <a:cs typeface="ＭＳ Ｐゴシック" pitchFamily="-1" charset="-128"/>
              </a:rPr>
              <a:t>, </a:t>
            </a:r>
            <a:r>
              <a:rPr lang="en-US" sz="2000" dirty="0" err="1" smtClean="0">
                <a:ea typeface="ＭＳ Ｐゴシック" pitchFamily="-1" charset="-128"/>
                <a:cs typeface="ＭＳ Ｐゴシック" pitchFamily="-1" charset="-128"/>
              </a:rPr>
              <a:t>glu-arg</a:t>
            </a:r>
            <a:r>
              <a:rPr lang="en-US" sz="2000" dirty="0" smtClean="0">
                <a:ea typeface="ＭＳ Ｐゴシック" pitchFamily="-1" charset="-128"/>
                <a:cs typeface="ＭＳ Ｐゴシック" pitchFamily="-1" charset="-128"/>
              </a:rPr>
              <a:t>, etc)</a:t>
            </a:r>
          </a:p>
          <a:p>
            <a:pPr eaLnBrk="1" hangingPunct="1"/>
            <a:endParaRPr lang="en-US" sz="2000" dirty="0" smtClean="0">
              <a:ea typeface="ＭＳ Ｐゴシック" pitchFamily="-1" charset="-128"/>
              <a:cs typeface="ＭＳ Ｐゴシック" pitchFamily="-1" charset="-128"/>
            </a:endParaRPr>
          </a:p>
        </p:txBody>
      </p:sp>
      <p:sp>
        <p:nvSpPr>
          <p:cNvPr id="27650" name="Content Placeholder 3"/>
          <p:cNvSpPr>
            <a:spLocks noGrp="1"/>
          </p:cNvSpPr>
          <p:nvPr>
            <p:ph sz="half" idx="2"/>
          </p:nvPr>
        </p:nvSpPr>
        <p:spPr>
          <a:xfrm>
            <a:off x="4495800" y="1600200"/>
            <a:ext cx="4648200" cy="4525963"/>
          </a:xfrm>
        </p:spPr>
        <p:txBody>
          <a:bodyPr/>
          <a:lstStyle/>
          <a:p>
            <a:pPr eaLnBrk="1" hangingPunct="1">
              <a:buFont typeface="Arial" pitchFamily="-1" charset="0"/>
              <a:buNone/>
            </a:pPr>
            <a:r>
              <a:rPr lang="en-US" smtClean="0">
                <a:solidFill>
                  <a:srgbClr val="008000"/>
                </a:solidFill>
                <a:ea typeface="ＭＳ Ｐゴシック" pitchFamily="-1" charset="-128"/>
                <a:cs typeface="ＭＳ Ｐゴシック" pitchFamily="-1" charset="-128"/>
              </a:rPr>
              <a:t>S</a:t>
            </a:r>
            <a:r>
              <a:rPr lang="en-US" i="1" baseline="-25000" smtClean="0">
                <a:solidFill>
                  <a:srgbClr val="008000"/>
                </a:solidFill>
                <a:ea typeface="ＭＳ Ｐゴシック" pitchFamily="-1" charset="-128"/>
                <a:cs typeface="ＭＳ Ｐゴシック" pitchFamily="-1" charset="-128"/>
              </a:rPr>
              <a:t>ss</a:t>
            </a:r>
            <a:r>
              <a:rPr lang="en-US" i="1" baseline="-25000" smtClean="0">
                <a:ea typeface="ＭＳ Ｐゴシック" pitchFamily="-1" charset="-128"/>
                <a:cs typeface="ＭＳ Ｐゴシック" pitchFamily="-1" charset="-128"/>
              </a:rPr>
              <a:t> </a:t>
            </a:r>
            <a:r>
              <a:rPr lang="en-US" smtClean="0">
                <a:ea typeface="ＭＳ Ｐゴシック" pitchFamily="-1" charset="-128"/>
                <a:cs typeface="ＭＳ Ｐゴシック" pitchFamily="-1" charset="-128"/>
              </a:rPr>
              <a:t>+ S</a:t>
            </a:r>
            <a:r>
              <a:rPr lang="en-US" i="1" baseline="-25000" smtClean="0">
                <a:ea typeface="ＭＳ Ｐゴシック" pitchFamily="-1" charset="-128"/>
                <a:cs typeface="ＭＳ Ｐゴシック" pitchFamily="-1" charset="-128"/>
              </a:rPr>
              <a:t>HS</a:t>
            </a:r>
            <a:r>
              <a:rPr lang="en-US" smtClean="0">
                <a:ea typeface="ＭＳ Ｐゴシック" pitchFamily="-1" charset="-128"/>
                <a:cs typeface="ＭＳ Ｐゴシック" pitchFamily="-1" charset="-128"/>
              </a:rPr>
              <a:t> - sheet and helix-sheet geometries</a:t>
            </a:r>
          </a:p>
          <a:p>
            <a:pPr eaLnBrk="1" hangingPunct="1">
              <a:buFont typeface="Arial" pitchFamily="-1" charset="0"/>
              <a:buNone/>
            </a:pPr>
            <a:endParaRPr lang="en-US" smtClean="0">
              <a:solidFill>
                <a:srgbClr val="660066"/>
              </a:solidFill>
              <a:ea typeface="ＭＳ Ｐゴシック" pitchFamily="-1" charset="-128"/>
              <a:cs typeface="ＭＳ Ｐゴシック" pitchFamily="-1" charset="-128"/>
            </a:endParaRPr>
          </a:p>
          <a:p>
            <a:pPr eaLnBrk="1" hangingPunct="1">
              <a:buFont typeface="Arial" pitchFamily="-1" charset="0"/>
              <a:buNone/>
            </a:pPr>
            <a:r>
              <a:rPr lang="en-US" smtClean="0">
                <a:ea typeface="ＭＳ Ｐゴシック" pitchFamily="-1" charset="-128"/>
                <a:cs typeface="ＭＳ Ｐゴシック" pitchFamily="-1" charset="-128"/>
              </a:rPr>
              <a:t>compactness of structure</a:t>
            </a:r>
          </a:p>
          <a:p>
            <a:pPr eaLnBrk="1" hangingPunct="1"/>
            <a:r>
              <a:rPr lang="en-US" smtClean="0">
                <a:solidFill>
                  <a:srgbClr val="660066"/>
                </a:solidFill>
                <a:ea typeface="ＭＳ Ｐゴシック" pitchFamily="-1" charset="-128"/>
                <a:cs typeface="ＭＳ Ｐゴシック" pitchFamily="-1" charset="-128"/>
              </a:rPr>
              <a:t>S</a:t>
            </a:r>
            <a:r>
              <a:rPr lang="en-US" i="1" baseline="-25000" smtClean="0">
                <a:solidFill>
                  <a:srgbClr val="660066"/>
                </a:solidFill>
                <a:ea typeface="ＭＳ Ｐゴシック" pitchFamily="-1" charset="-128"/>
                <a:cs typeface="ＭＳ Ｐゴシック" pitchFamily="-1" charset="-128"/>
              </a:rPr>
              <a:t>c</a:t>
            </a:r>
            <a:r>
              <a:rPr lang="en-US" i="1" baseline="-25000" smtClean="0">
                <a:solidFill>
                  <a:srgbClr val="660066"/>
                </a:solidFill>
                <a:latin typeface="Symbol" pitchFamily="-1" charset="2"/>
                <a:ea typeface="Symbol" pitchFamily="-1" charset="2"/>
                <a:cs typeface="Symbol" pitchFamily="-1" charset="2"/>
              </a:rPr>
              <a:t>b</a:t>
            </a:r>
            <a:r>
              <a:rPr lang="en-US" smtClean="0">
                <a:ea typeface="ＭＳ Ｐゴシック" pitchFamily="-1" charset="-128"/>
                <a:cs typeface="ＭＳ Ｐゴシック" pitchFamily="-1" charset="-128"/>
              </a:rPr>
              <a:t>     </a:t>
            </a:r>
          </a:p>
          <a:p>
            <a:pPr eaLnBrk="1" hangingPunct="1"/>
            <a:r>
              <a:rPr lang="en-US" smtClean="0">
                <a:solidFill>
                  <a:srgbClr val="0000FF"/>
                </a:solidFill>
                <a:ea typeface="ＭＳ Ｐゴシック" pitchFamily="-1" charset="-128"/>
                <a:cs typeface="ＭＳ Ｐゴシック" pitchFamily="-1" charset="-128"/>
              </a:rPr>
              <a:t>S</a:t>
            </a:r>
            <a:r>
              <a:rPr lang="en-US" i="1" baseline="-25000" smtClean="0">
                <a:solidFill>
                  <a:srgbClr val="0000FF"/>
                </a:solidFill>
                <a:ea typeface="ＭＳ Ｐゴシック" pitchFamily="-1" charset="-128"/>
                <a:cs typeface="ＭＳ Ｐゴシック" pitchFamily="-1" charset="-128"/>
              </a:rPr>
              <a:t>vdw</a:t>
            </a:r>
            <a:r>
              <a:rPr lang="en-US" smtClean="0">
                <a:ea typeface="ＭＳ Ｐゴシック" pitchFamily="-1" charset="-128"/>
                <a:cs typeface="ＭＳ Ｐゴシック" pitchFamily="-1" charset="-128"/>
              </a:rPr>
              <a:t> no clashes</a:t>
            </a:r>
          </a:p>
          <a:p>
            <a:pPr eaLnBrk="1" hangingPunct="1"/>
            <a:r>
              <a:rPr lang="en-US" smtClean="0">
                <a:solidFill>
                  <a:srgbClr val="660066"/>
                </a:solidFill>
                <a:ea typeface="ＭＳ Ｐゴシック" pitchFamily="-1" charset="-128"/>
                <a:cs typeface="ＭＳ Ｐゴシック" pitchFamily="-1" charset="-128"/>
              </a:rPr>
              <a:t>S</a:t>
            </a:r>
            <a:r>
              <a:rPr lang="en-US" i="1" baseline="-25000" smtClean="0">
                <a:solidFill>
                  <a:srgbClr val="660066"/>
                </a:solidFill>
                <a:ea typeface="ＭＳ Ｐゴシック" pitchFamily="-1" charset="-128"/>
                <a:cs typeface="ＭＳ Ｐゴシック" pitchFamily="-1" charset="-128"/>
              </a:rPr>
              <a:t>rgyr </a:t>
            </a:r>
            <a:r>
              <a:rPr lang="en-US" smtClean="0">
                <a:ea typeface="ＭＳ Ｐゴシック" pitchFamily="-1" charset="-128"/>
                <a:cs typeface="ＭＳ Ｐゴシック" pitchFamily="-1" charset="-128"/>
              </a:rPr>
              <a:t>globular structure</a:t>
            </a:r>
          </a:p>
          <a:p>
            <a:pPr eaLnBrk="1" hangingPunct="1">
              <a:buFont typeface="Arial" pitchFamily="-1" charset="0"/>
              <a:buNone/>
            </a:pPr>
            <a:endParaRPr lang="en-US" i="1" baseline="-25000" smtClean="0">
              <a:solidFill>
                <a:srgbClr val="660066"/>
              </a:solidFill>
              <a:ea typeface="ＭＳ Ｐゴシック" pitchFamily="-1" charset="-128"/>
              <a:cs typeface="ＭＳ Ｐゴシック" pitchFamily="-1" charset="-128"/>
            </a:endParaRPr>
          </a:p>
          <a:p>
            <a:pPr eaLnBrk="1" hangingPunct="1">
              <a:buFont typeface="Arial" pitchFamily="-1" charset="0"/>
              <a:buNone/>
            </a:pPr>
            <a:endParaRPr lang="en-US" i="1" baseline="-25000" smtClean="0">
              <a:solidFill>
                <a:srgbClr val="660066"/>
              </a:solidFill>
              <a:ea typeface="ＭＳ Ｐゴシック" pitchFamily="-1" charset="-128"/>
              <a:cs typeface="ＭＳ Ｐゴシック" pitchFamily="-1" charset="-128"/>
            </a:endParaRPr>
          </a:p>
          <a:p>
            <a:pPr eaLnBrk="1" hangingPunct="1"/>
            <a:endParaRPr lang="en-US" smtClean="0">
              <a:ea typeface="ＭＳ Ｐゴシック" pitchFamily="-1" charset="-128"/>
              <a:cs typeface="ＭＳ Ｐゴシック" pitchFamily="-1" charset="-128"/>
            </a:endParaRPr>
          </a:p>
        </p:txBody>
      </p:sp>
      <p:sp>
        <p:nvSpPr>
          <p:cNvPr id="27653" name="Content Placeholder 4"/>
          <p:cNvSpPr txBox="1">
            <a:spLocks/>
          </p:cNvSpPr>
          <p:nvPr/>
        </p:nvSpPr>
        <p:spPr bwMode="auto">
          <a:xfrm>
            <a:off x="4800600" y="1752600"/>
            <a:ext cx="4038600" cy="4525963"/>
          </a:xfrm>
          <a:prstGeom prst="rect">
            <a:avLst/>
          </a:prstGeom>
          <a:noFill/>
          <a:ln w="9525">
            <a:noFill/>
            <a:miter lim="800000"/>
            <a:headEnd/>
            <a:tailEnd/>
          </a:ln>
        </p:spPr>
        <p:txBody>
          <a:bodyPr>
            <a:prstTxWarp prst="textNoShape">
              <a:avLst/>
            </a:prstTxWarp>
          </a:bodyPr>
          <a:lstStyle/>
          <a:p>
            <a:pPr marL="342900" indent="-342900">
              <a:spcBef>
                <a:spcPct val="20000"/>
              </a:spcBef>
              <a:buFont typeface="Arial" pitchFamily="-1" charset="0"/>
              <a:buChar char="•"/>
            </a:pPr>
            <a:endParaRPr lang="en-US" sz="2800">
              <a:latin typeface="Calibri" pitchFamily="-1" charset="0"/>
            </a:endParaRPr>
          </a:p>
        </p:txBody>
      </p:sp>
      <p:grpSp>
        <p:nvGrpSpPr>
          <p:cNvPr id="27654" name="Group 45"/>
          <p:cNvGrpSpPr>
            <a:grpSpLocks/>
          </p:cNvGrpSpPr>
          <p:nvPr/>
        </p:nvGrpSpPr>
        <p:grpSpPr bwMode="auto">
          <a:xfrm>
            <a:off x="914400" y="2362200"/>
            <a:ext cx="1371600" cy="1371600"/>
            <a:chOff x="914400" y="2362200"/>
            <a:chExt cx="1371600" cy="1371600"/>
          </a:xfrm>
        </p:grpSpPr>
        <p:sp>
          <p:nvSpPr>
            <p:cNvPr id="6" name="Oval 5"/>
            <p:cNvSpPr/>
            <p:nvPr/>
          </p:nvSpPr>
          <p:spPr>
            <a:xfrm>
              <a:off x="1371600" y="2819400"/>
              <a:ext cx="457200" cy="457200"/>
            </a:xfrm>
            <a:prstGeom prst="ellipse">
              <a:avLst/>
            </a:prstGeom>
            <a:gradFill flip="none" rotWithShape="1">
              <a:gsLst>
                <a:gs pos="0">
                  <a:schemeClr val="tx1">
                    <a:lumMod val="50000"/>
                    <a:lumOff val="50000"/>
                  </a:schemeClr>
                </a:gs>
                <a:gs pos="100000">
                  <a:srgbClr val="FFFFFF"/>
                </a:gs>
              </a:gsLst>
              <a:lin ang="19440000" scaled="0"/>
              <a:tileRect/>
            </a:gradFill>
            <a:effectLst>
              <a:glow rad="101600">
                <a:schemeClr val="accent1">
                  <a:alpha val="75000"/>
                </a:schemeClr>
              </a:glow>
              <a:outerShdw blurRad="50800" dist="38100" dir="2700000" algn="br"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08" charset="-128"/>
                <a:cs typeface="ＭＳ Ｐゴシック" pitchFamily="-108" charset="-128"/>
              </a:endParaRPr>
            </a:p>
          </p:txBody>
        </p:sp>
        <p:sp>
          <p:nvSpPr>
            <p:cNvPr id="7" name="Oval 6"/>
            <p:cNvSpPr/>
            <p:nvPr/>
          </p:nvSpPr>
          <p:spPr>
            <a:xfrm>
              <a:off x="1828800" y="2743200"/>
              <a:ext cx="457200" cy="457200"/>
            </a:xfrm>
            <a:prstGeom prst="ellipse">
              <a:avLst/>
            </a:prstGeom>
            <a:gradFill flip="none" rotWithShape="1">
              <a:gsLst>
                <a:gs pos="0">
                  <a:schemeClr val="tx1">
                    <a:lumMod val="50000"/>
                    <a:lumOff val="50000"/>
                  </a:schemeClr>
                </a:gs>
                <a:gs pos="100000">
                  <a:srgbClr val="FFFFFF"/>
                </a:gs>
              </a:gsLst>
              <a:lin ang="19440000" scaled="0"/>
              <a:tileRect/>
            </a:gra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08" charset="-128"/>
                <a:cs typeface="ＭＳ Ｐゴシック" pitchFamily="-108" charset="-128"/>
              </a:endParaRPr>
            </a:p>
          </p:txBody>
        </p:sp>
        <p:sp>
          <p:nvSpPr>
            <p:cNvPr id="8" name="Oval 7"/>
            <p:cNvSpPr/>
            <p:nvPr/>
          </p:nvSpPr>
          <p:spPr>
            <a:xfrm>
              <a:off x="1676400" y="3200400"/>
              <a:ext cx="457200" cy="457200"/>
            </a:xfrm>
            <a:prstGeom prst="ellipse">
              <a:avLst/>
            </a:prstGeom>
            <a:gradFill flip="none" rotWithShape="1">
              <a:gsLst>
                <a:gs pos="0">
                  <a:schemeClr val="tx1">
                    <a:lumMod val="50000"/>
                    <a:lumOff val="50000"/>
                  </a:schemeClr>
                </a:gs>
                <a:gs pos="100000">
                  <a:srgbClr val="FFFFFF"/>
                </a:gs>
              </a:gsLst>
              <a:lin ang="19440000" scaled="0"/>
              <a:tileRect/>
            </a:gra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08" charset="-128"/>
                <a:cs typeface="ＭＳ Ｐゴシック" pitchFamily="-108" charset="-128"/>
              </a:endParaRPr>
            </a:p>
          </p:txBody>
        </p:sp>
        <p:sp>
          <p:nvSpPr>
            <p:cNvPr id="9" name="Oval 8"/>
            <p:cNvSpPr/>
            <p:nvPr/>
          </p:nvSpPr>
          <p:spPr>
            <a:xfrm>
              <a:off x="1219200" y="3276600"/>
              <a:ext cx="457200" cy="457200"/>
            </a:xfrm>
            <a:prstGeom prst="ellipse">
              <a:avLst/>
            </a:prstGeom>
            <a:gradFill flip="none" rotWithShape="1">
              <a:gsLst>
                <a:gs pos="0">
                  <a:schemeClr val="tx1">
                    <a:lumMod val="50000"/>
                    <a:lumOff val="50000"/>
                  </a:schemeClr>
                </a:gs>
                <a:gs pos="100000">
                  <a:srgbClr val="FFFFFF"/>
                </a:gs>
              </a:gsLst>
              <a:lin ang="19440000" scaled="0"/>
              <a:tileRect/>
            </a:gra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08" charset="-128"/>
                <a:cs typeface="ＭＳ Ｐゴシック" pitchFamily="-108" charset="-128"/>
              </a:endParaRPr>
            </a:p>
          </p:txBody>
        </p:sp>
        <p:sp>
          <p:nvSpPr>
            <p:cNvPr id="10" name="Oval 9"/>
            <p:cNvSpPr/>
            <p:nvPr/>
          </p:nvSpPr>
          <p:spPr>
            <a:xfrm>
              <a:off x="914400" y="2895600"/>
              <a:ext cx="457200" cy="457200"/>
            </a:xfrm>
            <a:prstGeom prst="ellipse">
              <a:avLst/>
            </a:prstGeom>
            <a:gradFill flip="none" rotWithShape="1">
              <a:gsLst>
                <a:gs pos="0">
                  <a:srgbClr val="FF0000"/>
                </a:gs>
                <a:gs pos="100000">
                  <a:srgbClr val="FFFFFF"/>
                </a:gs>
              </a:gsLst>
              <a:lin ang="19440000" scaled="0"/>
              <a:tileRect/>
            </a:gradFill>
            <a:effectLst>
              <a:glow rad="63500">
                <a:schemeClr val="accent2">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08" charset="-128"/>
                <a:cs typeface="ＭＳ Ｐゴシック" pitchFamily="-108" charset="-128"/>
              </a:endParaRPr>
            </a:p>
          </p:txBody>
        </p:sp>
        <p:sp>
          <p:nvSpPr>
            <p:cNvPr id="11" name="Oval 10"/>
            <p:cNvSpPr/>
            <p:nvPr/>
          </p:nvSpPr>
          <p:spPr>
            <a:xfrm>
              <a:off x="1066800" y="2438400"/>
              <a:ext cx="457200" cy="457200"/>
            </a:xfrm>
            <a:prstGeom prst="ellipse">
              <a:avLst/>
            </a:prstGeom>
            <a:gradFill flip="none" rotWithShape="1">
              <a:gsLst>
                <a:gs pos="0">
                  <a:schemeClr val="tx1">
                    <a:lumMod val="50000"/>
                    <a:lumOff val="50000"/>
                  </a:schemeClr>
                </a:gs>
                <a:gs pos="100000">
                  <a:srgbClr val="FFFFFF"/>
                </a:gs>
              </a:gsLst>
              <a:lin ang="19440000" scaled="0"/>
              <a:tileRect/>
            </a:gra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08" charset="-128"/>
                <a:cs typeface="ＭＳ Ｐゴシック" pitchFamily="-108" charset="-128"/>
              </a:endParaRPr>
            </a:p>
          </p:txBody>
        </p:sp>
        <p:sp>
          <p:nvSpPr>
            <p:cNvPr id="16" name="Oval 15"/>
            <p:cNvSpPr/>
            <p:nvPr/>
          </p:nvSpPr>
          <p:spPr>
            <a:xfrm>
              <a:off x="1524000" y="2362200"/>
              <a:ext cx="457200" cy="457200"/>
            </a:xfrm>
            <a:prstGeom prst="ellipse">
              <a:avLst/>
            </a:prstGeom>
            <a:gradFill flip="none" rotWithShape="1">
              <a:gsLst>
                <a:gs pos="0">
                  <a:schemeClr val="tx1">
                    <a:lumMod val="50000"/>
                    <a:lumOff val="50000"/>
                  </a:schemeClr>
                </a:gs>
                <a:gs pos="100000">
                  <a:srgbClr val="FFFFFF"/>
                </a:gs>
              </a:gsLst>
              <a:lin ang="19440000" scaled="0"/>
              <a:tileRect/>
            </a:gra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08" charset="-128"/>
                <a:cs typeface="ＭＳ Ｐゴシック" pitchFamily="-108" charset="-128"/>
              </a:endParaRPr>
            </a:p>
          </p:txBody>
        </p:sp>
      </p:grpSp>
      <p:grpSp>
        <p:nvGrpSpPr>
          <p:cNvPr id="27655" name="Group 46"/>
          <p:cNvGrpSpPr>
            <a:grpSpLocks/>
          </p:cNvGrpSpPr>
          <p:nvPr/>
        </p:nvGrpSpPr>
        <p:grpSpPr bwMode="auto">
          <a:xfrm>
            <a:off x="1752600" y="4876800"/>
            <a:ext cx="609600" cy="914400"/>
            <a:chOff x="1752600" y="4876800"/>
            <a:chExt cx="609600" cy="914400"/>
          </a:xfrm>
        </p:grpSpPr>
        <p:sp>
          <p:nvSpPr>
            <p:cNvPr id="21" name="Oval 20"/>
            <p:cNvSpPr/>
            <p:nvPr/>
          </p:nvSpPr>
          <p:spPr>
            <a:xfrm>
              <a:off x="1752600" y="5334000"/>
              <a:ext cx="457200" cy="457200"/>
            </a:xfrm>
            <a:prstGeom prst="ellipse">
              <a:avLst/>
            </a:prstGeom>
            <a:gradFill flip="none" rotWithShape="1">
              <a:gsLst>
                <a:gs pos="0">
                  <a:srgbClr val="FF0000"/>
                </a:gs>
                <a:gs pos="100000">
                  <a:srgbClr val="FFFFFF"/>
                </a:gs>
              </a:gsLst>
              <a:lin ang="19440000" scaled="0"/>
              <a:tileRect/>
            </a:gradFill>
            <a:effectLst>
              <a:glow rad="63500">
                <a:schemeClr val="accent2">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08" charset="-128"/>
                <a:cs typeface="ＭＳ Ｐゴシック" pitchFamily="-108" charset="-128"/>
              </a:endParaRPr>
            </a:p>
          </p:txBody>
        </p:sp>
        <p:sp>
          <p:nvSpPr>
            <p:cNvPr id="22" name="Oval 21"/>
            <p:cNvSpPr/>
            <p:nvPr/>
          </p:nvSpPr>
          <p:spPr>
            <a:xfrm>
              <a:off x="1905000" y="4876800"/>
              <a:ext cx="457200" cy="457200"/>
            </a:xfrm>
            <a:prstGeom prst="ellipse">
              <a:avLst/>
            </a:prstGeom>
            <a:gradFill flip="none" rotWithShape="1">
              <a:gsLst>
                <a:gs pos="0">
                  <a:srgbClr val="0000FF"/>
                </a:gs>
                <a:gs pos="100000">
                  <a:srgbClr val="FFFFFF"/>
                </a:gs>
              </a:gsLst>
              <a:lin ang="19440000" scaled="0"/>
              <a:tileRect/>
            </a:gradFill>
            <a:effectLst>
              <a:glow rad="63500">
                <a:schemeClr val="accent1">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08" charset="-128"/>
                <a:cs typeface="ＭＳ Ｐゴシック" pitchFamily="-108" charset="-128"/>
              </a:endParaRPr>
            </a:p>
          </p:txBody>
        </p:sp>
      </p:grpSp>
      <p:grpSp>
        <p:nvGrpSpPr>
          <p:cNvPr id="27656" name="Group 47"/>
          <p:cNvGrpSpPr>
            <a:grpSpLocks/>
          </p:cNvGrpSpPr>
          <p:nvPr/>
        </p:nvGrpSpPr>
        <p:grpSpPr bwMode="auto">
          <a:xfrm>
            <a:off x="2438400" y="4800600"/>
            <a:ext cx="609600" cy="914400"/>
            <a:chOff x="2438400" y="4800600"/>
            <a:chExt cx="609600" cy="914400"/>
          </a:xfrm>
        </p:grpSpPr>
        <p:sp>
          <p:nvSpPr>
            <p:cNvPr id="17" name="Oval 16"/>
            <p:cNvSpPr/>
            <p:nvPr/>
          </p:nvSpPr>
          <p:spPr>
            <a:xfrm>
              <a:off x="2438400" y="5257800"/>
              <a:ext cx="457200" cy="457200"/>
            </a:xfrm>
            <a:prstGeom prst="ellipse">
              <a:avLst/>
            </a:prstGeom>
            <a:gradFill flip="none" rotWithShape="1">
              <a:gsLst>
                <a:gs pos="0">
                  <a:schemeClr val="accent6">
                    <a:lumMod val="60000"/>
                    <a:lumOff val="40000"/>
                  </a:schemeClr>
                </a:gs>
                <a:gs pos="100000">
                  <a:srgbClr val="FFFFFF"/>
                </a:gs>
              </a:gsLst>
              <a:lin ang="19440000" scaled="0"/>
              <a:tileRect/>
            </a:gradFill>
            <a:effectLst>
              <a:glow rad="101600">
                <a:schemeClr val="accent3">
                  <a:alpha val="75000"/>
                </a:schemeClr>
              </a:glow>
              <a:outerShdw blurRad="50800" dist="38100" dir="2700000" algn="br"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08" charset="-128"/>
                <a:cs typeface="ＭＳ Ｐゴシック" pitchFamily="-108" charset="-128"/>
              </a:endParaRPr>
            </a:p>
          </p:txBody>
        </p:sp>
        <p:sp>
          <p:nvSpPr>
            <p:cNvPr id="23" name="Oval 22"/>
            <p:cNvSpPr/>
            <p:nvPr/>
          </p:nvSpPr>
          <p:spPr>
            <a:xfrm>
              <a:off x="2590800" y="4800600"/>
              <a:ext cx="457200" cy="457200"/>
            </a:xfrm>
            <a:prstGeom prst="ellipse">
              <a:avLst/>
            </a:prstGeom>
            <a:gradFill flip="none" rotWithShape="1">
              <a:gsLst>
                <a:gs pos="0">
                  <a:schemeClr val="accent6">
                    <a:lumMod val="60000"/>
                    <a:lumOff val="40000"/>
                  </a:schemeClr>
                </a:gs>
                <a:gs pos="100000">
                  <a:srgbClr val="FFFFFF"/>
                </a:gs>
              </a:gsLst>
              <a:lin ang="19440000" scaled="0"/>
              <a:tileRect/>
            </a:gradFill>
            <a:effectLst>
              <a:glow rad="101600">
                <a:schemeClr val="accent3">
                  <a:alpha val="75000"/>
                </a:schemeClr>
              </a:glow>
              <a:outerShdw blurRad="50800" dist="38100" dir="2700000" algn="br"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08" charset="-128"/>
                <a:cs typeface="ＭＳ Ｐゴシック" pitchFamily="-108" charset="-128"/>
              </a:endParaRPr>
            </a:p>
          </p:txBody>
        </p:sp>
      </p:grpSp>
      <p:sp>
        <p:nvSpPr>
          <p:cNvPr id="27657" name="TextBox 27"/>
          <p:cNvSpPr txBox="1">
            <a:spLocks noChangeArrowheads="1"/>
          </p:cNvSpPr>
          <p:nvPr/>
        </p:nvSpPr>
        <p:spPr bwMode="auto">
          <a:xfrm>
            <a:off x="4724400" y="5410200"/>
            <a:ext cx="3200400" cy="646113"/>
          </a:xfrm>
          <a:prstGeom prst="rect">
            <a:avLst/>
          </a:prstGeom>
          <a:noFill/>
          <a:ln w="9525">
            <a:noFill/>
            <a:miter lim="800000"/>
            <a:headEnd/>
            <a:tailEnd/>
          </a:ln>
        </p:spPr>
        <p:txBody>
          <a:bodyPr>
            <a:prstTxWarp prst="textNoShape">
              <a:avLst/>
            </a:prstTxWarp>
            <a:spAutoFit/>
          </a:bodyPr>
          <a:lstStyle/>
          <a:p>
            <a:pPr algn="ctr"/>
            <a:r>
              <a:rPr lang="en-US">
                <a:latin typeface="Calibri" pitchFamily="-1" charset="0"/>
              </a:rPr>
              <a:t>small        </a:t>
            </a:r>
            <a:r>
              <a:rPr lang="en-US" i="1">
                <a:latin typeface="Calibri" pitchFamily="-1" charset="0"/>
              </a:rPr>
              <a:t>vs.</a:t>
            </a:r>
            <a:r>
              <a:rPr lang="en-US">
                <a:latin typeface="Calibri" pitchFamily="-1" charset="0"/>
              </a:rPr>
              <a:t>     large</a:t>
            </a:r>
          </a:p>
          <a:p>
            <a:pPr algn="ctr"/>
            <a:r>
              <a:rPr lang="en-US">
                <a:latin typeface="Calibri" pitchFamily="-1" charset="0"/>
              </a:rPr>
              <a:t>radius of gyration (R</a:t>
            </a:r>
            <a:r>
              <a:rPr lang="en-US" i="1" baseline="-25000">
                <a:latin typeface="Calibri" pitchFamily="-1" charset="0"/>
              </a:rPr>
              <a:t>gyr</a:t>
            </a:r>
            <a:r>
              <a:rPr lang="en-US">
                <a:latin typeface="Calibri" pitchFamily="-1" charset="0"/>
              </a:rPr>
              <a:t>) </a:t>
            </a:r>
          </a:p>
        </p:txBody>
      </p:sp>
      <p:grpSp>
        <p:nvGrpSpPr>
          <p:cNvPr id="27658" name="Group 33"/>
          <p:cNvGrpSpPr>
            <a:grpSpLocks/>
          </p:cNvGrpSpPr>
          <p:nvPr/>
        </p:nvGrpSpPr>
        <p:grpSpPr bwMode="auto">
          <a:xfrm>
            <a:off x="7239000" y="3810000"/>
            <a:ext cx="1066800" cy="1143000"/>
            <a:chOff x="7239000" y="3810000"/>
            <a:chExt cx="1066800" cy="1143000"/>
          </a:xfrm>
        </p:grpSpPr>
        <p:sp>
          <p:nvSpPr>
            <p:cNvPr id="30" name="Oval 29"/>
            <p:cNvSpPr/>
            <p:nvPr/>
          </p:nvSpPr>
          <p:spPr>
            <a:xfrm>
              <a:off x="7467600" y="4114800"/>
              <a:ext cx="457200" cy="457200"/>
            </a:xfrm>
            <a:prstGeom prst="ellipse">
              <a:avLst/>
            </a:prstGeom>
            <a:gradFill flip="none" rotWithShape="1">
              <a:gsLst>
                <a:gs pos="0">
                  <a:schemeClr val="tx1">
                    <a:lumMod val="50000"/>
                    <a:lumOff val="50000"/>
                  </a:schemeClr>
                </a:gs>
                <a:gs pos="100000">
                  <a:srgbClr val="FFFFFF"/>
                </a:gs>
              </a:gsLst>
              <a:lin ang="19440000" scaled="0"/>
              <a:tileRect/>
            </a:gradFill>
            <a:effectLst>
              <a:glow rad="101600">
                <a:schemeClr val="accent1">
                  <a:alpha val="75000"/>
                </a:schemeClr>
              </a:glow>
              <a:outerShdw blurRad="50800" dist="38100" dir="2700000" algn="br"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08" charset="-128"/>
                <a:cs typeface="ＭＳ Ｐゴシック" pitchFamily="-108" charset="-128"/>
              </a:endParaRPr>
            </a:p>
          </p:txBody>
        </p:sp>
        <p:sp>
          <p:nvSpPr>
            <p:cNvPr id="31" name="Oval 30"/>
            <p:cNvSpPr/>
            <p:nvPr/>
          </p:nvSpPr>
          <p:spPr>
            <a:xfrm>
              <a:off x="7696200" y="4114800"/>
              <a:ext cx="457200" cy="457200"/>
            </a:xfrm>
            <a:prstGeom prst="ellipse">
              <a:avLst/>
            </a:prstGeom>
            <a:gradFill flip="none" rotWithShape="1">
              <a:gsLst>
                <a:gs pos="0">
                  <a:schemeClr val="tx1">
                    <a:lumMod val="50000"/>
                    <a:lumOff val="50000"/>
                  </a:schemeClr>
                </a:gs>
                <a:gs pos="100000">
                  <a:srgbClr val="FFFFFF"/>
                </a:gs>
              </a:gsLst>
              <a:lin ang="19440000" scaled="0"/>
              <a:tileRect/>
            </a:gradFill>
            <a:effectLst>
              <a:glow rad="101600">
                <a:schemeClr val="accent1">
                  <a:alpha val="75000"/>
                </a:schemeClr>
              </a:glow>
              <a:outerShdw blurRad="50800" dist="38100" dir="2700000" algn="br"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08" charset="-128"/>
                <a:cs typeface="ＭＳ Ｐゴシック" pitchFamily="-108" charset="-128"/>
              </a:endParaRPr>
            </a:p>
          </p:txBody>
        </p:sp>
        <p:sp>
          <p:nvSpPr>
            <p:cNvPr id="33" name="Multiply 32"/>
            <p:cNvSpPr/>
            <p:nvPr/>
          </p:nvSpPr>
          <p:spPr>
            <a:xfrm>
              <a:off x="7239000" y="3810000"/>
              <a:ext cx="1066800" cy="1143000"/>
            </a:xfrm>
            <a:prstGeom prst="mathMultiply">
              <a:avLst>
                <a:gd name="adj1" fmla="val 10425"/>
              </a:avLst>
            </a:prstGeom>
            <a:solidFill>
              <a:srgbClr val="0000FF"/>
            </a:solidFill>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08" charset="-128"/>
                <a:cs typeface="ＭＳ Ｐゴシック" pitchFamily="-108" charset="-128"/>
              </a:endParaRPr>
            </a:p>
          </p:txBody>
        </p:sp>
      </p:grpSp>
      <p:grpSp>
        <p:nvGrpSpPr>
          <p:cNvPr id="27659" name="Group 39"/>
          <p:cNvGrpSpPr>
            <a:grpSpLocks/>
          </p:cNvGrpSpPr>
          <p:nvPr/>
        </p:nvGrpSpPr>
        <p:grpSpPr bwMode="auto">
          <a:xfrm>
            <a:off x="5562600" y="2514600"/>
            <a:ext cx="838200" cy="609600"/>
            <a:chOff x="5562600" y="2514600"/>
            <a:chExt cx="838200" cy="609601"/>
          </a:xfrm>
        </p:grpSpPr>
        <p:sp>
          <p:nvSpPr>
            <p:cNvPr id="35" name="Notched Right Arrow 34"/>
            <p:cNvSpPr/>
            <p:nvPr/>
          </p:nvSpPr>
          <p:spPr>
            <a:xfrm rot="5400000">
              <a:off x="5334000" y="2743201"/>
              <a:ext cx="609601" cy="152400"/>
            </a:xfrm>
            <a:prstGeom prst="notchedRightArrow">
              <a:avLst/>
            </a:prstGeom>
          </p:spPr>
          <p:style>
            <a:lnRef idx="1">
              <a:schemeClr val="accent3"/>
            </a:lnRef>
            <a:fillRef idx="3">
              <a:schemeClr val="accent3"/>
            </a:fillRef>
            <a:effectRef idx="2">
              <a:schemeClr val="accent3"/>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08" charset="-128"/>
                <a:cs typeface="ＭＳ Ｐゴシック" pitchFamily="-108" charset="-128"/>
              </a:endParaRPr>
            </a:p>
          </p:txBody>
        </p:sp>
        <p:sp>
          <p:nvSpPr>
            <p:cNvPr id="36" name="Notched Right Arrow 35"/>
            <p:cNvSpPr/>
            <p:nvPr/>
          </p:nvSpPr>
          <p:spPr>
            <a:xfrm rot="5400000">
              <a:off x="5715000" y="2743201"/>
              <a:ext cx="609601" cy="152400"/>
            </a:xfrm>
            <a:prstGeom prst="notchedRightArrow">
              <a:avLst/>
            </a:prstGeom>
          </p:spPr>
          <p:style>
            <a:lnRef idx="1">
              <a:schemeClr val="accent3"/>
            </a:lnRef>
            <a:fillRef idx="3">
              <a:schemeClr val="accent3"/>
            </a:fillRef>
            <a:effectRef idx="2">
              <a:schemeClr val="accent3"/>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08" charset="-128"/>
                <a:cs typeface="ＭＳ Ｐゴシック" pitchFamily="-108" charset="-128"/>
              </a:endParaRPr>
            </a:p>
          </p:txBody>
        </p:sp>
        <p:sp>
          <p:nvSpPr>
            <p:cNvPr id="37" name="Notched Right Arrow 36"/>
            <p:cNvSpPr/>
            <p:nvPr/>
          </p:nvSpPr>
          <p:spPr>
            <a:xfrm rot="5400000">
              <a:off x="6019800" y="2743201"/>
              <a:ext cx="609601" cy="152400"/>
            </a:xfrm>
            <a:prstGeom prst="notchedRightArrow">
              <a:avLst/>
            </a:prstGeom>
          </p:spPr>
          <p:style>
            <a:lnRef idx="1">
              <a:schemeClr val="accent3"/>
            </a:lnRef>
            <a:fillRef idx="3">
              <a:schemeClr val="accent3"/>
            </a:fillRef>
            <a:effectRef idx="2">
              <a:schemeClr val="accent3"/>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08" charset="-128"/>
                <a:cs typeface="ＭＳ Ｐゴシック" pitchFamily="-108" charset="-128"/>
              </a:endParaRPr>
            </a:p>
          </p:txBody>
        </p:sp>
        <p:sp>
          <p:nvSpPr>
            <p:cNvPr id="38" name="Notched Right Arrow 37"/>
            <p:cNvSpPr/>
            <p:nvPr/>
          </p:nvSpPr>
          <p:spPr>
            <a:xfrm rot="16200000">
              <a:off x="5486400" y="2743201"/>
              <a:ext cx="609601" cy="152400"/>
            </a:xfrm>
            <a:prstGeom prst="notchedRightArrow">
              <a:avLst/>
            </a:prstGeom>
          </p:spPr>
          <p:style>
            <a:lnRef idx="1">
              <a:schemeClr val="accent3"/>
            </a:lnRef>
            <a:fillRef idx="3">
              <a:schemeClr val="accent3"/>
            </a:fillRef>
            <a:effectRef idx="2">
              <a:schemeClr val="accent3"/>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08" charset="-128"/>
                <a:cs typeface="ＭＳ Ｐゴシック" pitchFamily="-108" charset="-128"/>
              </a:endParaRPr>
            </a:p>
          </p:txBody>
        </p:sp>
        <p:sp>
          <p:nvSpPr>
            <p:cNvPr id="39" name="Notched Right Arrow 38"/>
            <p:cNvSpPr/>
            <p:nvPr/>
          </p:nvSpPr>
          <p:spPr>
            <a:xfrm rot="16200000">
              <a:off x="5867400" y="2743201"/>
              <a:ext cx="609601" cy="152400"/>
            </a:xfrm>
            <a:prstGeom prst="notchedRightArrow">
              <a:avLst/>
            </a:prstGeom>
          </p:spPr>
          <p:style>
            <a:lnRef idx="1">
              <a:schemeClr val="accent3"/>
            </a:lnRef>
            <a:fillRef idx="3">
              <a:schemeClr val="accent3"/>
            </a:fillRef>
            <a:effectRef idx="2">
              <a:schemeClr val="accent3"/>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08" charset="-128"/>
                <a:cs typeface="ＭＳ Ｐゴシック" pitchFamily="-108" charset="-128"/>
              </a:endParaRPr>
            </a:p>
          </p:txBody>
        </p:sp>
      </p:grpSp>
      <p:grpSp>
        <p:nvGrpSpPr>
          <p:cNvPr id="27660" name="Group 44"/>
          <p:cNvGrpSpPr>
            <a:grpSpLocks/>
          </p:cNvGrpSpPr>
          <p:nvPr/>
        </p:nvGrpSpPr>
        <p:grpSpPr bwMode="auto">
          <a:xfrm>
            <a:off x="4800600" y="6065838"/>
            <a:ext cx="533400" cy="563562"/>
            <a:chOff x="4800600" y="6065837"/>
            <a:chExt cx="533400" cy="563563"/>
          </a:xfrm>
        </p:grpSpPr>
        <p:sp>
          <p:nvSpPr>
            <p:cNvPr id="26" name="Oval 25"/>
            <p:cNvSpPr/>
            <p:nvPr/>
          </p:nvSpPr>
          <p:spPr>
            <a:xfrm>
              <a:off x="4800600" y="6065837"/>
              <a:ext cx="533400" cy="563563"/>
            </a:xfrm>
            <a:prstGeom prst="ellipse">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08" charset="-128"/>
                <a:cs typeface="ＭＳ Ｐゴシック" pitchFamily="-108" charset="-128"/>
              </a:endParaRPr>
            </a:p>
          </p:txBody>
        </p:sp>
        <p:cxnSp>
          <p:nvCxnSpPr>
            <p:cNvPr id="42" name="Straight Arrow Connector 41"/>
            <p:cNvCxnSpPr>
              <a:endCxn id="26" idx="6"/>
            </p:cNvCxnSpPr>
            <p:nvPr/>
          </p:nvCxnSpPr>
          <p:spPr>
            <a:xfrm>
              <a:off x="5029200" y="6294437"/>
              <a:ext cx="304800" cy="5397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27661" name="Group 48"/>
          <p:cNvGrpSpPr>
            <a:grpSpLocks/>
          </p:cNvGrpSpPr>
          <p:nvPr/>
        </p:nvGrpSpPr>
        <p:grpSpPr bwMode="auto">
          <a:xfrm>
            <a:off x="5562600" y="6294438"/>
            <a:ext cx="3124200" cy="152400"/>
            <a:chOff x="5562600" y="6294437"/>
            <a:chExt cx="3124200" cy="152400"/>
          </a:xfrm>
        </p:grpSpPr>
        <p:sp>
          <p:nvSpPr>
            <p:cNvPr id="27" name="Oval 26"/>
            <p:cNvSpPr/>
            <p:nvPr/>
          </p:nvSpPr>
          <p:spPr>
            <a:xfrm>
              <a:off x="5562600" y="6294437"/>
              <a:ext cx="3124200" cy="152400"/>
            </a:xfrm>
            <a:prstGeom prst="ellipse">
              <a:avLst/>
            </a:prstGeom>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a:defRPr/>
              </a:pPr>
              <a:endParaRPr lang="en-US">
                <a:solidFill>
                  <a:srgbClr val="FFFFFF"/>
                </a:solidFill>
                <a:ea typeface="ＭＳ Ｐゴシック" pitchFamily="-108" charset="-128"/>
                <a:cs typeface="ＭＳ Ｐゴシック" pitchFamily="-108" charset="-128"/>
              </a:endParaRPr>
            </a:p>
          </p:txBody>
        </p:sp>
        <p:cxnSp>
          <p:nvCxnSpPr>
            <p:cNvPr id="43" name="Straight Arrow Connector 42"/>
            <p:cNvCxnSpPr/>
            <p:nvPr/>
          </p:nvCxnSpPr>
          <p:spPr>
            <a:xfrm>
              <a:off x="7010400" y="6400799"/>
              <a:ext cx="914400" cy="158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631612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06400" y="1630363"/>
            <a:ext cx="3733800" cy="5111750"/>
          </a:xfrm>
          <a:prstGeom prst="rect">
            <a:avLst/>
          </a:prstGeom>
          <a:solidFill>
            <a:srgbClr val="990000"/>
          </a:solidFill>
          <a:ln w="9525">
            <a:solidFill>
              <a:schemeClr val="tx1"/>
            </a:solidFill>
            <a:miter lim="800000"/>
            <a:headEnd/>
            <a:tailEnd/>
          </a:ln>
          <a:effectLst>
            <a:glow rad="228600">
              <a:schemeClr val="accent2">
                <a:alpha val="75000"/>
              </a:schemeClr>
            </a:glow>
          </a:effectLst>
        </p:spPr>
        <p:txBody>
          <a:bodyPr wrap="none" anchor="ctr">
            <a:prstTxWarp prst="textNoShape">
              <a:avLst/>
            </a:prstTxWarp>
          </a:bodyPr>
          <a:lstStyle/>
          <a:p>
            <a:pPr>
              <a:defRPr/>
            </a:pPr>
            <a:endParaRPr lang="en-US">
              <a:latin typeface="Calibri" pitchFamily="-108" charset="0"/>
              <a:ea typeface="ＭＳ Ｐゴシック" pitchFamily="-108" charset="-128"/>
              <a:cs typeface="ＭＳ Ｐゴシック" pitchFamily="-108" charset="-128"/>
            </a:endParaRPr>
          </a:p>
        </p:txBody>
      </p:sp>
      <p:grpSp>
        <p:nvGrpSpPr>
          <p:cNvPr id="2" name="Group 3"/>
          <p:cNvGrpSpPr>
            <a:grpSpLocks/>
          </p:cNvGrpSpPr>
          <p:nvPr/>
        </p:nvGrpSpPr>
        <p:grpSpPr bwMode="auto">
          <a:xfrm>
            <a:off x="558800" y="1773238"/>
            <a:ext cx="3438525" cy="1485900"/>
            <a:chOff x="170" y="623"/>
            <a:chExt cx="2160" cy="1248"/>
          </a:xfrm>
          <a:effectLst>
            <a:glow rad="228600">
              <a:schemeClr val="accent2">
                <a:alpha val="75000"/>
              </a:schemeClr>
            </a:glow>
          </a:effectLst>
        </p:grpSpPr>
        <p:sp>
          <p:nvSpPr>
            <p:cNvPr id="31760" name="Rectangle 4"/>
            <p:cNvSpPr>
              <a:spLocks noChangeArrowheads="1"/>
            </p:cNvSpPr>
            <p:nvPr/>
          </p:nvSpPr>
          <p:spPr bwMode="auto">
            <a:xfrm>
              <a:off x="170" y="623"/>
              <a:ext cx="2160" cy="1248"/>
            </a:xfrm>
            <a:prstGeom prst="rect">
              <a:avLst/>
            </a:prstGeom>
            <a:solidFill>
              <a:schemeClr val="bg1"/>
            </a:solidFill>
            <a:ln w="9525">
              <a:noFill/>
              <a:miter lim="800000"/>
              <a:headEnd/>
              <a:tailEnd/>
            </a:ln>
            <a:effectLst/>
          </p:spPr>
          <p:txBody>
            <a:bodyPr wrap="none" anchor="ctr">
              <a:prstTxWarp prst="textNoShape">
                <a:avLst/>
              </a:prstTxWarp>
            </a:bodyPr>
            <a:lstStyle/>
            <a:p>
              <a:pPr fontAlgn="auto">
                <a:spcBef>
                  <a:spcPts val="0"/>
                </a:spcBef>
                <a:spcAft>
                  <a:spcPts val="0"/>
                </a:spcAft>
                <a:defRPr/>
              </a:pPr>
              <a:endParaRPr lang="en-US">
                <a:latin typeface="+mn-lt"/>
                <a:ea typeface="+mn-ea"/>
                <a:cs typeface="+mn-cs"/>
              </a:endParaRPr>
            </a:p>
          </p:txBody>
        </p:sp>
        <p:pic>
          <p:nvPicPr>
            <p:cNvPr id="31761" name="Picture 5"/>
            <p:cNvPicPr>
              <a:picLocks noChangeAspect="1" noChangeArrowheads="1"/>
            </p:cNvPicPr>
            <p:nvPr/>
          </p:nvPicPr>
          <p:blipFill>
            <a:blip r:embed="rId2"/>
            <a:srcRect/>
            <a:stretch>
              <a:fillRect/>
            </a:stretch>
          </p:blipFill>
          <p:spPr bwMode="auto">
            <a:xfrm>
              <a:off x="599" y="718"/>
              <a:ext cx="1249" cy="1061"/>
            </a:xfrm>
            <a:prstGeom prst="rect">
              <a:avLst/>
            </a:prstGeom>
            <a:noFill/>
            <a:ln w="9525">
              <a:noFill/>
              <a:miter lim="800000"/>
              <a:headEnd/>
              <a:tailEnd/>
            </a:ln>
          </p:spPr>
        </p:pic>
      </p:grpSp>
      <p:grpSp>
        <p:nvGrpSpPr>
          <p:cNvPr id="3" name="Group 6"/>
          <p:cNvGrpSpPr>
            <a:grpSpLocks/>
          </p:cNvGrpSpPr>
          <p:nvPr/>
        </p:nvGrpSpPr>
        <p:grpSpPr bwMode="auto">
          <a:xfrm>
            <a:off x="558800" y="3411538"/>
            <a:ext cx="3429000" cy="1314450"/>
            <a:chOff x="170" y="2149"/>
            <a:chExt cx="2160" cy="828"/>
          </a:xfrm>
          <a:effectLst>
            <a:glow rad="101600">
              <a:schemeClr val="accent2">
                <a:alpha val="75000"/>
              </a:schemeClr>
            </a:glow>
          </a:effectLst>
        </p:grpSpPr>
        <p:sp>
          <p:nvSpPr>
            <p:cNvPr id="31756" name="Rectangle 7"/>
            <p:cNvSpPr>
              <a:spLocks noChangeArrowheads="1"/>
            </p:cNvSpPr>
            <p:nvPr/>
          </p:nvSpPr>
          <p:spPr bwMode="auto">
            <a:xfrm>
              <a:off x="170" y="2149"/>
              <a:ext cx="2160" cy="828"/>
            </a:xfrm>
            <a:prstGeom prst="rect">
              <a:avLst/>
            </a:prstGeom>
            <a:solidFill>
              <a:schemeClr val="bg1"/>
            </a:solidFill>
            <a:ln w="9525">
              <a:noFill/>
              <a:miter lim="800000"/>
              <a:headEnd/>
              <a:tailEnd/>
            </a:ln>
          </p:spPr>
          <p:txBody>
            <a:bodyPr wrap="none" anchor="ctr">
              <a:prstTxWarp prst="textNoShape">
                <a:avLst/>
              </a:prstTxWarp>
            </a:bodyPr>
            <a:lstStyle/>
            <a:p>
              <a:pPr fontAlgn="auto">
                <a:spcBef>
                  <a:spcPts val="0"/>
                </a:spcBef>
                <a:spcAft>
                  <a:spcPts val="0"/>
                </a:spcAft>
                <a:defRPr/>
              </a:pPr>
              <a:endParaRPr lang="en-US">
                <a:latin typeface="+mn-lt"/>
                <a:ea typeface="+mn-ea"/>
                <a:cs typeface="+mn-cs"/>
              </a:endParaRPr>
            </a:p>
          </p:txBody>
        </p:sp>
        <p:pic>
          <p:nvPicPr>
            <p:cNvPr id="31757" name="Picture 8"/>
            <p:cNvPicPr>
              <a:picLocks noChangeAspect="1" noChangeArrowheads="1"/>
            </p:cNvPicPr>
            <p:nvPr/>
          </p:nvPicPr>
          <p:blipFill>
            <a:blip r:embed="rId3"/>
            <a:srcRect/>
            <a:stretch>
              <a:fillRect/>
            </a:stretch>
          </p:blipFill>
          <p:spPr bwMode="auto">
            <a:xfrm>
              <a:off x="1461" y="2246"/>
              <a:ext cx="699" cy="617"/>
            </a:xfrm>
            <a:prstGeom prst="rect">
              <a:avLst/>
            </a:prstGeom>
            <a:noFill/>
            <a:ln w="9525">
              <a:noFill/>
              <a:miter lim="800000"/>
              <a:headEnd/>
              <a:tailEnd/>
            </a:ln>
          </p:spPr>
        </p:pic>
        <p:pic>
          <p:nvPicPr>
            <p:cNvPr id="31758" name="Picture 9"/>
            <p:cNvPicPr>
              <a:picLocks noChangeAspect="1" noChangeArrowheads="1"/>
            </p:cNvPicPr>
            <p:nvPr/>
          </p:nvPicPr>
          <p:blipFill>
            <a:blip r:embed="rId4"/>
            <a:srcRect/>
            <a:stretch>
              <a:fillRect/>
            </a:stretch>
          </p:blipFill>
          <p:spPr bwMode="auto">
            <a:xfrm>
              <a:off x="170" y="2225"/>
              <a:ext cx="1284" cy="685"/>
            </a:xfrm>
            <a:prstGeom prst="rect">
              <a:avLst/>
            </a:prstGeom>
            <a:noFill/>
            <a:ln w="9525">
              <a:noFill/>
              <a:miter lim="800000"/>
              <a:headEnd/>
              <a:tailEnd/>
            </a:ln>
          </p:spPr>
        </p:pic>
        <p:sp>
          <p:nvSpPr>
            <p:cNvPr id="31759" name="AutoShape 10"/>
            <p:cNvSpPr>
              <a:spLocks noChangeArrowheads="1"/>
            </p:cNvSpPr>
            <p:nvPr/>
          </p:nvSpPr>
          <p:spPr bwMode="auto">
            <a:xfrm rot="11653">
              <a:off x="912" y="2438"/>
              <a:ext cx="384" cy="47"/>
            </a:xfrm>
            <a:prstGeom prst="rightArrow">
              <a:avLst>
                <a:gd name="adj1" fmla="val 50000"/>
                <a:gd name="adj2" fmla="val 204255"/>
              </a:avLst>
            </a:prstGeom>
            <a:solidFill>
              <a:srgbClr val="000000"/>
            </a:solidFill>
            <a:ln w="9525">
              <a:solidFill>
                <a:srgbClr val="000000"/>
              </a:solidFill>
              <a:miter lim="800000"/>
              <a:headEnd/>
              <a:tailEnd/>
            </a:ln>
          </p:spPr>
          <p:txBody>
            <a:bodyPr wrap="none" anchor="ctr">
              <a:prstTxWarp prst="textNoShape">
                <a:avLst/>
              </a:prstTxWarp>
            </a:bodyPr>
            <a:lstStyle/>
            <a:p>
              <a:pPr fontAlgn="auto">
                <a:spcBef>
                  <a:spcPts val="0"/>
                </a:spcBef>
                <a:spcAft>
                  <a:spcPts val="0"/>
                </a:spcAft>
                <a:defRPr/>
              </a:pPr>
              <a:endParaRPr lang="en-US">
                <a:latin typeface="+mn-lt"/>
                <a:ea typeface="+mn-ea"/>
                <a:cs typeface="+mn-cs"/>
              </a:endParaRPr>
            </a:p>
          </p:txBody>
        </p:sp>
      </p:grpSp>
      <p:grpSp>
        <p:nvGrpSpPr>
          <p:cNvPr id="4" name="Group 11"/>
          <p:cNvGrpSpPr>
            <a:grpSpLocks/>
          </p:cNvGrpSpPr>
          <p:nvPr/>
        </p:nvGrpSpPr>
        <p:grpSpPr bwMode="auto">
          <a:xfrm>
            <a:off x="558800" y="4870450"/>
            <a:ext cx="3429000" cy="1676400"/>
            <a:chOff x="170" y="3071"/>
            <a:chExt cx="2160" cy="1056"/>
          </a:xfrm>
          <a:effectLst>
            <a:glow rad="101600">
              <a:schemeClr val="accent2">
                <a:alpha val="75000"/>
              </a:schemeClr>
            </a:glow>
          </a:effectLst>
        </p:grpSpPr>
        <p:sp>
          <p:nvSpPr>
            <p:cNvPr id="31754" name="Rectangle 12"/>
            <p:cNvSpPr>
              <a:spLocks noChangeArrowheads="1"/>
            </p:cNvSpPr>
            <p:nvPr/>
          </p:nvSpPr>
          <p:spPr bwMode="auto">
            <a:xfrm>
              <a:off x="170" y="3071"/>
              <a:ext cx="2160" cy="1056"/>
            </a:xfrm>
            <a:prstGeom prst="rect">
              <a:avLst/>
            </a:prstGeom>
            <a:solidFill>
              <a:schemeClr val="bg1"/>
            </a:solidFill>
            <a:ln w="9525">
              <a:noFill/>
              <a:miter lim="800000"/>
              <a:headEnd/>
              <a:tailEnd/>
            </a:ln>
          </p:spPr>
          <p:txBody>
            <a:bodyPr wrap="none" anchor="ctr">
              <a:prstTxWarp prst="textNoShape">
                <a:avLst/>
              </a:prstTxWarp>
            </a:bodyPr>
            <a:lstStyle/>
            <a:p>
              <a:pPr fontAlgn="auto">
                <a:spcBef>
                  <a:spcPts val="0"/>
                </a:spcBef>
                <a:spcAft>
                  <a:spcPts val="0"/>
                </a:spcAft>
                <a:defRPr/>
              </a:pPr>
              <a:endParaRPr lang="en-US">
                <a:latin typeface="+mn-lt"/>
                <a:ea typeface="+mn-ea"/>
                <a:cs typeface="+mn-cs"/>
              </a:endParaRPr>
            </a:p>
          </p:txBody>
        </p:sp>
        <p:pic>
          <p:nvPicPr>
            <p:cNvPr id="31755" name="Picture 13"/>
            <p:cNvPicPr>
              <a:picLocks noChangeAspect="1" noChangeArrowheads="1"/>
            </p:cNvPicPr>
            <p:nvPr/>
          </p:nvPicPr>
          <p:blipFill>
            <a:blip r:embed="rId5"/>
            <a:srcRect/>
            <a:stretch>
              <a:fillRect/>
            </a:stretch>
          </p:blipFill>
          <p:spPr bwMode="auto">
            <a:xfrm>
              <a:off x="487" y="3172"/>
              <a:ext cx="1555" cy="907"/>
            </a:xfrm>
            <a:prstGeom prst="rect">
              <a:avLst/>
            </a:prstGeom>
            <a:noFill/>
            <a:ln w="9525">
              <a:noFill/>
              <a:miter lim="800000"/>
              <a:headEnd/>
              <a:tailEnd/>
            </a:ln>
          </p:spPr>
        </p:pic>
      </p:grpSp>
      <p:sp>
        <p:nvSpPr>
          <p:cNvPr id="141326" name="Text Box 14"/>
          <p:cNvSpPr txBox="1">
            <a:spLocks noChangeArrowheads="1"/>
          </p:cNvSpPr>
          <p:nvPr/>
        </p:nvSpPr>
        <p:spPr bwMode="auto">
          <a:xfrm>
            <a:off x="4140200" y="1876425"/>
            <a:ext cx="4648200" cy="4524375"/>
          </a:xfrm>
          <a:prstGeom prst="rect">
            <a:avLst/>
          </a:prstGeom>
          <a:noFill/>
          <a:ln w="9525">
            <a:noFill/>
            <a:miter lim="800000"/>
            <a:headEnd/>
            <a:tailEnd/>
          </a:ln>
        </p:spPr>
        <p:txBody>
          <a:bodyPr lIns="91427" tIns="45713" rIns="91427" bIns="45713">
            <a:prstTxWarp prst="textNoShape">
              <a:avLst/>
            </a:prstTxWarp>
            <a:spAutoFit/>
          </a:bodyPr>
          <a:lstStyle/>
          <a:p>
            <a:pPr marL="457200" indent="-457200">
              <a:buFont typeface="Arial" pitchFamily="-1" charset="0"/>
              <a:buAutoNum type="arabicPeriod"/>
            </a:pPr>
            <a:r>
              <a:rPr lang="en-US" sz="2400">
                <a:solidFill>
                  <a:srgbClr val="000000"/>
                </a:solidFill>
                <a:latin typeface="Calibri" pitchFamily="-1" charset="0"/>
                <a:ea typeface="Calibri" pitchFamily="-1" charset="0"/>
                <a:cs typeface="Calibri" pitchFamily="-1" charset="0"/>
              </a:rPr>
              <a:t>Select fragments consistent with local sequence preferences</a:t>
            </a:r>
          </a:p>
          <a:p>
            <a:pPr marL="457200" indent="-457200">
              <a:buFont typeface="Arial" pitchFamily="-1" charset="0"/>
              <a:buAutoNum type="arabicPeriod"/>
            </a:pPr>
            <a:endParaRPr lang="en-US" sz="2400">
              <a:solidFill>
                <a:srgbClr val="000000"/>
              </a:solidFill>
              <a:latin typeface="Calibri" pitchFamily="-1" charset="0"/>
              <a:ea typeface="Calibri" pitchFamily="-1" charset="0"/>
              <a:cs typeface="Calibri" pitchFamily="-1" charset="0"/>
            </a:endParaRPr>
          </a:p>
          <a:p>
            <a:pPr marL="457200" indent="-457200">
              <a:buFont typeface="Arial" pitchFamily="-1" charset="0"/>
              <a:buAutoNum type="arabicPeriod"/>
            </a:pPr>
            <a:endParaRPr lang="en-US" sz="2400">
              <a:solidFill>
                <a:srgbClr val="000000"/>
              </a:solidFill>
              <a:latin typeface="Calibri" pitchFamily="-1" charset="0"/>
              <a:ea typeface="Calibri" pitchFamily="-1" charset="0"/>
              <a:cs typeface="Calibri" pitchFamily="-1" charset="0"/>
            </a:endParaRPr>
          </a:p>
          <a:p>
            <a:pPr marL="457200" indent="-457200">
              <a:buFont typeface="Arial" pitchFamily="-1" charset="0"/>
              <a:buAutoNum type="arabicPeriod"/>
            </a:pPr>
            <a:r>
              <a:rPr lang="en-US" sz="2400">
                <a:solidFill>
                  <a:srgbClr val="000000"/>
                </a:solidFill>
                <a:latin typeface="Calibri" pitchFamily="-1" charset="0"/>
                <a:ea typeface="Calibri" pitchFamily="-1" charset="0"/>
                <a:cs typeface="Calibri" pitchFamily="-1" charset="0"/>
              </a:rPr>
              <a:t>Assemble fragments into models with native-like global properties</a:t>
            </a:r>
          </a:p>
          <a:p>
            <a:pPr marL="457200" indent="-457200">
              <a:buFont typeface="Arial" pitchFamily="-1" charset="0"/>
              <a:buAutoNum type="arabicPeriod"/>
            </a:pPr>
            <a:endParaRPr lang="en-US" sz="2400">
              <a:solidFill>
                <a:srgbClr val="000000"/>
              </a:solidFill>
              <a:latin typeface="Calibri" pitchFamily="-1" charset="0"/>
              <a:ea typeface="Calibri" pitchFamily="-1" charset="0"/>
              <a:cs typeface="Calibri" pitchFamily="-1" charset="0"/>
            </a:endParaRPr>
          </a:p>
          <a:p>
            <a:pPr marL="457200" indent="-457200">
              <a:buFont typeface="Arial" pitchFamily="-1" charset="0"/>
              <a:buAutoNum type="arabicPeriod"/>
            </a:pPr>
            <a:endParaRPr lang="en-US" sz="2400">
              <a:solidFill>
                <a:srgbClr val="000000"/>
              </a:solidFill>
              <a:latin typeface="Calibri" pitchFamily="-1" charset="0"/>
              <a:ea typeface="Calibri" pitchFamily="-1" charset="0"/>
              <a:cs typeface="Calibri" pitchFamily="-1" charset="0"/>
            </a:endParaRPr>
          </a:p>
          <a:p>
            <a:pPr marL="457200" indent="-457200">
              <a:buFont typeface="Arial" pitchFamily="-1" charset="0"/>
              <a:buAutoNum type="arabicPeriod"/>
            </a:pPr>
            <a:r>
              <a:rPr lang="en-US" sz="2400">
                <a:solidFill>
                  <a:srgbClr val="000000"/>
                </a:solidFill>
                <a:latin typeface="Calibri" pitchFamily="-1" charset="0"/>
                <a:ea typeface="Calibri" pitchFamily="-1" charset="0"/>
                <a:cs typeface="Calibri" pitchFamily="-1" charset="0"/>
              </a:rPr>
              <a:t>Identify the best model from the population of decoys</a:t>
            </a:r>
          </a:p>
          <a:p>
            <a:pPr marL="457200" indent="-457200">
              <a:buFont typeface="Arial" pitchFamily="-1" charset="0"/>
              <a:buAutoNum type="arabicPeriod"/>
            </a:pPr>
            <a:endParaRPr lang="en-US" sz="2400">
              <a:solidFill>
                <a:srgbClr val="000000"/>
              </a:solidFill>
              <a:latin typeface="Calibri" pitchFamily="-1" charset="0"/>
              <a:ea typeface="Calibri" pitchFamily="-1" charset="0"/>
              <a:cs typeface="Calibri" pitchFamily="-1" charset="0"/>
            </a:endParaRPr>
          </a:p>
        </p:txBody>
      </p:sp>
      <p:sp>
        <p:nvSpPr>
          <p:cNvPr id="23561" name="Rectangle 15"/>
          <p:cNvSpPr>
            <a:spLocks noChangeArrowheads="1"/>
          </p:cNvSpPr>
          <p:nvPr/>
        </p:nvSpPr>
        <p:spPr bwMode="auto">
          <a:xfrm>
            <a:off x="8809038" y="1762125"/>
            <a:ext cx="184150" cy="457200"/>
          </a:xfrm>
          <a:prstGeom prst="rect">
            <a:avLst/>
          </a:prstGeom>
          <a:noFill/>
          <a:ln w="9525">
            <a:noFill/>
            <a:miter lim="800000"/>
            <a:headEnd/>
            <a:tailEnd/>
          </a:ln>
        </p:spPr>
        <p:txBody>
          <a:bodyPr wrap="none" lIns="91427" tIns="45713" rIns="91427" bIns="45713">
            <a:prstTxWarp prst="textNoShape">
              <a:avLst/>
            </a:prstTxWarp>
            <a:spAutoFit/>
          </a:bodyPr>
          <a:lstStyle/>
          <a:p>
            <a:endParaRPr lang="en-US"/>
          </a:p>
        </p:txBody>
      </p:sp>
      <p:sp>
        <p:nvSpPr>
          <p:cNvPr id="23562" name="Rectangle 16"/>
          <p:cNvSpPr>
            <a:spLocks noChangeArrowheads="1"/>
          </p:cNvSpPr>
          <p:nvPr/>
        </p:nvSpPr>
        <p:spPr bwMode="auto">
          <a:xfrm>
            <a:off x="395288" y="269875"/>
            <a:ext cx="8351837" cy="1143000"/>
          </a:xfrm>
          <a:prstGeom prst="rect">
            <a:avLst/>
          </a:prstGeom>
          <a:solidFill>
            <a:srgbClr val="FFFFFF"/>
          </a:solidFill>
          <a:ln w="9525">
            <a:noFill/>
            <a:miter lim="800000"/>
            <a:headEnd/>
            <a:tailEnd/>
          </a:ln>
        </p:spPr>
        <p:txBody>
          <a:bodyPr anchor="ctr">
            <a:prstTxWarp prst="textNoShape">
              <a:avLst/>
            </a:prstTxWarp>
          </a:bodyPr>
          <a:lstStyle/>
          <a:p>
            <a:pPr algn="ctr"/>
            <a:r>
              <a:rPr lang="en-US" sz="4400" dirty="0">
                <a:solidFill>
                  <a:srgbClr val="000000"/>
                </a:solidFill>
                <a:latin typeface="Calibri" pitchFamily="-1" charset="0"/>
                <a:ea typeface="Calibri" pitchFamily="-1" charset="0"/>
                <a:cs typeface="Calibri" pitchFamily="-1" charset="0"/>
              </a:rPr>
              <a:t>Basic </a:t>
            </a:r>
            <a:r>
              <a:rPr lang="en-US" sz="4400" i="1" dirty="0">
                <a:solidFill>
                  <a:srgbClr val="000000"/>
                </a:solidFill>
                <a:latin typeface="Calibri" pitchFamily="-1" charset="0"/>
                <a:ea typeface="Calibri" pitchFamily="-1" charset="0"/>
                <a:cs typeface="Calibri" pitchFamily="-1" charset="0"/>
              </a:rPr>
              <a:t>Ab Initio </a:t>
            </a:r>
            <a:r>
              <a:rPr lang="en-US" sz="4400" dirty="0">
                <a:solidFill>
                  <a:srgbClr val="000000"/>
                </a:solidFill>
                <a:latin typeface="Calibri" pitchFamily="-1" charset="0"/>
                <a:ea typeface="Calibri" pitchFamily="-1" charset="0"/>
                <a:cs typeface="Calibri" pitchFamily="-1" charset="0"/>
              </a:rPr>
              <a:t>Rosetta protocol</a:t>
            </a:r>
          </a:p>
        </p:txBody>
      </p:sp>
      <p:sp>
        <p:nvSpPr>
          <p:cNvPr id="23563" name="Text Box 17"/>
          <p:cNvSpPr txBox="1">
            <a:spLocks noChangeArrowheads="1"/>
          </p:cNvSpPr>
          <p:nvPr/>
        </p:nvSpPr>
        <p:spPr bwMode="auto">
          <a:xfrm>
            <a:off x="5588000" y="6164263"/>
            <a:ext cx="3521075" cy="649287"/>
          </a:xfrm>
          <a:prstGeom prst="rect">
            <a:avLst/>
          </a:prstGeom>
          <a:noFill/>
          <a:ln w="9525">
            <a:solidFill>
              <a:schemeClr val="tx1"/>
            </a:solidFill>
            <a:miter lim="800000"/>
            <a:headEnd/>
            <a:tailEnd/>
          </a:ln>
        </p:spPr>
        <p:txBody>
          <a:bodyPr wrap="none">
            <a:prstTxWarp prst="textNoShape">
              <a:avLst/>
            </a:prstTxWarp>
            <a:spAutoFit/>
          </a:bodyPr>
          <a:lstStyle/>
          <a:p>
            <a:r>
              <a:rPr lang="en-US" sz="1200"/>
              <a:t>Figures adapted from Charlie Strauss;</a:t>
            </a:r>
          </a:p>
          <a:p>
            <a:r>
              <a:rPr lang="en-US" sz="1200"/>
              <a:t>Protein structure prediction using ROSETTA</a:t>
            </a:r>
          </a:p>
          <a:p>
            <a:r>
              <a:rPr lang="en-US" sz="1200"/>
              <a:t>Rohl et al (2004) </a:t>
            </a:r>
            <a:r>
              <a:rPr lang="en-US" sz="1200" i="1"/>
              <a:t>Methods in Enzymology, </a:t>
            </a:r>
            <a:r>
              <a:rPr lang="en-US" sz="1200" b="1"/>
              <a:t>383</a:t>
            </a:r>
            <a:r>
              <a:rPr lang="en-US" sz="1200"/>
              <a:t>:66</a:t>
            </a:r>
          </a:p>
        </p:txBody>
      </p:sp>
    </p:spTree>
    <p:extLst>
      <p:ext uri="{BB962C8B-B14F-4D97-AF65-F5344CB8AC3E}">
        <p14:creationId xmlns:p14="http://schemas.microsoft.com/office/powerpoint/2010/main" val="13270411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152400" y="1700213"/>
            <a:ext cx="3505200" cy="5005387"/>
          </a:xfrm>
          <a:prstGeom prst="rect">
            <a:avLst/>
          </a:prstGeom>
          <a:solidFill>
            <a:srgbClr val="800000"/>
          </a:solidFill>
          <a:ln w="9525">
            <a:solidFill>
              <a:schemeClr val="tx1"/>
            </a:solidFill>
            <a:miter lim="800000"/>
            <a:headEnd/>
            <a:tailEnd/>
          </a:ln>
        </p:spPr>
        <p:txBody>
          <a:bodyPr wrap="none" anchor="ctr">
            <a:prstTxWarp prst="textNoShape">
              <a:avLst/>
            </a:prstTxWarp>
          </a:bodyPr>
          <a:lstStyle/>
          <a:p>
            <a:endParaRPr lang="en-US">
              <a:latin typeface="Calibri" pitchFamily="-1" charset="0"/>
            </a:endParaRPr>
          </a:p>
        </p:txBody>
      </p:sp>
      <p:sp>
        <p:nvSpPr>
          <p:cNvPr id="24579" name="Rectangle 3"/>
          <p:cNvSpPr>
            <a:spLocks noChangeArrowheads="1"/>
          </p:cNvSpPr>
          <p:nvPr/>
        </p:nvSpPr>
        <p:spPr bwMode="auto">
          <a:xfrm>
            <a:off x="3886200" y="1371600"/>
            <a:ext cx="4953000" cy="5181600"/>
          </a:xfrm>
          <a:prstGeom prst="rect">
            <a:avLst/>
          </a:prstGeom>
          <a:noFill/>
          <a:ln w="9525">
            <a:noFill/>
            <a:miter lim="800000"/>
            <a:headEnd/>
            <a:tailEnd/>
          </a:ln>
        </p:spPr>
        <p:txBody>
          <a:bodyPr lIns="91427" tIns="45713" rIns="91427" bIns="45713">
            <a:prstTxWarp prst="textNoShape">
              <a:avLst/>
            </a:prstTxWarp>
          </a:bodyPr>
          <a:lstStyle/>
          <a:p>
            <a:pPr marL="341313" indent="-341313" algn="r"/>
            <a:r>
              <a:rPr lang="en-US" sz="3600" dirty="0">
                <a:latin typeface="Calibri" pitchFamily="-1" charset="0"/>
                <a:ea typeface="Calibri" pitchFamily="-1" charset="0"/>
                <a:cs typeface="Calibri" pitchFamily="-1" charset="0"/>
              </a:rPr>
              <a:t>Fragment libraries</a:t>
            </a:r>
            <a:endParaRPr lang="en-US" sz="2400" dirty="0" smtClean="0">
              <a:latin typeface="Calibri" pitchFamily="-1" charset="0"/>
              <a:ea typeface="Calibri" pitchFamily="-1" charset="0"/>
              <a:cs typeface="Calibri" pitchFamily="-1" charset="0"/>
            </a:endParaRPr>
          </a:p>
          <a:p>
            <a:pPr marL="341313" indent="-341313">
              <a:buFontTx/>
              <a:buChar char="•"/>
            </a:pPr>
            <a:endParaRPr lang="en-US" sz="3200" dirty="0" smtClean="0">
              <a:latin typeface="Calibri" pitchFamily="-1" charset="0"/>
              <a:ea typeface="Calibri" pitchFamily="-1" charset="0"/>
              <a:cs typeface="Calibri" pitchFamily="-1" charset="0"/>
            </a:endParaRPr>
          </a:p>
          <a:p>
            <a:pPr marL="341313" indent="-341313"/>
            <a:endParaRPr lang="en-US" sz="3200" dirty="0" smtClean="0">
              <a:latin typeface="Calibri" pitchFamily="-1" charset="0"/>
              <a:ea typeface="Calibri" pitchFamily="-1" charset="0"/>
              <a:cs typeface="Calibri" pitchFamily="-1" charset="0"/>
            </a:endParaRPr>
          </a:p>
          <a:p>
            <a:pPr marL="341313" indent="-341313">
              <a:buFontTx/>
              <a:buChar char="•"/>
            </a:pPr>
            <a:r>
              <a:rPr lang="en-US" sz="3200" dirty="0" smtClean="0">
                <a:latin typeface="Calibri" pitchFamily="-1" charset="0"/>
                <a:ea typeface="Calibri" pitchFamily="-1" charset="0"/>
                <a:cs typeface="Calibri" pitchFamily="-1" charset="0"/>
              </a:rPr>
              <a:t>Selected </a:t>
            </a:r>
            <a:r>
              <a:rPr lang="en-US" sz="3200" dirty="0">
                <a:latin typeface="Calibri" pitchFamily="-1" charset="0"/>
                <a:ea typeface="Calibri" pitchFamily="-1" charset="0"/>
                <a:cs typeface="Calibri" pitchFamily="-1" charset="0"/>
              </a:rPr>
              <a:t>from </a:t>
            </a:r>
            <a:r>
              <a:rPr lang="en-US" sz="3200" dirty="0" smtClean="0">
                <a:latin typeface="Calibri" pitchFamily="-1" charset="0"/>
                <a:ea typeface="Calibri" pitchFamily="-1" charset="0"/>
                <a:cs typeface="Calibri" pitchFamily="-1" charset="0"/>
              </a:rPr>
              <a:t>PDB</a:t>
            </a:r>
            <a:endParaRPr lang="en-US" sz="3200" dirty="0">
              <a:latin typeface="Calibri" pitchFamily="-1" charset="0"/>
              <a:ea typeface="Calibri" pitchFamily="-1" charset="0"/>
              <a:cs typeface="Calibri" pitchFamily="-1" charset="0"/>
            </a:endParaRPr>
          </a:p>
          <a:p>
            <a:pPr marL="341313" indent="-341313">
              <a:buFont typeface="Arial" pitchFamily="-1" charset="0"/>
              <a:buChar char="•"/>
            </a:pPr>
            <a:r>
              <a:rPr lang="en-US" sz="3200" dirty="0">
                <a:latin typeface="Calibri" pitchFamily="-1" charset="0"/>
                <a:ea typeface="Calibri" pitchFamily="-1" charset="0"/>
                <a:cs typeface="Calibri" pitchFamily="-1" charset="0"/>
              </a:rPr>
              <a:t>Ranked by sequence similarity and similarity of </a:t>
            </a:r>
            <a:r>
              <a:rPr lang="en-US" sz="3200" b="1" i="1" dirty="0">
                <a:latin typeface="Calibri" pitchFamily="-1" charset="0"/>
                <a:ea typeface="Calibri" pitchFamily="-1" charset="0"/>
                <a:cs typeface="Calibri" pitchFamily="-1" charset="0"/>
              </a:rPr>
              <a:t>predicted and known secondary </a:t>
            </a:r>
            <a:r>
              <a:rPr lang="en-US" sz="3200" b="1" i="1" dirty="0" smtClean="0">
                <a:latin typeface="Calibri" pitchFamily="-1" charset="0"/>
                <a:ea typeface="Calibri" pitchFamily="-1" charset="0"/>
                <a:cs typeface="Calibri" pitchFamily="-1" charset="0"/>
              </a:rPr>
              <a:t>str. </a:t>
            </a:r>
            <a:endParaRPr lang="en-US" sz="3200" b="1" i="1" dirty="0">
              <a:latin typeface="Calibri" pitchFamily="-1" charset="0"/>
              <a:ea typeface="Calibri" pitchFamily="-1" charset="0"/>
              <a:cs typeface="Calibri" pitchFamily="-1" charset="0"/>
            </a:endParaRPr>
          </a:p>
          <a:p>
            <a:pPr marL="341313" indent="-341313">
              <a:buFontTx/>
              <a:buChar char="•"/>
            </a:pPr>
            <a:r>
              <a:rPr lang="en-US" sz="3200" dirty="0">
                <a:latin typeface="Calibri" pitchFamily="-1" charset="0"/>
                <a:ea typeface="Calibri" pitchFamily="-1" charset="0"/>
                <a:cs typeface="Calibri" pitchFamily="-1" charset="0"/>
              </a:rPr>
              <a:t>Discard improbable conformations</a:t>
            </a:r>
          </a:p>
        </p:txBody>
      </p:sp>
      <p:sp>
        <p:nvSpPr>
          <p:cNvPr id="24580" name="Rectangle 4"/>
          <p:cNvSpPr>
            <a:spLocks noChangeArrowheads="1"/>
          </p:cNvSpPr>
          <p:nvPr/>
        </p:nvSpPr>
        <p:spPr bwMode="auto">
          <a:xfrm>
            <a:off x="457200" y="228600"/>
            <a:ext cx="8153400" cy="1143000"/>
          </a:xfrm>
          <a:prstGeom prst="rect">
            <a:avLst/>
          </a:prstGeom>
          <a:solidFill>
            <a:srgbClr val="FFFFFF"/>
          </a:solidFill>
          <a:ln w="9525">
            <a:noFill/>
            <a:miter lim="800000"/>
            <a:headEnd/>
            <a:tailEnd/>
          </a:ln>
        </p:spPr>
        <p:txBody>
          <a:bodyPr anchor="ctr">
            <a:prstTxWarp prst="textNoShape">
              <a:avLst/>
            </a:prstTxWarp>
          </a:bodyPr>
          <a:lstStyle/>
          <a:p>
            <a:pPr algn="ctr"/>
            <a:r>
              <a:rPr lang="en-US" sz="4400" dirty="0" smtClean="0">
                <a:solidFill>
                  <a:srgbClr val="000000"/>
                </a:solidFill>
                <a:latin typeface="Calibri" pitchFamily="-1" charset="0"/>
                <a:ea typeface="Calibri" pitchFamily="-1" charset="0"/>
                <a:cs typeface="Calibri" pitchFamily="-1" charset="0"/>
              </a:rPr>
              <a:t>Select </a:t>
            </a:r>
            <a:r>
              <a:rPr lang="en-US" sz="4400" dirty="0">
                <a:solidFill>
                  <a:srgbClr val="000000"/>
                </a:solidFill>
                <a:latin typeface="Calibri" pitchFamily="-1" charset="0"/>
                <a:ea typeface="Calibri" pitchFamily="-1" charset="0"/>
                <a:cs typeface="Calibri" pitchFamily="-1" charset="0"/>
              </a:rPr>
              <a:t>fragments: local sampling </a:t>
            </a:r>
          </a:p>
        </p:txBody>
      </p:sp>
      <p:pic>
        <p:nvPicPr>
          <p:cNvPr id="24581" name="Picture 5"/>
          <p:cNvPicPr>
            <a:picLocks noChangeAspect="1" noChangeArrowheads="1"/>
          </p:cNvPicPr>
          <p:nvPr/>
        </p:nvPicPr>
        <p:blipFill>
          <a:blip r:embed="rId2"/>
          <a:srcRect/>
          <a:stretch>
            <a:fillRect/>
          </a:stretch>
        </p:blipFill>
        <p:spPr bwMode="auto">
          <a:xfrm>
            <a:off x="304800" y="1844675"/>
            <a:ext cx="3221038" cy="4708525"/>
          </a:xfrm>
          <a:prstGeom prst="rect">
            <a:avLst/>
          </a:prstGeom>
          <a:noFill/>
          <a:ln w="9525">
            <a:noFill/>
            <a:miter lim="800000"/>
            <a:headEnd/>
            <a:tailEnd/>
          </a:ln>
        </p:spPr>
      </p:pic>
      <p:cxnSp>
        <p:nvCxnSpPr>
          <p:cNvPr id="6" name="Straight Connector 5"/>
          <p:cNvCxnSpPr/>
          <p:nvPr/>
        </p:nvCxnSpPr>
        <p:spPr bwMode="auto">
          <a:xfrm>
            <a:off x="4114800" y="1371600"/>
            <a:ext cx="3810000" cy="1588"/>
          </a:xfrm>
          <a:prstGeom prst="line">
            <a:avLst/>
          </a:prstGeom>
          <a:solidFill>
            <a:schemeClr val="accent1"/>
          </a:solidFill>
          <a:ln w="76200" cap="flat" cmpd="sng" algn="ctr">
            <a:solidFill>
              <a:srgbClr val="000090"/>
            </a:solidFill>
            <a:prstDash val="solid"/>
            <a:round/>
            <a:headEnd type="diamond" w="med" len="med"/>
            <a:tailEnd type="diamond" w="med" len="med"/>
          </a:ln>
          <a:effectLst/>
        </p:spPr>
      </p:cxnSp>
      <p:sp>
        <p:nvSpPr>
          <p:cNvPr id="7" name="TextBox 6"/>
          <p:cNvSpPr txBox="1"/>
          <p:nvPr/>
        </p:nvSpPr>
        <p:spPr>
          <a:xfrm>
            <a:off x="7744356" y="1185446"/>
            <a:ext cx="332844" cy="338554"/>
          </a:xfrm>
          <a:prstGeom prst="rect">
            <a:avLst/>
          </a:prstGeom>
          <a:noFill/>
        </p:spPr>
        <p:txBody>
          <a:bodyPr wrap="none" rtlCol="0">
            <a:spAutoFit/>
          </a:bodyPr>
          <a:lstStyle/>
          <a:p>
            <a:r>
              <a:rPr lang="en-US" sz="1600" dirty="0" smtClean="0"/>
              <a:t>C</a:t>
            </a:r>
            <a:endParaRPr lang="en-US" sz="1600" dirty="0"/>
          </a:p>
        </p:txBody>
      </p:sp>
      <p:cxnSp>
        <p:nvCxnSpPr>
          <p:cNvPr id="8" name="Straight Connector 7"/>
          <p:cNvCxnSpPr/>
          <p:nvPr/>
        </p:nvCxnSpPr>
        <p:spPr bwMode="auto">
          <a:xfrm>
            <a:off x="4267200" y="1524000"/>
            <a:ext cx="609600" cy="1588"/>
          </a:xfrm>
          <a:prstGeom prst="line">
            <a:avLst/>
          </a:prstGeom>
          <a:solidFill>
            <a:schemeClr val="accent1"/>
          </a:solidFill>
          <a:ln w="76200" cap="flat" cmpd="sng" algn="ctr">
            <a:solidFill>
              <a:schemeClr val="accent6">
                <a:lumMod val="75000"/>
              </a:schemeClr>
            </a:solidFill>
            <a:prstDash val="solid"/>
            <a:round/>
            <a:headEnd type="diamond" w="med" len="med"/>
            <a:tailEnd type="diamond" w="med" len="med"/>
          </a:ln>
          <a:effectLst>
            <a:outerShdw blurRad="50800" dist="38100" dir="2700000">
              <a:schemeClr val="bg1">
                <a:alpha val="43000"/>
              </a:schemeClr>
            </a:outerShdw>
          </a:effectLst>
        </p:spPr>
      </p:cxnSp>
      <p:cxnSp>
        <p:nvCxnSpPr>
          <p:cNvPr id="9" name="Straight Connector 8"/>
          <p:cNvCxnSpPr/>
          <p:nvPr/>
        </p:nvCxnSpPr>
        <p:spPr bwMode="auto">
          <a:xfrm>
            <a:off x="4419600" y="1676400"/>
            <a:ext cx="609600" cy="1588"/>
          </a:xfrm>
          <a:prstGeom prst="line">
            <a:avLst/>
          </a:prstGeom>
          <a:solidFill>
            <a:schemeClr val="accent1"/>
          </a:solidFill>
          <a:ln w="76200" cap="flat" cmpd="sng" algn="ctr">
            <a:solidFill>
              <a:srgbClr val="00FFFF"/>
            </a:solidFill>
            <a:prstDash val="solid"/>
            <a:round/>
            <a:headEnd type="diamond" w="med" len="med"/>
            <a:tailEnd type="diamond" w="med" len="med"/>
          </a:ln>
          <a:effectLst>
            <a:outerShdw blurRad="50800" dist="38100" dir="2700000">
              <a:schemeClr val="bg1">
                <a:alpha val="43000"/>
              </a:schemeClr>
            </a:outerShdw>
          </a:effectLst>
        </p:spPr>
      </p:cxnSp>
      <p:cxnSp>
        <p:nvCxnSpPr>
          <p:cNvPr id="10" name="Straight Connector 9"/>
          <p:cNvCxnSpPr/>
          <p:nvPr/>
        </p:nvCxnSpPr>
        <p:spPr bwMode="auto">
          <a:xfrm>
            <a:off x="4572000" y="1828800"/>
            <a:ext cx="609600" cy="1588"/>
          </a:xfrm>
          <a:prstGeom prst="line">
            <a:avLst/>
          </a:prstGeom>
          <a:solidFill>
            <a:schemeClr val="accent1"/>
          </a:solidFill>
          <a:ln w="76200" cap="flat" cmpd="sng" algn="ctr">
            <a:solidFill>
              <a:srgbClr val="00FF00"/>
            </a:solidFill>
            <a:prstDash val="solid"/>
            <a:round/>
            <a:headEnd type="diamond" w="med" len="med"/>
            <a:tailEnd type="diamond" w="med" len="med"/>
          </a:ln>
          <a:effectLst>
            <a:outerShdw blurRad="50800" dist="38100" dir="2700000">
              <a:schemeClr val="bg1">
                <a:alpha val="43000"/>
              </a:schemeClr>
            </a:outerShdw>
          </a:effectLst>
        </p:spPr>
      </p:cxnSp>
      <p:cxnSp>
        <p:nvCxnSpPr>
          <p:cNvPr id="11" name="Straight Connector 10"/>
          <p:cNvCxnSpPr/>
          <p:nvPr/>
        </p:nvCxnSpPr>
        <p:spPr bwMode="auto">
          <a:xfrm>
            <a:off x="4724400" y="1981200"/>
            <a:ext cx="609600" cy="1588"/>
          </a:xfrm>
          <a:prstGeom prst="line">
            <a:avLst/>
          </a:prstGeom>
          <a:solidFill>
            <a:schemeClr val="accent1"/>
          </a:solidFill>
          <a:ln w="76200" cap="flat" cmpd="sng" algn="ctr">
            <a:solidFill>
              <a:srgbClr val="80FF00"/>
            </a:solidFill>
            <a:prstDash val="solid"/>
            <a:round/>
            <a:headEnd type="diamond" w="med" len="med"/>
            <a:tailEnd type="diamond" w="med" len="med"/>
          </a:ln>
          <a:effectLst>
            <a:outerShdw blurRad="50800" dist="38100" dir="2700000">
              <a:schemeClr val="bg1">
                <a:alpha val="43000"/>
              </a:schemeClr>
            </a:outerShdw>
          </a:effectLst>
        </p:spPr>
      </p:cxnSp>
      <p:cxnSp>
        <p:nvCxnSpPr>
          <p:cNvPr id="12" name="Straight Connector 11"/>
          <p:cNvCxnSpPr/>
          <p:nvPr/>
        </p:nvCxnSpPr>
        <p:spPr bwMode="auto">
          <a:xfrm>
            <a:off x="4876800" y="2133600"/>
            <a:ext cx="609600" cy="1588"/>
          </a:xfrm>
          <a:prstGeom prst="line">
            <a:avLst/>
          </a:prstGeom>
          <a:solidFill>
            <a:schemeClr val="accent1"/>
          </a:solidFill>
          <a:ln w="76200" cap="flat" cmpd="sng" algn="ctr">
            <a:solidFill>
              <a:srgbClr val="FFFF00"/>
            </a:solidFill>
            <a:prstDash val="solid"/>
            <a:round/>
            <a:headEnd type="diamond" w="med" len="med"/>
            <a:tailEnd type="diamond" w="med" len="med"/>
          </a:ln>
          <a:effectLst>
            <a:outerShdw blurRad="50800" dist="38100" dir="2700000">
              <a:schemeClr val="bg1">
                <a:alpha val="43000"/>
              </a:schemeClr>
            </a:outerShdw>
          </a:effectLst>
        </p:spPr>
      </p:cxnSp>
      <p:cxnSp>
        <p:nvCxnSpPr>
          <p:cNvPr id="13" name="Straight Connector 12"/>
          <p:cNvCxnSpPr/>
          <p:nvPr/>
        </p:nvCxnSpPr>
        <p:spPr bwMode="auto">
          <a:xfrm>
            <a:off x="5029200" y="2286000"/>
            <a:ext cx="609600" cy="1588"/>
          </a:xfrm>
          <a:prstGeom prst="line">
            <a:avLst/>
          </a:prstGeom>
          <a:solidFill>
            <a:schemeClr val="accent1"/>
          </a:solidFill>
          <a:ln w="76200" cap="flat" cmpd="sng" algn="ctr">
            <a:solidFill>
              <a:srgbClr val="FFCC00"/>
            </a:solidFill>
            <a:prstDash val="solid"/>
            <a:round/>
            <a:headEnd type="diamond" w="med" len="med"/>
            <a:tailEnd type="diamond" w="med" len="med"/>
          </a:ln>
          <a:effectLst>
            <a:outerShdw blurRad="50800" dist="38100" dir="2700000">
              <a:schemeClr val="bg1">
                <a:alpha val="43000"/>
              </a:schemeClr>
            </a:outerShdw>
          </a:effectLst>
        </p:spPr>
      </p:cxnSp>
    </p:spTree>
    <p:extLst>
      <p:ext uri="{BB962C8B-B14F-4D97-AF65-F5344CB8AC3E}">
        <p14:creationId xmlns:p14="http://schemas.microsoft.com/office/powerpoint/2010/main" val="19540198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Grp="1" noChangeArrowheads="1"/>
          </p:cNvSpPr>
          <p:nvPr>
            <p:ph type="body" sz="half" idx="2"/>
          </p:nvPr>
        </p:nvSpPr>
        <p:spPr>
          <a:xfrm>
            <a:off x="6588125" y="1981200"/>
            <a:ext cx="2376488" cy="4114800"/>
          </a:xfrm>
        </p:spPr>
        <p:txBody>
          <a:bodyPr/>
          <a:lstStyle/>
          <a:p>
            <a:pPr eaLnBrk="1" hangingPunct="1">
              <a:buFontTx/>
              <a:buNone/>
            </a:pPr>
            <a:r>
              <a:rPr lang="en-US">
                <a:ea typeface="Arial" pitchFamily="-1" charset="0"/>
                <a:cs typeface="Arial" pitchFamily="-1" charset="0"/>
              </a:rPr>
              <a:t>Fragment exchange </a:t>
            </a:r>
          </a:p>
          <a:p>
            <a:pPr eaLnBrk="1" hangingPunct="1">
              <a:buFontTx/>
              <a:buNone/>
            </a:pPr>
            <a:r>
              <a:rPr lang="en-US">
                <a:ea typeface="Arial" pitchFamily="-1" charset="0"/>
                <a:cs typeface="Arial" pitchFamily="-1" charset="0"/>
              </a:rPr>
              <a:t>Local moves</a:t>
            </a:r>
          </a:p>
          <a:p>
            <a:pPr eaLnBrk="1" hangingPunct="1">
              <a:buFontTx/>
              <a:buNone/>
            </a:pPr>
            <a:endParaRPr lang="en-US">
              <a:ea typeface="Arial" pitchFamily="-1" charset="0"/>
              <a:cs typeface="Arial" pitchFamily="-1" charset="0"/>
            </a:endParaRPr>
          </a:p>
          <a:p>
            <a:pPr eaLnBrk="1" hangingPunct="1">
              <a:buFontTx/>
              <a:buNone/>
            </a:pPr>
            <a:r>
              <a:rPr lang="en-US">
                <a:ea typeface="Arial" pitchFamily="-1" charset="0"/>
                <a:cs typeface="Arial" pitchFamily="-1" charset="0"/>
              </a:rPr>
              <a:t>Initial global changes </a:t>
            </a:r>
          </a:p>
          <a:p>
            <a:pPr eaLnBrk="1" hangingPunct="1">
              <a:buFontTx/>
              <a:buNone/>
            </a:pPr>
            <a:r>
              <a:rPr lang="en-US">
                <a:ea typeface="Arial" pitchFamily="-1" charset="0"/>
                <a:cs typeface="Arial" pitchFamily="-1" charset="0"/>
              </a:rPr>
              <a:t>Further refinement</a:t>
            </a:r>
          </a:p>
        </p:txBody>
      </p:sp>
      <p:sp>
        <p:nvSpPr>
          <p:cNvPr id="31747" name="Text Box 5"/>
          <p:cNvSpPr txBox="1">
            <a:spLocks noChangeArrowheads="1"/>
          </p:cNvSpPr>
          <p:nvPr/>
        </p:nvSpPr>
        <p:spPr bwMode="auto">
          <a:xfrm>
            <a:off x="7524750" y="6597650"/>
            <a:ext cx="1620838" cy="284163"/>
          </a:xfrm>
          <a:prstGeom prst="rect">
            <a:avLst/>
          </a:prstGeom>
          <a:noFill/>
          <a:ln w="9525">
            <a:solidFill>
              <a:schemeClr val="tx1"/>
            </a:solidFill>
            <a:miter lim="800000"/>
            <a:headEnd/>
            <a:tailEnd/>
          </a:ln>
        </p:spPr>
        <p:txBody>
          <a:bodyPr wrap="none">
            <a:prstTxWarp prst="textNoShape">
              <a:avLst/>
            </a:prstTxWarp>
            <a:spAutoFit/>
          </a:bodyPr>
          <a:lstStyle/>
          <a:p>
            <a:r>
              <a:rPr lang="en-US" sz="1200"/>
              <a:t>Movie by Jens Meiler</a:t>
            </a:r>
          </a:p>
        </p:txBody>
      </p:sp>
      <p:sp>
        <p:nvSpPr>
          <p:cNvPr id="31748" name="Rectangle 6"/>
          <p:cNvSpPr>
            <a:spLocks noChangeArrowheads="1"/>
          </p:cNvSpPr>
          <p:nvPr/>
        </p:nvSpPr>
        <p:spPr bwMode="auto">
          <a:xfrm>
            <a:off x="684213" y="228600"/>
            <a:ext cx="7772400" cy="1143000"/>
          </a:xfrm>
          <a:prstGeom prst="rect">
            <a:avLst/>
          </a:prstGeom>
          <a:solidFill>
            <a:srgbClr val="FFFFFF"/>
          </a:solidFill>
          <a:ln w="9525">
            <a:noFill/>
            <a:miter lim="800000"/>
            <a:headEnd/>
            <a:tailEnd/>
          </a:ln>
        </p:spPr>
        <p:txBody>
          <a:bodyPr anchor="ctr">
            <a:prstTxWarp prst="textNoShape">
              <a:avLst/>
            </a:prstTxWarp>
          </a:bodyPr>
          <a:lstStyle/>
          <a:p>
            <a:pPr algn="ctr"/>
            <a:r>
              <a:rPr lang="en-US" sz="4400" dirty="0" smtClean="0">
                <a:solidFill>
                  <a:srgbClr val="000000"/>
                </a:solidFill>
                <a:latin typeface="Calibri" pitchFamily="-1" charset="0"/>
                <a:ea typeface="Calibri" pitchFamily="-1" charset="0"/>
                <a:cs typeface="Calibri" pitchFamily="-1" charset="0"/>
              </a:rPr>
              <a:t>Assemble fragments into compact structure</a:t>
            </a:r>
            <a:endParaRPr lang="en-US" sz="4400" dirty="0">
              <a:solidFill>
                <a:srgbClr val="000000"/>
              </a:solidFill>
              <a:latin typeface="Calibri" pitchFamily="-1" charset="0"/>
              <a:ea typeface="Calibri" pitchFamily="-1" charset="0"/>
              <a:cs typeface="Calibri" pitchFamily="-1" charset="0"/>
            </a:endParaRPr>
          </a:p>
        </p:txBody>
      </p:sp>
      <p:pic>
        <p:nvPicPr>
          <p:cNvPr id="6" name="1ubi_60s_edu.wmv">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507999" y="1480030"/>
            <a:ext cx="6080125" cy="4560094"/>
          </a:xfrm>
          <a:prstGeom prst="rect">
            <a:avLst/>
          </a:prstGeom>
        </p:spPr>
      </p:pic>
    </p:spTree>
    <p:extLst>
      <p:ext uri="{BB962C8B-B14F-4D97-AF65-F5344CB8AC3E}">
        <p14:creationId xmlns:p14="http://schemas.microsoft.com/office/powerpoint/2010/main" val="64135157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0"/>
          <p:cNvSpPr>
            <a:spLocks noGrp="1"/>
          </p:cNvSpPr>
          <p:nvPr>
            <p:ph type="title"/>
          </p:nvPr>
        </p:nvSpPr>
        <p:spPr/>
        <p:txBody>
          <a:bodyPr/>
          <a:lstStyle/>
          <a:p>
            <a:pPr eaLnBrk="1" hangingPunct="1"/>
            <a:endParaRPr lang="en-US">
              <a:latin typeface="Calibri" charset="0"/>
              <a:ea typeface="ＭＳ Ｐゴシック" charset="0"/>
              <a:cs typeface="ＭＳ Ｐゴシック" charset="0"/>
            </a:endParaRPr>
          </a:p>
        </p:txBody>
      </p:sp>
      <p:sp>
        <p:nvSpPr>
          <p:cNvPr id="28677" name="Rectangle 4"/>
          <p:cNvSpPr>
            <a:spLocks noChangeArrowheads="1"/>
          </p:cNvSpPr>
          <p:nvPr/>
        </p:nvSpPr>
        <p:spPr bwMode="auto">
          <a:xfrm>
            <a:off x="338138" y="228600"/>
            <a:ext cx="8424862" cy="1143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400" dirty="0" smtClean="0">
                <a:solidFill>
                  <a:srgbClr val="000000"/>
                </a:solidFill>
                <a:latin typeface="Calibri" charset="0"/>
              </a:rPr>
              <a:t>Smooth: Low</a:t>
            </a:r>
            <a:r>
              <a:rPr lang="en-US" sz="4400" dirty="0">
                <a:solidFill>
                  <a:srgbClr val="000000"/>
                </a:solidFill>
                <a:latin typeface="Calibri" charset="0"/>
              </a:rPr>
              <a:t>-Resolution </a:t>
            </a:r>
            <a:r>
              <a:rPr lang="en-US" sz="4400" dirty="0" smtClean="0">
                <a:solidFill>
                  <a:srgbClr val="000000"/>
                </a:solidFill>
                <a:latin typeface="Calibri" charset="0"/>
              </a:rPr>
              <a:t>Step</a:t>
            </a:r>
            <a:endParaRPr lang="en-US" sz="4400" dirty="0">
              <a:solidFill>
                <a:srgbClr val="000000"/>
              </a:solidFill>
              <a:latin typeface="Calibri" charset="0"/>
            </a:endParaRPr>
          </a:p>
        </p:txBody>
      </p:sp>
      <p:pic>
        <p:nvPicPr>
          <p:cNvPr id="28679" name="Picture 9" descr="Snapshot 2009-07-10 10-57-44.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18982" y="1223260"/>
            <a:ext cx="6425018" cy="5558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3" name="Picture 22"/>
          <p:cNvPicPr>
            <a:picLocks noChangeAspect="1"/>
          </p:cNvPicPr>
          <p:nvPr/>
        </p:nvPicPr>
        <p:blipFill>
          <a:blip r:embed="rId3">
            <a:extLst>
              <a:ext uri="{28A0092B-C50C-407E-A947-70E740481C1C}">
                <a14:useLocalDpi xmlns:a14="http://schemas.microsoft.com/office/drawing/2010/main" val="0"/>
              </a:ext>
            </a:extLst>
          </a:blip>
          <a:srcRect r="38586" b="36365"/>
          <a:stretch>
            <a:fillRect/>
          </a:stretch>
        </p:blipFill>
        <p:spPr bwMode="auto">
          <a:xfrm>
            <a:off x="63902" y="4572000"/>
            <a:ext cx="2870200"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8"/>
          <p:cNvGrpSpPr>
            <a:grpSpLocks/>
          </p:cNvGrpSpPr>
          <p:nvPr/>
        </p:nvGrpSpPr>
        <p:grpSpPr bwMode="auto">
          <a:xfrm>
            <a:off x="343805" y="4550961"/>
            <a:ext cx="2513795" cy="2079468"/>
            <a:chOff x="681" y="2621"/>
            <a:chExt cx="1759" cy="1227"/>
          </a:xfrm>
          <a:noFill/>
        </p:grpSpPr>
        <p:sp>
          <p:nvSpPr>
            <p:cNvPr id="103434" name="Oval 10"/>
            <p:cNvSpPr>
              <a:spLocks noChangeArrowheads="1"/>
            </p:cNvSpPr>
            <p:nvPr/>
          </p:nvSpPr>
          <p:spPr bwMode="auto">
            <a:xfrm>
              <a:off x="1962" y="2621"/>
              <a:ext cx="478" cy="465"/>
            </a:xfrm>
            <a:prstGeom prst="ellipse">
              <a:avLst/>
            </a:prstGeom>
            <a:gradFill flip="none" rotWithShape="1">
              <a:gsLst>
                <a:gs pos="0">
                  <a:schemeClr val="accent2">
                    <a:tint val="50000"/>
                    <a:satMod val="300000"/>
                    <a:alpha val="38000"/>
                  </a:schemeClr>
                </a:gs>
                <a:gs pos="35000">
                  <a:schemeClr val="accent2">
                    <a:tint val="37000"/>
                    <a:satMod val="300000"/>
                    <a:alpha val="38000"/>
                  </a:schemeClr>
                </a:gs>
                <a:gs pos="100000">
                  <a:schemeClr val="accent2">
                    <a:tint val="15000"/>
                    <a:satMod val="350000"/>
                    <a:alpha val="38000"/>
                  </a:schemeClr>
                </a:gs>
              </a:gsLst>
              <a:lin ang="16200000" scaled="1"/>
              <a:tileRect/>
            </a:gradFill>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fontAlgn="auto">
                <a:spcBef>
                  <a:spcPts val="0"/>
                </a:spcBef>
                <a:spcAft>
                  <a:spcPts val="0"/>
                </a:spcAft>
                <a:defRPr/>
              </a:pPr>
              <a:endParaRPr lang="en-US"/>
            </a:p>
          </p:txBody>
        </p:sp>
        <p:sp>
          <p:nvSpPr>
            <p:cNvPr id="103435" name="Oval 11"/>
            <p:cNvSpPr>
              <a:spLocks noChangeArrowheads="1"/>
            </p:cNvSpPr>
            <p:nvPr/>
          </p:nvSpPr>
          <p:spPr bwMode="auto">
            <a:xfrm>
              <a:off x="1075" y="2779"/>
              <a:ext cx="308" cy="273"/>
            </a:xfrm>
            <a:prstGeom prst="ellipse">
              <a:avLst/>
            </a:prstGeom>
            <a:gradFill flip="none" rotWithShape="1">
              <a:gsLst>
                <a:gs pos="0">
                  <a:schemeClr val="accent2">
                    <a:tint val="50000"/>
                    <a:satMod val="300000"/>
                    <a:alpha val="38000"/>
                  </a:schemeClr>
                </a:gs>
                <a:gs pos="35000">
                  <a:schemeClr val="accent2">
                    <a:tint val="37000"/>
                    <a:satMod val="300000"/>
                    <a:alpha val="38000"/>
                  </a:schemeClr>
                </a:gs>
                <a:gs pos="100000">
                  <a:schemeClr val="accent2">
                    <a:tint val="15000"/>
                    <a:satMod val="350000"/>
                    <a:alpha val="38000"/>
                  </a:schemeClr>
                </a:gs>
              </a:gsLst>
              <a:lin ang="16200000" scaled="1"/>
              <a:tileRect/>
            </a:gradFill>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fontAlgn="auto">
                <a:spcBef>
                  <a:spcPts val="0"/>
                </a:spcBef>
                <a:spcAft>
                  <a:spcPts val="0"/>
                </a:spcAft>
                <a:defRPr/>
              </a:pPr>
              <a:endParaRPr lang="en-US"/>
            </a:p>
          </p:txBody>
        </p:sp>
        <p:sp>
          <p:nvSpPr>
            <p:cNvPr id="103436" name="Oval 12"/>
            <p:cNvSpPr>
              <a:spLocks noChangeArrowheads="1"/>
            </p:cNvSpPr>
            <p:nvPr/>
          </p:nvSpPr>
          <p:spPr bwMode="auto">
            <a:xfrm>
              <a:off x="1348" y="3338"/>
              <a:ext cx="616" cy="510"/>
            </a:xfrm>
            <a:prstGeom prst="ellipse">
              <a:avLst/>
            </a:prstGeom>
            <a:gradFill flip="none" rotWithShape="1">
              <a:gsLst>
                <a:gs pos="0">
                  <a:schemeClr val="accent2">
                    <a:tint val="50000"/>
                    <a:satMod val="300000"/>
                    <a:alpha val="38000"/>
                  </a:schemeClr>
                </a:gs>
                <a:gs pos="35000">
                  <a:schemeClr val="accent2">
                    <a:tint val="37000"/>
                    <a:satMod val="300000"/>
                    <a:alpha val="38000"/>
                  </a:schemeClr>
                </a:gs>
                <a:gs pos="100000">
                  <a:schemeClr val="accent2">
                    <a:tint val="15000"/>
                    <a:satMod val="350000"/>
                    <a:alpha val="38000"/>
                  </a:schemeClr>
                </a:gs>
              </a:gsLst>
              <a:lin ang="16200000" scaled="1"/>
              <a:tileRect/>
            </a:gradFill>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fontAlgn="auto">
                <a:spcBef>
                  <a:spcPts val="0"/>
                </a:spcBef>
                <a:spcAft>
                  <a:spcPts val="0"/>
                </a:spcAft>
                <a:defRPr/>
              </a:pPr>
              <a:endParaRPr lang="en-US"/>
            </a:p>
          </p:txBody>
        </p:sp>
        <p:sp>
          <p:nvSpPr>
            <p:cNvPr id="103437" name="Oval 13"/>
            <p:cNvSpPr>
              <a:spLocks noChangeArrowheads="1"/>
            </p:cNvSpPr>
            <p:nvPr/>
          </p:nvSpPr>
          <p:spPr bwMode="auto">
            <a:xfrm>
              <a:off x="681" y="3408"/>
              <a:ext cx="342" cy="308"/>
            </a:xfrm>
            <a:prstGeom prst="ellipse">
              <a:avLst/>
            </a:prstGeom>
            <a:gradFill flip="none" rotWithShape="1">
              <a:gsLst>
                <a:gs pos="0">
                  <a:schemeClr val="accent2">
                    <a:tint val="50000"/>
                    <a:satMod val="300000"/>
                    <a:alpha val="38000"/>
                  </a:schemeClr>
                </a:gs>
                <a:gs pos="35000">
                  <a:schemeClr val="accent2">
                    <a:tint val="37000"/>
                    <a:satMod val="300000"/>
                    <a:alpha val="38000"/>
                  </a:schemeClr>
                </a:gs>
                <a:gs pos="100000">
                  <a:schemeClr val="accent2">
                    <a:tint val="15000"/>
                    <a:satMod val="350000"/>
                    <a:alpha val="38000"/>
                  </a:schemeClr>
                </a:gs>
              </a:gsLst>
              <a:lin ang="16200000" scaled="1"/>
              <a:tileRect/>
            </a:gradFill>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fontAlgn="auto">
                <a:spcBef>
                  <a:spcPts val="0"/>
                </a:spcBef>
                <a:spcAft>
                  <a:spcPts val="0"/>
                </a:spcAft>
                <a:defRPr/>
              </a:pPr>
              <a:endParaRPr lang="en-US"/>
            </a:p>
          </p:txBody>
        </p:sp>
      </p:grpSp>
    </p:spTree>
    <p:extLst>
      <p:ext uri="{BB962C8B-B14F-4D97-AF65-F5344CB8AC3E}">
        <p14:creationId xmlns:p14="http://schemas.microsoft.com/office/powerpoint/2010/main" val="251217239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3"/>
          <p:cNvSpPr>
            <a:spLocks noGrp="1" noChangeArrowheads="1"/>
          </p:cNvSpPr>
          <p:nvPr>
            <p:ph sz="half" idx="1"/>
          </p:nvPr>
        </p:nvSpPr>
        <p:spPr>
          <a:xfrm>
            <a:off x="395288" y="1978025"/>
            <a:ext cx="3810000" cy="4114800"/>
          </a:xfrm>
        </p:spPr>
        <p:txBody>
          <a:bodyPr>
            <a:normAutofit/>
          </a:bodyPr>
          <a:lstStyle/>
          <a:p>
            <a:pPr eaLnBrk="1" hangingPunct="1">
              <a:buFontTx/>
              <a:buNone/>
            </a:pPr>
            <a:r>
              <a:rPr lang="en-US">
                <a:latin typeface="Calibri" charset="0"/>
                <a:ea typeface="ＭＳ Ｐゴシック" charset="0"/>
                <a:cs typeface="ＭＳ Ｐゴシック" charset="0"/>
              </a:rPr>
              <a:t>Slow, exact step</a:t>
            </a:r>
          </a:p>
          <a:p>
            <a:pPr eaLnBrk="1" hangingPunct="1"/>
            <a:r>
              <a:rPr lang="en-US" sz="2400">
                <a:latin typeface="Calibri" charset="0"/>
                <a:ea typeface="ＭＳ Ｐゴシック" charset="0"/>
                <a:cs typeface="ＭＳ Ｐゴシック" charset="0"/>
              </a:rPr>
              <a:t>Locates global energy minimum</a:t>
            </a:r>
            <a:endParaRPr lang="en-US" sz="1800">
              <a:latin typeface="Calibri" charset="0"/>
              <a:ea typeface="ＭＳ Ｐゴシック" charset="0"/>
              <a:cs typeface="ＭＳ Ｐゴシック" charset="0"/>
            </a:endParaRPr>
          </a:p>
        </p:txBody>
      </p:sp>
      <p:sp>
        <p:nvSpPr>
          <p:cNvPr id="37890" name="Rectangle 4"/>
          <p:cNvSpPr>
            <a:spLocks noGrp="1" noChangeArrowheads="1"/>
          </p:cNvSpPr>
          <p:nvPr>
            <p:ph sz="half" idx="2"/>
          </p:nvPr>
        </p:nvSpPr>
        <p:spPr>
          <a:xfrm>
            <a:off x="3949742" y="1951817"/>
            <a:ext cx="4248150" cy="4111625"/>
          </a:xfrm>
        </p:spPr>
        <p:txBody>
          <a:bodyPr>
            <a:normAutofit/>
          </a:bodyPr>
          <a:lstStyle/>
          <a:p>
            <a:pPr eaLnBrk="1" hangingPunct="1">
              <a:buFontTx/>
              <a:buNone/>
              <a:defRPr/>
            </a:pPr>
            <a:r>
              <a:rPr lang="en-US" dirty="0">
                <a:latin typeface="Calibri" charset="0"/>
                <a:ea typeface="ＭＳ Ｐゴシック" charset="0"/>
                <a:cs typeface="ＭＳ Ｐゴシック" charset="0"/>
              </a:rPr>
              <a:t>Structure </a:t>
            </a:r>
            <a:r>
              <a:rPr lang="en-US" dirty="0" smtClean="0">
                <a:latin typeface="Calibri" charset="0"/>
                <a:ea typeface="ＭＳ Ｐゴシック" charset="0"/>
                <a:cs typeface="ＭＳ Ｐゴシック" charset="0"/>
              </a:rPr>
              <a:t>representation</a:t>
            </a:r>
            <a:r>
              <a:rPr lang="en-US" dirty="0">
                <a:latin typeface="Calibri" charset="0"/>
                <a:ea typeface="ＭＳ Ｐゴシック" charset="0"/>
                <a:cs typeface="ＭＳ Ｐゴシック" charset="0"/>
              </a:rPr>
              <a:t>:</a:t>
            </a:r>
          </a:p>
          <a:p>
            <a:pPr eaLnBrk="1" hangingPunct="1">
              <a:defRPr/>
            </a:pPr>
            <a:r>
              <a:rPr lang="en-US" sz="2400" dirty="0">
                <a:latin typeface="Calibri" charset="0"/>
                <a:ea typeface="ＭＳ Ｐゴシック" charset="0"/>
                <a:cs typeface="ＭＳ Ｐゴシック" charset="0"/>
              </a:rPr>
              <a:t>All-atom </a:t>
            </a:r>
            <a:r>
              <a:rPr lang="en-US" sz="2400" dirty="0" smtClean="0">
                <a:latin typeface="Calibri" charset="0"/>
                <a:ea typeface="ＭＳ Ｐゴシック" charset="0"/>
                <a:cs typeface="ＭＳ Ｐゴシック" charset="0"/>
              </a:rPr>
              <a:t>(no </a:t>
            </a:r>
            <a:r>
              <a:rPr lang="en-US" sz="2400" dirty="0">
                <a:latin typeface="Calibri" charset="0"/>
                <a:ea typeface="ＭＳ Ｐゴシック" charset="0"/>
                <a:cs typeface="ＭＳ Ｐゴシック" charset="0"/>
              </a:rPr>
              <a:t>water)</a:t>
            </a:r>
          </a:p>
          <a:p>
            <a:pPr eaLnBrk="1" hangingPunct="1">
              <a:defRPr/>
            </a:pPr>
            <a:r>
              <a:rPr lang="en-US" sz="2400" dirty="0">
                <a:latin typeface="Calibri" charset="0"/>
                <a:ea typeface="ＭＳ Ｐゴシック" charset="0"/>
                <a:cs typeface="ＭＳ Ｐゴシック" charset="0"/>
              </a:rPr>
              <a:t>Side chains as </a:t>
            </a:r>
            <a:r>
              <a:rPr lang="en-US" sz="2400" dirty="0" err="1">
                <a:latin typeface="Calibri" charset="0"/>
                <a:ea typeface="ＭＳ Ｐゴシック" charset="0"/>
                <a:cs typeface="ＭＳ Ｐゴシック" charset="0"/>
              </a:rPr>
              <a:t>rotamers</a:t>
            </a:r>
            <a:r>
              <a:rPr lang="en-US" sz="2400" dirty="0">
                <a:latin typeface="Calibri" charset="0"/>
                <a:ea typeface="ＭＳ Ｐゴシック" charset="0"/>
                <a:cs typeface="ＭＳ Ｐゴシック" charset="0"/>
              </a:rPr>
              <a:t> from backbone-dependent library</a:t>
            </a:r>
          </a:p>
          <a:p>
            <a:pPr eaLnBrk="1" hangingPunct="1">
              <a:defRPr/>
            </a:pPr>
            <a:r>
              <a:rPr lang="en-US" sz="2400" dirty="0">
                <a:latin typeface="Calibri" charset="0"/>
                <a:ea typeface="ＭＳ Ｐゴシック" charset="0"/>
                <a:cs typeface="ＭＳ Ｐゴシック" charset="0"/>
              </a:rPr>
              <a:t>Side chain conformation adjusted </a:t>
            </a:r>
            <a:r>
              <a:rPr lang="en-US" sz="2400" dirty="0" smtClean="0">
                <a:latin typeface="Calibri" charset="0"/>
                <a:ea typeface="ＭＳ Ｐゴシック" charset="0"/>
                <a:cs typeface="ＭＳ Ｐゴシック" charset="0"/>
              </a:rPr>
              <a:t>frequently</a:t>
            </a:r>
          </a:p>
          <a:p>
            <a:pPr eaLnBrk="1" hangingPunct="1">
              <a:defRPr/>
            </a:pPr>
            <a:endParaRPr lang="en-US" sz="2400" dirty="0" smtClean="0">
              <a:latin typeface="Calibri" charset="0"/>
              <a:ea typeface="ＭＳ Ｐゴシック" charset="0"/>
              <a:cs typeface="ＭＳ Ｐゴシック" charset="0"/>
            </a:endParaRPr>
          </a:p>
          <a:p>
            <a:pPr marL="0" indent="0" eaLnBrk="1" hangingPunct="1">
              <a:buNone/>
              <a:defRPr/>
            </a:pPr>
            <a:endParaRPr lang="en-US" sz="2400" dirty="0" smtClean="0">
              <a:latin typeface="Calibri" charset="0"/>
              <a:ea typeface="ＭＳ Ｐゴシック" charset="0"/>
              <a:cs typeface="ＭＳ Ｐゴシック" charset="0"/>
            </a:endParaRPr>
          </a:p>
          <a:p>
            <a:pPr eaLnBrk="1" hangingPunct="1">
              <a:buFontTx/>
              <a:buNone/>
              <a:defRPr/>
            </a:pPr>
            <a:r>
              <a:rPr lang="en-US" sz="2400" dirty="0">
                <a:latin typeface="Calibri" charset="0"/>
                <a:ea typeface="ＭＳ Ｐゴシック" charset="0"/>
                <a:cs typeface="ＭＳ Ｐゴシック" charset="0"/>
              </a:rPr>
              <a:t>	</a:t>
            </a:r>
            <a:endParaRPr lang="en-US" sz="2400" b="1" dirty="0">
              <a:solidFill>
                <a:srgbClr val="FF0000"/>
              </a:solidFill>
              <a:latin typeface="Calibri" charset="0"/>
              <a:ea typeface="ＭＳ Ｐゴシック" charset="0"/>
              <a:cs typeface="ＭＳ Ｐゴシック" charset="0"/>
            </a:endParaRPr>
          </a:p>
        </p:txBody>
      </p:sp>
      <p:sp>
        <p:nvSpPr>
          <p:cNvPr id="36867" name="Rectangle 5"/>
          <p:cNvSpPr>
            <a:spLocks noChangeArrowheads="1"/>
          </p:cNvSpPr>
          <p:nvPr/>
        </p:nvSpPr>
        <p:spPr bwMode="auto">
          <a:xfrm>
            <a:off x="323850" y="381000"/>
            <a:ext cx="8424863" cy="1143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000" dirty="0" smtClean="0">
                <a:solidFill>
                  <a:srgbClr val="000000"/>
                </a:solidFill>
                <a:latin typeface="Calibri" charset="0"/>
              </a:rPr>
              <a:t>Rough - High</a:t>
            </a:r>
            <a:r>
              <a:rPr lang="en-US" sz="4000" dirty="0">
                <a:solidFill>
                  <a:srgbClr val="000000"/>
                </a:solidFill>
                <a:latin typeface="Calibri" charset="0"/>
              </a:rPr>
              <a:t>-Resolution Step</a:t>
            </a:r>
          </a:p>
        </p:txBody>
      </p:sp>
      <p:pic>
        <p:nvPicPr>
          <p:cNvPr id="36868" name="Picture 23" descr="K_r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1183" y="4639739"/>
            <a:ext cx="2210417" cy="1839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6" descr="Figure 2: Dihedral angle defined by three bond vectors (shown in red, green and blue) connecting four atoms.">
            <a:hlinkClick r:id="rId3" tooltip="Figure 2: Dihedral angle defined by three bond vectors (shown in red, green and blue) connecting four atoms."/>
          </p:cNvPr>
          <p:cNvPicPr>
            <a:picLocks noChangeAspect="1" noChangeArrowheads="1"/>
          </p:cNvPicPr>
          <p:nvPr/>
        </p:nvPicPr>
        <p:blipFill>
          <a:blip r:embed="rId4"/>
          <a:srcRect/>
          <a:stretch>
            <a:fillRect/>
          </a:stretch>
        </p:blipFill>
        <p:spPr bwMode="auto">
          <a:xfrm>
            <a:off x="5969332" y="4817689"/>
            <a:ext cx="1501067" cy="1627561"/>
          </a:xfrm>
          <a:prstGeom prst="rect">
            <a:avLst/>
          </a:prstGeom>
          <a:noFill/>
          <a:ln w="9525">
            <a:noFill/>
            <a:miter lim="800000"/>
            <a:headEnd/>
            <a:tailEnd/>
          </a:ln>
        </p:spPr>
      </p:pic>
      <p:pic>
        <p:nvPicPr>
          <p:cNvPr id="9" name="Picture 28" descr="Four_atoms_dihedral_angle"/>
          <p:cNvPicPr>
            <a:picLocks noChangeAspect="1" noChangeArrowheads="1"/>
          </p:cNvPicPr>
          <p:nvPr/>
        </p:nvPicPr>
        <p:blipFill>
          <a:blip r:embed="rId5"/>
          <a:srcRect/>
          <a:stretch>
            <a:fillRect/>
          </a:stretch>
        </p:blipFill>
        <p:spPr bwMode="auto">
          <a:xfrm>
            <a:off x="7717826" y="4675400"/>
            <a:ext cx="1121355" cy="1769850"/>
          </a:xfrm>
          <a:prstGeom prst="rect">
            <a:avLst/>
          </a:prstGeom>
          <a:noFill/>
          <a:ln w="9525">
            <a:noFill/>
            <a:miter lim="800000"/>
            <a:headEnd/>
            <a:tailEnd/>
          </a:ln>
        </p:spPr>
      </p:pic>
      <p:sp>
        <p:nvSpPr>
          <p:cNvPr id="10" name="Text Box 29"/>
          <p:cNvSpPr txBox="1">
            <a:spLocks noChangeArrowheads="1"/>
          </p:cNvSpPr>
          <p:nvPr/>
        </p:nvSpPr>
        <p:spPr bwMode="auto">
          <a:xfrm>
            <a:off x="7692933" y="6445250"/>
            <a:ext cx="1376363" cy="304800"/>
          </a:xfrm>
          <a:prstGeom prst="rect">
            <a:avLst/>
          </a:prstGeom>
          <a:noFill/>
          <a:ln w="9525">
            <a:noFill/>
            <a:miter lim="800000"/>
            <a:headEnd/>
            <a:tailEnd/>
          </a:ln>
        </p:spPr>
        <p:txBody>
          <a:bodyPr wrap="none">
            <a:prstTxWarp prst="textNoShape">
              <a:avLst/>
            </a:prstTxWarp>
            <a:spAutoFit/>
          </a:bodyPr>
          <a:lstStyle/>
          <a:p>
            <a:r>
              <a:rPr lang="en-US" sz="1400" i="1"/>
              <a:t>From wikipedia</a:t>
            </a:r>
          </a:p>
        </p:txBody>
      </p:sp>
      <p:grpSp>
        <p:nvGrpSpPr>
          <p:cNvPr id="11" name="Group 55"/>
          <p:cNvGrpSpPr>
            <a:grpSpLocks/>
          </p:cNvGrpSpPr>
          <p:nvPr/>
        </p:nvGrpSpPr>
        <p:grpSpPr bwMode="auto">
          <a:xfrm>
            <a:off x="-72354" y="3217404"/>
            <a:ext cx="3481387" cy="3170237"/>
            <a:chOff x="1928790" y="3071810"/>
            <a:chExt cx="3481072" cy="3169922"/>
          </a:xfrm>
        </p:grpSpPr>
        <p:sp>
          <p:nvSpPr>
            <p:cNvPr id="12" name="Freeform 11"/>
            <p:cNvSpPr/>
            <p:nvPr/>
          </p:nvSpPr>
          <p:spPr>
            <a:xfrm>
              <a:off x="2400234" y="3486106"/>
              <a:ext cx="2511198" cy="1136537"/>
            </a:xfrm>
            <a:custGeom>
              <a:avLst/>
              <a:gdLst>
                <a:gd name="connsiteX0" fmla="*/ 0 w 2511706"/>
                <a:gd name="connsiteY0" fmla="*/ 821802 h 1136248"/>
                <a:gd name="connsiteX1" fmla="*/ 486137 w 2511706"/>
                <a:gd name="connsiteY1" fmla="*/ 1006997 h 1136248"/>
                <a:gd name="connsiteX2" fmla="*/ 937549 w 2511706"/>
                <a:gd name="connsiteY2" fmla="*/ 46299 h 1136248"/>
                <a:gd name="connsiteX3" fmla="*/ 1574157 w 2511706"/>
                <a:gd name="connsiteY3" fmla="*/ 729205 h 1136248"/>
                <a:gd name="connsiteX4" fmla="*/ 2511706 w 2511706"/>
                <a:gd name="connsiteY4" fmla="*/ 266218 h 1136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1706" h="1136248">
                  <a:moveTo>
                    <a:pt x="0" y="821802"/>
                  </a:moveTo>
                  <a:cubicBezTo>
                    <a:pt x="164939" y="979025"/>
                    <a:pt x="329879" y="1136248"/>
                    <a:pt x="486137" y="1006997"/>
                  </a:cubicBezTo>
                  <a:cubicBezTo>
                    <a:pt x="642395" y="877747"/>
                    <a:pt x="756212" y="92598"/>
                    <a:pt x="937549" y="46299"/>
                  </a:cubicBezTo>
                  <a:cubicBezTo>
                    <a:pt x="1118886" y="0"/>
                    <a:pt x="1311798" y="692552"/>
                    <a:pt x="1574157" y="729205"/>
                  </a:cubicBezTo>
                  <a:cubicBezTo>
                    <a:pt x="1836516" y="765858"/>
                    <a:pt x="2174111" y="516038"/>
                    <a:pt x="2511706" y="266218"/>
                  </a:cubicBezTo>
                </a:path>
              </a:pathLst>
            </a:custGeom>
            <a:ln w="381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latin typeface="Arial" charset="0"/>
                <a:ea typeface="ＭＳ Ｐゴシック" charset="0"/>
                <a:cs typeface="Arial" charset="0"/>
              </a:endParaRPr>
            </a:p>
          </p:txBody>
        </p:sp>
        <p:sp>
          <p:nvSpPr>
            <p:cNvPr id="13" name="Freeform 23"/>
            <p:cNvSpPr>
              <a:spLocks/>
            </p:cNvSpPr>
            <p:nvPr/>
          </p:nvSpPr>
          <p:spPr bwMode="auto">
            <a:xfrm>
              <a:off x="3599211" y="4316328"/>
              <a:ext cx="1579404" cy="1497685"/>
            </a:xfrm>
            <a:custGeom>
              <a:avLst/>
              <a:gdLst>
                <a:gd name="T0" fmla="*/ 0 w 1349"/>
                <a:gd name="T1" fmla="*/ 2147483647 h 1273"/>
                <a:gd name="T2" fmla="*/ 2147483647 w 1349"/>
                <a:gd name="T3" fmla="*/ 2147483647 h 1273"/>
                <a:gd name="T4" fmla="*/ 2147483647 w 1349"/>
                <a:gd name="T5" fmla="*/ 2147483647 h 1273"/>
                <a:gd name="T6" fmla="*/ 2147483647 w 1349"/>
                <a:gd name="T7" fmla="*/ 2147483647 h 1273"/>
                <a:gd name="T8" fmla="*/ 2147483647 w 1349"/>
                <a:gd name="T9" fmla="*/ 2147483647 h 1273"/>
                <a:gd name="T10" fmla="*/ 2147483647 w 1349"/>
                <a:gd name="T11" fmla="*/ 2147483647 h 1273"/>
                <a:gd name="T12" fmla="*/ 2147483647 w 1349"/>
                <a:gd name="T13" fmla="*/ 2147483647 h 1273"/>
                <a:gd name="T14" fmla="*/ 2147483647 w 1349"/>
                <a:gd name="T15" fmla="*/ 2147483647 h 1273"/>
                <a:gd name="T16" fmla="*/ 2147483647 w 1349"/>
                <a:gd name="T17" fmla="*/ 2147483647 h 1273"/>
                <a:gd name="T18" fmla="*/ 2147483647 w 1349"/>
                <a:gd name="T19" fmla="*/ 2147483647 h 1273"/>
                <a:gd name="T20" fmla="*/ 2147483647 w 1349"/>
                <a:gd name="T21" fmla="*/ 0 h 12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49"/>
                <a:gd name="T34" fmla="*/ 0 h 1273"/>
                <a:gd name="T35" fmla="*/ 1349 w 1349"/>
                <a:gd name="T36" fmla="*/ 1273 h 127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49" h="1273">
                  <a:moveTo>
                    <a:pt x="0" y="560"/>
                  </a:moveTo>
                  <a:cubicBezTo>
                    <a:pt x="13" y="626"/>
                    <a:pt x="47" y="911"/>
                    <a:pt x="81" y="952"/>
                  </a:cubicBezTo>
                  <a:cubicBezTo>
                    <a:pt x="115" y="993"/>
                    <a:pt x="150" y="759"/>
                    <a:pt x="203" y="808"/>
                  </a:cubicBezTo>
                  <a:cubicBezTo>
                    <a:pt x="257" y="858"/>
                    <a:pt x="349" y="1228"/>
                    <a:pt x="406" y="1251"/>
                  </a:cubicBezTo>
                  <a:cubicBezTo>
                    <a:pt x="462" y="1273"/>
                    <a:pt x="490" y="981"/>
                    <a:pt x="540" y="943"/>
                  </a:cubicBezTo>
                  <a:cubicBezTo>
                    <a:pt x="591" y="905"/>
                    <a:pt x="663" y="1106"/>
                    <a:pt x="705" y="1023"/>
                  </a:cubicBezTo>
                  <a:cubicBezTo>
                    <a:pt x="747" y="940"/>
                    <a:pt x="765" y="515"/>
                    <a:pt x="793" y="446"/>
                  </a:cubicBezTo>
                  <a:cubicBezTo>
                    <a:pt x="821" y="378"/>
                    <a:pt x="841" y="636"/>
                    <a:pt x="877" y="606"/>
                  </a:cubicBezTo>
                  <a:cubicBezTo>
                    <a:pt x="914" y="577"/>
                    <a:pt x="956" y="303"/>
                    <a:pt x="1012" y="269"/>
                  </a:cubicBezTo>
                  <a:cubicBezTo>
                    <a:pt x="1068" y="236"/>
                    <a:pt x="1158" y="449"/>
                    <a:pt x="1214" y="404"/>
                  </a:cubicBezTo>
                  <a:cubicBezTo>
                    <a:pt x="1270" y="359"/>
                    <a:pt x="1327" y="67"/>
                    <a:pt x="1349" y="0"/>
                  </a:cubicBezTo>
                </a:path>
              </a:pathLst>
            </a:custGeom>
            <a:noFill/>
            <a:ln w="28575">
              <a:solidFill>
                <a:srgbClr val="7E36B4"/>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4" name="Oval 24"/>
            <p:cNvSpPr>
              <a:spLocks noChangeArrowheads="1"/>
            </p:cNvSpPr>
            <p:nvPr/>
          </p:nvSpPr>
          <p:spPr bwMode="auto">
            <a:xfrm>
              <a:off x="3857537" y="4143108"/>
              <a:ext cx="85663" cy="86610"/>
            </a:xfrm>
            <a:prstGeom prst="ellipse">
              <a:avLst/>
            </a:prstGeom>
            <a:solidFill>
              <a:srgbClr val="008000"/>
            </a:solidFill>
            <a:ln w="9525">
              <a:solidFill>
                <a:srgbClr val="008000"/>
              </a:solidFill>
              <a:round/>
              <a:headEnd/>
              <a:tailEnd/>
            </a:ln>
          </p:spPr>
          <p:txBody>
            <a:bodyPr wrap="none" anchor="ctr"/>
            <a:lstStyle/>
            <a:p>
              <a:endParaRPr lang="en-US" sz="2400">
                <a:latin typeface="Calibri" charset="0"/>
              </a:endParaRPr>
            </a:p>
          </p:txBody>
        </p:sp>
        <p:sp>
          <p:nvSpPr>
            <p:cNvPr id="15" name="Oval 25"/>
            <p:cNvSpPr>
              <a:spLocks noChangeArrowheads="1"/>
            </p:cNvSpPr>
            <p:nvPr/>
          </p:nvSpPr>
          <p:spPr bwMode="auto">
            <a:xfrm>
              <a:off x="3880291" y="5247717"/>
              <a:ext cx="85663" cy="87942"/>
            </a:xfrm>
            <a:prstGeom prst="ellipse">
              <a:avLst/>
            </a:prstGeom>
            <a:solidFill>
              <a:schemeClr val="hlink"/>
            </a:solidFill>
            <a:ln w="9525">
              <a:solidFill>
                <a:schemeClr val="hlink"/>
              </a:solidFill>
              <a:round/>
              <a:headEnd/>
              <a:tailEnd/>
            </a:ln>
          </p:spPr>
          <p:txBody>
            <a:bodyPr wrap="none" anchor="ctr"/>
            <a:lstStyle/>
            <a:p>
              <a:endParaRPr lang="en-US" sz="2400">
                <a:latin typeface="Calibri" charset="0"/>
              </a:endParaRPr>
            </a:p>
          </p:txBody>
        </p:sp>
        <p:sp>
          <p:nvSpPr>
            <p:cNvPr id="16" name="Oval 26"/>
            <p:cNvSpPr>
              <a:spLocks noChangeArrowheads="1"/>
            </p:cNvSpPr>
            <p:nvPr/>
          </p:nvSpPr>
          <p:spPr bwMode="auto">
            <a:xfrm>
              <a:off x="4038232" y="5691426"/>
              <a:ext cx="85663" cy="87942"/>
            </a:xfrm>
            <a:prstGeom prst="ellipse">
              <a:avLst/>
            </a:prstGeom>
            <a:solidFill>
              <a:schemeClr val="tx2"/>
            </a:solidFill>
            <a:ln w="9525">
              <a:solidFill>
                <a:schemeClr val="tx2"/>
              </a:solidFill>
              <a:round/>
              <a:headEnd/>
              <a:tailEnd/>
            </a:ln>
          </p:spPr>
          <p:txBody>
            <a:bodyPr wrap="none" anchor="ctr"/>
            <a:lstStyle/>
            <a:p>
              <a:endParaRPr lang="en-US" sz="2400">
                <a:latin typeface="Calibri" charset="0"/>
              </a:endParaRPr>
            </a:p>
          </p:txBody>
        </p:sp>
        <p:sp>
          <p:nvSpPr>
            <p:cNvPr id="17" name="Freeform 27"/>
            <p:cNvSpPr>
              <a:spLocks/>
            </p:cNvSpPr>
            <p:nvPr/>
          </p:nvSpPr>
          <p:spPr bwMode="auto">
            <a:xfrm flipV="1">
              <a:off x="3215067" y="3715388"/>
              <a:ext cx="611685" cy="570293"/>
            </a:xfrm>
            <a:custGeom>
              <a:avLst/>
              <a:gdLst>
                <a:gd name="T0" fmla="*/ 2147483647 w 278"/>
                <a:gd name="T1" fmla="*/ 2147483647 h 767"/>
                <a:gd name="T2" fmla="*/ 2147483647 w 278"/>
                <a:gd name="T3" fmla="*/ 2147483647 h 767"/>
                <a:gd name="T4" fmla="*/ 2147483647 w 278"/>
                <a:gd name="T5" fmla="*/ 2147483647 h 767"/>
                <a:gd name="T6" fmla="*/ 0 60000 65536"/>
                <a:gd name="T7" fmla="*/ 0 60000 65536"/>
                <a:gd name="T8" fmla="*/ 0 60000 65536"/>
                <a:gd name="T9" fmla="*/ 0 w 278"/>
                <a:gd name="T10" fmla="*/ 0 h 767"/>
                <a:gd name="T11" fmla="*/ 278 w 278"/>
                <a:gd name="T12" fmla="*/ 767 h 767"/>
              </a:gdLst>
              <a:ahLst/>
              <a:cxnLst>
                <a:cxn ang="T6">
                  <a:pos x="T0" y="T1"/>
                </a:cxn>
                <a:cxn ang="T7">
                  <a:pos x="T2" y="T3"/>
                </a:cxn>
                <a:cxn ang="T8">
                  <a:pos x="T4" y="T5"/>
                </a:cxn>
              </a:cxnLst>
              <a:rect l="T9" t="T10" r="T11" b="T12"/>
              <a:pathLst>
                <a:path w="278" h="767">
                  <a:moveTo>
                    <a:pt x="14" y="767"/>
                  </a:moveTo>
                  <a:cubicBezTo>
                    <a:pt x="19" y="657"/>
                    <a:pt x="0" y="226"/>
                    <a:pt x="44" y="113"/>
                  </a:cubicBezTo>
                  <a:cubicBezTo>
                    <a:pt x="88" y="0"/>
                    <a:pt x="229" y="94"/>
                    <a:pt x="278" y="89"/>
                  </a:cubicBezTo>
                </a:path>
              </a:pathLst>
            </a:custGeom>
            <a:noFill/>
            <a:ln w="952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 name="Line 28"/>
            <p:cNvSpPr>
              <a:spLocks noChangeShapeType="1"/>
            </p:cNvSpPr>
            <p:nvPr/>
          </p:nvSpPr>
          <p:spPr bwMode="auto">
            <a:xfrm>
              <a:off x="3916430" y="4147105"/>
              <a:ext cx="0" cy="102865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 name="Line 29"/>
            <p:cNvSpPr>
              <a:spLocks noChangeShapeType="1"/>
            </p:cNvSpPr>
            <p:nvPr/>
          </p:nvSpPr>
          <p:spPr bwMode="auto">
            <a:xfrm>
              <a:off x="3972646" y="5396952"/>
              <a:ext cx="77632" cy="23851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0" name="Text Box 30"/>
            <p:cNvSpPr txBox="1">
              <a:spLocks noChangeArrowheads="1"/>
            </p:cNvSpPr>
            <p:nvPr/>
          </p:nvSpPr>
          <p:spPr bwMode="auto">
            <a:xfrm>
              <a:off x="2857694" y="3356956"/>
              <a:ext cx="505945" cy="235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5306" tIns="32653" rIns="65306" bIns="32653">
              <a:spAutoFit/>
            </a:bodyPr>
            <a:lstStyle>
              <a:lvl1pPr defTabSz="327025" eaLnBrk="0" hangingPunct="0">
                <a:defRPr sz="2400">
                  <a:solidFill>
                    <a:schemeClr val="tx1"/>
                  </a:solidFill>
                  <a:latin typeface="Arial" charset="0"/>
                  <a:ea typeface="ＭＳ Ｐゴシック" charset="0"/>
                  <a:cs typeface="ＭＳ Ｐゴシック" charset="0"/>
                </a:defRPr>
              </a:lvl1pPr>
              <a:lvl2pPr marL="742950" indent="-285750" defTabSz="327025" eaLnBrk="0" hangingPunct="0">
                <a:defRPr sz="2400">
                  <a:solidFill>
                    <a:schemeClr val="tx1"/>
                  </a:solidFill>
                  <a:latin typeface="Arial" charset="0"/>
                  <a:ea typeface="ＭＳ Ｐゴシック" charset="0"/>
                </a:defRPr>
              </a:lvl2pPr>
              <a:lvl3pPr marL="1143000" indent="-228600" defTabSz="327025" eaLnBrk="0" hangingPunct="0">
                <a:defRPr sz="2400">
                  <a:solidFill>
                    <a:schemeClr val="tx1"/>
                  </a:solidFill>
                  <a:latin typeface="Arial" charset="0"/>
                  <a:ea typeface="ＭＳ Ｐゴシック" charset="0"/>
                </a:defRPr>
              </a:lvl3pPr>
              <a:lvl4pPr marL="1600200" indent="-228600" defTabSz="327025" eaLnBrk="0" hangingPunct="0">
                <a:defRPr sz="2400">
                  <a:solidFill>
                    <a:schemeClr val="tx1"/>
                  </a:solidFill>
                  <a:latin typeface="Arial" charset="0"/>
                  <a:ea typeface="ＭＳ Ｐゴシック" charset="0"/>
                </a:defRPr>
              </a:lvl4pPr>
              <a:lvl5pPr marL="2057400" indent="-228600" defTabSz="327025" eaLnBrk="0" hangingPunct="0">
                <a:defRPr sz="2400">
                  <a:solidFill>
                    <a:schemeClr val="tx1"/>
                  </a:solidFill>
                  <a:latin typeface="Arial" charset="0"/>
                  <a:ea typeface="ＭＳ Ｐゴシック" charset="0"/>
                </a:defRPr>
              </a:lvl5pPr>
              <a:lvl6pPr marL="2514600" indent="-228600" algn="r" defTabSz="327025" rtl="1" eaLnBrk="0" fontAlgn="base" hangingPunct="0">
                <a:spcBef>
                  <a:spcPct val="0"/>
                </a:spcBef>
                <a:spcAft>
                  <a:spcPct val="0"/>
                </a:spcAft>
                <a:defRPr sz="2400">
                  <a:solidFill>
                    <a:schemeClr val="tx1"/>
                  </a:solidFill>
                  <a:latin typeface="Arial" charset="0"/>
                  <a:ea typeface="ＭＳ Ｐゴシック" charset="0"/>
                </a:defRPr>
              </a:lvl6pPr>
              <a:lvl7pPr marL="2971800" indent="-228600" algn="r" defTabSz="327025" rtl="1" eaLnBrk="0" fontAlgn="base" hangingPunct="0">
                <a:spcBef>
                  <a:spcPct val="0"/>
                </a:spcBef>
                <a:spcAft>
                  <a:spcPct val="0"/>
                </a:spcAft>
                <a:defRPr sz="2400">
                  <a:solidFill>
                    <a:schemeClr val="tx1"/>
                  </a:solidFill>
                  <a:latin typeface="Arial" charset="0"/>
                  <a:ea typeface="ＭＳ Ｐゴシック" charset="0"/>
                </a:defRPr>
              </a:lvl7pPr>
              <a:lvl8pPr marL="3429000" indent="-228600" algn="r" defTabSz="327025" rtl="1" eaLnBrk="0" fontAlgn="base" hangingPunct="0">
                <a:spcBef>
                  <a:spcPct val="0"/>
                </a:spcBef>
                <a:spcAft>
                  <a:spcPct val="0"/>
                </a:spcAft>
                <a:defRPr sz="2400">
                  <a:solidFill>
                    <a:schemeClr val="tx1"/>
                  </a:solidFill>
                  <a:latin typeface="Arial" charset="0"/>
                  <a:ea typeface="ＭＳ Ｐゴシック" charset="0"/>
                </a:defRPr>
              </a:lvl8pPr>
              <a:lvl9pPr marL="3886200" indent="-228600" algn="r" defTabSz="327025" rtl="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1100" b="1">
                  <a:solidFill>
                    <a:srgbClr val="A010F0"/>
                  </a:solidFill>
                  <a:latin typeface="Calibri" charset="0"/>
                  <a:ea typeface="SimSun" charset="0"/>
                  <a:cs typeface="SimSun" charset="0"/>
                </a:rPr>
                <a:t>START</a:t>
              </a:r>
            </a:p>
          </p:txBody>
        </p:sp>
        <p:sp>
          <p:nvSpPr>
            <p:cNvPr id="21" name="Line 35"/>
            <p:cNvSpPr>
              <a:spLocks noChangeShapeType="1"/>
            </p:cNvSpPr>
            <p:nvPr/>
          </p:nvSpPr>
          <p:spPr bwMode="auto">
            <a:xfrm flipV="1">
              <a:off x="2280810" y="3186402"/>
              <a:ext cx="12046" cy="2382438"/>
            </a:xfrm>
            <a:prstGeom prst="line">
              <a:avLst/>
            </a:prstGeom>
            <a:noFill/>
            <a:ln w="2857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 name="Text Box 36"/>
            <p:cNvSpPr txBox="1">
              <a:spLocks noChangeArrowheads="1"/>
            </p:cNvSpPr>
            <p:nvPr/>
          </p:nvSpPr>
          <p:spPr bwMode="auto">
            <a:xfrm>
              <a:off x="1928790" y="5555515"/>
              <a:ext cx="803087" cy="31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rtl="1" eaLnBrk="0" fontAlgn="base" hangingPunct="0">
                <a:spcBef>
                  <a:spcPct val="0"/>
                </a:spcBef>
                <a:spcAft>
                  <a:spcPct val="0"/>
                </a:spcAft>
                <a:defRPr sz="2400">
                  <a:solidFill>
                    <a:schemeClr val="tx1"/>
                  </a:solidFill>
                  <a:latin typeface="Arial" charset="0"/>
                  <a:ea typeface="ＭＳ Ｐゴシック" charset="0"/>
                </a:defRPr>
              </a:lvl6pPr>
              <a:lvl7pPr marL="2971800" indent="-228600" algn="r" rtl="1" eaLnBrk="0" fontAlgn="base" hangingPunct="0">
                <a:spcBef>
                  <a:spcPct val="0"/>
                </a:spcBef>
                <a:spcAft>
                  <a:spcPct val="0"/>
                </a:spcAft>
                <a:defRPr sz="2400">
                  <a:solidFill>
                    <a:schemeClr val="tx1"/>
                  </a:solidFill>
                  <a:latin typeface="Arial" charset="0"/>
                  <a:ea typeface="ＭＳ Ｐゴシック" charset="0"/>
                </a:defRPr>
              </a:lvl7pPr>
              <a:lvl8pPr marL="3429000" indent="-228600" algn="r" rtl="1" eaLnBrk="0" fontAlgn="base" hangingPunct="0">
                <a:spcBef>
                  <a:spcPct val="0"/>
                </a:spcBef>
                <a:spcAft>
                  <a:spcPct val="0"/>
                </a:spcAft>
                <a:defRPr sz="2400">
                  <a:solidFill>
                    <a:schemeClr val="tx1"/>
                  </a:solidFill>
                  <a:latin typeface="Arial" charset="0"/>
                  <a:ea typeface="ＭＳ Ｐゴシック" charset="0"/>
                </a:defRPr>
              </a:lvl8pPr>
              <a:lvl9pPr marL="3886200" indent="-228600" algn="r" rtl="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b="1" i="1">
                  <a:latin typeface="Calibri" charset="0"/>
                </a:rPr>
                <a:t>energy</a:t>
              </a:r>
            </a:p>
          </p:txBody>
        </p:sp>
        <p:sp>
          <p:nvSpPr>
            <p:cNvPr id="23" name="Text Box 37"/>
            <p:cNvSpPr txBox="1">
              <a:spLocks noChangeArrowheads="1"/>
            </p:cNvSpPr>
            <p:nvPr/>
          </p:nvSpPr>
          <p:spPr bwMode="auto">
            <a:xfrm>
              <a:off x="2286164" y="5929936"/>
              <a:ext cx="1504449" cy="31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5306" tIns="32653" rIns="65306" bIns="3265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rtl="1" eaLnBrk="0" fontAlgn="base" hangingPunct="0">
                <a:spcBef>
                  <a:spcPct val="0"/>
                </a:spcBef>
                <a:spcAft>
                  <a:spcPct val="0"/>
                </a:spcAft>
                <a:defRPr sz="2400">
                  <a:solidFill>
                    <a:schemeClr val="tx1"/>
                  </a:solidFill>
                  <a:latin typeface="Arial" charset="0"/>
                  <a:ea typeface="ＭＳ Ｐゴシック" charset="0"/>
                </a:defRPr>
              </a:lvl6pPr>
              <a:lvl7pPr marL="2971800" indent="-228600" algn="r" rtl="1" eaLnBrk="0" fontAlgn="base" hangingPunct="0">
                <a:spcBef>
                  <a:spcPct val="0"/>
                </a:spcBef>
                <a:spcAft>
                  <a:spcPct val="0"/>
                </a:spcAft>
                <a:defRPr sz="2400">
                  <a:solidFill>
                    <a:schemeClr val="tx1"/>
                  </a:solidFill>
                  <a:latin typeface="Arial" charset="0"/>
                  <a:ea typeface="ＭＳ Ｐゴシック" charset="0"/>
                </a:defRPr>
              </a:lvl7pPr>
              <a:lvl8pPr marL="3429000" indent="-228600" algn="r" rtl="1" eaLnBrk="0" fontAlgn="base" hangingPunct="0">
                <a:spcBef>
                  <a:spcPct val="0"/>
                </a:spcBef>
                <a:spcAft>
                  <a:spcPct val="0"/>
                </a:spcAft>
                <a:defRPr sz="2400">
                  <a:solidFill>
                    <a:schemeClr val="tx1"/>
                  </a:solidFill>
                  <a:latin typeface="Arial" charset="0"/>
                  <a:ea typeface="ＭＳ Ｐゴシック" charset="0"/>
                </a:defRPr>
              </a:lvl8pPr>
              <a:lvl9pPr marL="3886200" indent="-228600" algn="r" rtl="1"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600" b="1" i="1">
                  <a:latin typeface="Calibri" charset="0"/>
                </a:rPr>
                <a:t>conformations</a:t>
              </a:r>
            </a:p>
          </p:txBody>
        </p:sp>
        <p:sp>
          <p:nvSpPr>
            <p:cNvPr id="24" name="Line 38"/>
            <p:cNvSpPr>
              <a:spLocks noChangeShapeType="1"/>
            </p:cNvSpPr>
            <p:nvPr/>
          </p:nvSpPr>
          <p:spPr bwMode="auto">
            <a:xfrm>
              <a:off x="3857537" y="6072509"/>
              <a:ext cx="1552325" cy="23187"/>
            </a:xfrm>
            <a:prstGeom prst="line">
              <a:avLst/>
            </a:prstGeom>
            <a:noFill/>
            <a:ln w="28575" cap="rnd">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 name="Rectangle 39"/>
            <p:cNvSpPr>
              <a:spLocks noChangeArrowheads="1"/>
            </p:cNvSpPr>
            <p:nvPr/>
          </p:nvSpPr>
          <p:spPr bwMode="auto">
            <a:xfrm>
              <a:off x="1928790" y="3071810"/>
              <a:ext cx="3461304" cy="308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latin typeface="Calibri" charset="0"/>
              </a:endParaRPr>
            </a:p>
          </p:txBody>
        </p:sp>
        <p:sp>
          <p:nvSpPr>
            <p:cNvPr id="26" name="Oval 22"/>
            <p:cNvSpPr>
              <a:spLocks noChangeArrowheads="1"/>
            </p:cNvSpPr>
            <p:nvPr/>
          </p:nvSpPr>
          <p:spPr bwMode="auto">
            <a:xfrm>
              <a:off x="3215067" y="3571482"/>
              <a:ext cx="84324" cy="87942"/>
            </a:xfrm>
            <a:prstGeom prst="ellipse">
              <a:avLst/>
            </a:prstGeom>
            <a:solidFill>
              <a:schemeClr val="folHlink"/>
            </a:solidFill>
            <a:ln w="9525">
              <a:solidFill>
                <a:schemeClr val="folHlink"/>
              </a:solidFill>
              <a:round/>
              <a:headEnd/>
              <a:tailEnd/>
            </a:ln>
          </p:spPr>
          <p:txBody>
            <a:bodyPr wrap="none" lIns="65306" tIns="32653" rIns="65306" bIns="32653" anchor="ctr"/>
            <a:lstStyle/>
            <a:p>
              <a:pPr defTabSz="327025"/>
              <a:endParaRPr lang="en-US">
                <a:solidFill>
                  <a:schemeClr val="folHlink"/>
                </a:solidFill>
                <a:latin typeface="Calibri" charset="0"/>
                <a:ea typeface="SimSun" charset="0"/>
                <a:cs typeface="SimSun" charset="0"/>
              </a:endParaRPr>
            </a:p>
          </p:txBody>
        </p:sp>
      </p:grpSp>
    </p:spTree>
    <p:extLst>
      <p:ext uri="{BB962C8B-B14F-4D97-AF65-F5344CB8AC3E}">
        <p14:creationId xmlns:p14="http://schemas.microsoft.com/office/powerpoint/2010/main" val="34552391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89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86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095" name="Rectangle 15"/>
          <p:cNvSpPr>
            <a:spLocks noChangeArrowheads="1"/>
          </p:cNvSpPr>
          <p:nvPr/>
        </p:nvSpPr>
        <p:spPr bwMode="auto">
          <a:xfrm>
            <a:off x="166814" y="4061914"/>
            <a:ext cx="5222036" cy="1532781"/>
          </a:xfrm>
          <a:prstGeom prst="roundRect">
            <a:avLst>
              <a:gd name="adj" fmla="val 16667"/>
            </a:avLst>
          </a:prstGeom>
          <a:solidFill>
            <a:srgbClr val="FF7D00"/>
          </a:solidFill>
          <a:ln w="9525">
            <a:solidFill>
              <a:srgbClr val="FF7D00"/>
            </a:solidFill>
            <a:round/>
            <a:headEnd/>
            <a:tailEnd/>
          </a:ln>
          <a:effectLst>
            <a:outerShdw dist="23000" dir="5400000" rotWithShape="0">
              <a:srgbClr val="808080">
                <a:alpha val="34999"/>
              </a:srgbClr>
            </a:outerShdw>
          </a:effectLst>
        </p:spPr>
        <p:txBody>
          <a:bodyPr/>
          <a:lstStyle/>
          <a:p>
            <a:r>
              <a:rPr lang="en-US" sz="2800" dirty="0">
                <a:solidFill>
                  <a:srgbClr val="000000"/>
                </a:solidFill>
              </a:rPr>
              <a:t>High-resolution modeling of </a:t>
            </a:r>
          </a:p>
          <a:p>
            <a:r>
              <a:rPr lang="en-US" sz="2800" i="1" dirty="0">
                <a:solidFill>
                  <a:srgbClr val="000000"/>
                </a:solidFill>
              </a:rPr>
              <a:t>structure </a:t>
            </a:r>
            <a:r>
              <a:rPr lang="en-US" sz="2800" dirty="0">
                <a:solidFill>
                  <a:srgbClr val="000000"/>
                </a:solidFill>
              </a:rPr>
              <a:t>&amp; </a:t>
            </a:r>
            <a:r>
              <a:rPr lang="en-US" sz="2800" i="1" dirty="0">
                <a:solidFill>
                  <a:srgbClr val="000000"/>
                </a:solidFill>
              </a:rPr>
              <a:t>specificity </a:t>
            </a:r>
            <a:endParaRPr lang="en-US" sz="2800" i="1" dirty="0" smtClean="0">
              <a:solidFill>
                <a:srgbClr val="000000"/>
              </a:solidFill>
            </a:endParaRPr>
          </a:p>
          <a:p>
            <a:r>
              <a:rPr lang="en-US" sz="2800" dirty="0" smtClean="0">
                <a:solidFill>
                  <a:srgbClr val="000000"/>
                </a:solidFill>
              </a:rPr>
              <a:t>of protein – </a:t>
            </a:r>
            <a:r>
              <a:rPr lang="en-US" sz="2800" dirty="0">
                <a:solidFill>
                  <a:srgbClr val="000000"/>
                </a:solidFill>
              </a:rPr>
              <a:t>protein interactions</a:t>
            </a:r>
          </a:p>
        </p:txBody>
      </p:sp>
      <p:sp>
        <p:nvSpPr>
          <p:cNvPr id="23" name="Rectangle 15"/>
          <p:cNvSpPr>
            <a:spLocks noChangeArrowheads="1"/>
          </p:cNvSpPr>
          <p:nvPr/>
        </p:nvSpPr>
        <p:spPr bwMode="auto">
          <a:xfrm>
            <a:off x="99359" y="4060342"/>
            <a:ext cx="5525945" cy="1535924"/>
          </a:xfrm>
          <a:prstGeom prst="roundRect">
            <a:avLst>
              <a:gd name="adj" fmla="val 16667"/>
            </a:avLst>
          </a:prstGeom>
          <a:solidFill>
            <a:srgbClr val="FF7D00"/>
          </a:solidFill>
          <a:ln w="9525">
            <a:solidFill>
              <a:srgbClr val="FF6600"/>
            </a:solidFill>
            <a:round/>
            <a:headEnd/>
            <a:tailEnd/>
          </a:ln>
          <a:effectLst>
            <a:outerShdw dist="23000" dir="5400000" rotWithShape="0">
              <a:srgbClr val="808080">
                <a:alpha val="34999"/>
              </a:srgbClr>
            </a:outerShdw>
          </a:effectLst>
        </p:spPr>
        <p:txBody>
          <a:bodyPr/>
          <a:lstStyle/>
          <a:p>
            <a:pPr marL="177800"/>
            <a:r>
              <a:rPr lang="en-US" sz="2800" dirty="0">
                <a:solidFill>
                  <a:srgbClr val="FFFFFF"/>
                </a:solidFill>
              </a:rPr>
              <a:t>High-resolution modeling of </a:t>
            </a:r>
          </a:p>
          <a:p>
            <a:pPr indent="177800"/>
            <a:r>
              <a:rPr lang="en-US" sz="2800" i="1" dirty="0">
                <a:solidFill>
                  <a:srgbClr val="FFFFFF"/>
                </a:solidFill>
              </a:rPr>
              <a:t>structure </a:t>
            </a:r>
            <a:r>
              <a:rPr lang="en-US" sz="2800" dirty="0">
                <a:solidFill>
                  <a:srgbClr val="FFFFFF"/>
                </a:solidFill>
              </a:rPr>
              <a:t>&amp; </a:t>
            </a:r>
            <a:r>
              <a:rPr lang="en-US" sz="2800" i="1" dirty="0">
                <a:solidFill>
                  <a:srgbClr val="FFFFFF"/>
                </a:solidFill>
              </a:rPr>
              <a:t>specificity </a:t>
            </a:r>
          </a:p>
          <a:p>
            <a:pPr indent="177800"/>
            <a:r>
              <a:rPr lang="en-US" sz="2800" dirty="0">
                <a:solidFill>
                  <a:srgbClr val="FFFFFF"/>
                </a:solidFill>
              </a:rPr>
              <a:t>of protein – </a:t>
            </a:r>
            <a:r>
              <a:rPr lang="en-US" sz="2800" b="1" dirty="0">
                <a:solidFill>
                  <a:srgbClr val="FFFFFF"/>
                </a:solidFill>
              </a:rPr>
              <a:t>peptide</a:t>
            </a:r>
            <a:r>
              <a:rPr lang="en-US" sz="2800" dirty="0">
                <a:solidFill>
                  <a:srgbClr val="FFFFFF"/>
                </a:solidFill>
              </a:rPr>
              <a:t> interactions</a:t>
            </a:r>
          </a:p>
        </p:txBody>
      </p:sp>
      <p:sp>
        <p:nvSpPr>
          <p:cNvPr id="43" name="Rounded Rectangle 42"/>
          <p:cNvSpPr/>
          <p:nvPr/>
        </p:nvSpPr>
        <p:spPr>
          <a:xfrm>
            <a:off x="5538817" y="1486402"/>
            <a:ext cx="3490663" cy="4145032"/>
          </a:xfrm>
          <a:prstGeom prst="roundRect">
            <a:avLst>
              <a:gd name="adj" fmla="val 6928"/>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174084" name="Rectangle 4"/>
          <p:cNvSpPr>
            <a:spLocks noChangeArrowheads="1"/>
          </p:cNvSpPr>
          <p:nvPr/>
        </p:nvSpPr>
        <p:spPr bwMode="auto">
          <a:xfrm>
            <a:off x="0" y="38100"/>
            <a:ext cx="9082088" cy="1676400"/>
          </a:xfrm>
          <a:prstGeom prst="rect">
            <a:avLst/>
          </a:prstGeom>
          <a:noFill/>
          <a:ln w="9525">
            <a:noFill/>
            <a:miter lim="800000"/>
            <a:headEnd/>
            <a:tailEnd/>
          </a:ln>
          <a:effectLst/>
        </p:spPr>
        <p:txBody>
          <a:bodyPr anchor="ctr"/>
          <a:lstStyle/>
          <a:p>
            <a:pPr marL="0" lvl="1" algn="ctr"/>
            <a:r>
              <a:rPr lang="en-US" sz="3600" dirty="0">
                <a:solidFill>
                  <a:srgbClr val="000000"/>
                </a:solidFill>
              </a:rPr>
              <a:t>“Tell me with whom you go,</a:t>
            </a:r>
          </a:p>
          <a:p>
            <a:pPr marL="0" lvl="1" algn="ctr"/>
            <a:r>
              <a:rPr lang="en-US" sz="3600" dirty="0">
                <a:solidFill>
                  <a:srgbClr val="000000"/>
                </a:solidFill>
              </a:rPr>
              <a:t>and I'll tell you what you are.”</a:t>
            </a:r>
            <a:r>
              <a:rPr lang="he-IL" sz="3600" dirty="0">
                <a:solidFill>
                  <a:srgbClr val="000000"/>
                </a:solidFill>
              </a:rPr>
              <a:t> </a:t>
            </a:r>
            <a:r>
              <a:rPr lang="en-US" sz="2400" i="1" dirty="0">
                <a:solidFill>
                  <a:srgbClr val="000000"/>
                </a:solidFill>
              </a:rPr>
              <a:t>Italian Proverb</a:t>
            </a:r>
            <a:endParaRPr lang="en-US" sz="2400" dirty="0">
              <a:solidFill>
                <a:srgbClr val="000000"/>
              </a:solidFill>
            </a:endParaRPr>
          </a:p>
        </p:txBody>
      </p:sp>
      <p:pic>
        <p:nvPicPr>
          <p:cNvPr id="15365" name="Picture 5" descr="protein_map"/>
          <p:cNvPicPr>
            <a:picLocks noChangeAspect="1" noChangeArrowheads="1"/>
          </p:cNvPicPr>
          <p:nvPr/>
        </p:nvPicPr>
        <p:blipFill>
          <a:blip r:embed="rId3"/>
          <a:srcRect/>
          <a:stretch>
            <a:fillRect/>
          </a:stretch>
        </p:blipFill>
        <p:spPr bwMode="auto">
          <a:xfrm>
            <a:off x="5731300" y="1821126"/>
            <a:ext cx="3048000" cy="3048000"/>
          </a:xfrm>
          <a:prstGeom prst="rect">
            <a:avLst/>
          </a:prstGeom>
          <a:noFill/>
          <a:ln w="9525">
            <a:noFill/>
            <a:miter lim="800000"/>
            <a:headEnd/>
            <a:tailEnd/>
          </a:ln>
        </p:spPr>
      </p:pic>
      <p:sp>
        <p:nvSpPr>
          <p:cNvPr id="50" name="Cloud 49"/>
          <p:cNvSpPr/>
          <p:nvPr/>
        </p:nvSpPr>
        <p:spPr>
          <a:xfrm>
            <a:off x="5674277" y="1924540"/>
            <a:ext cx="3134123" cy="2747357"/>
          </a:xfrm>
          <a:prstGeom prst="cloud">
            <a:avLst/>
          </a:prstGeom>
          <a:noFill/>
          <a:effectLst>
            <a:glow rad="101600">
              <a:schemeClr val="accent1">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grpSp>
        <p:nvGrpSpPr>
          <p:cNvPr id="2" name="Group 8"/>
          <p:cNvGrpSpPr>
            <a:grpSpLocks/>
          </p:cNvGrpSpPr>
          <p:nvPr/>
        </p:nvGrpSpPr>
        <p:grpSpPr bwMode="auto">
          <a:xfrm>
            <a:off x="588754" y="2514600"/>
            <a:ext cx="5867400" cy="641350"/>
            <a:chOff x="34" y="1200"/>
            <a:chExt cx="3696" cy="404"/>
          </a:xfrm>
        </p:grpSpPr>
        <p:sp>
          <p:nvSpPr>
            <p:cNvPr id="174089" name="Text Box 9"/>
            <p:cNvSpPr txBox="1">
              <a:spLocks noChangeArrowheads="1"/>
            </p:cNvSpPr>
            <p:nvPr/>
          </p:nvSpPr>
          <p:spPr bwMode="auto">
            <a:xfrm>
              <a:off x="34" y="1200"/>
              <a:ext cx="3696" cy="404"/>
            </a:xfrm>
            <a:prstGeom prst="rect">
              <a:avLst/>
            </a:prstGeom>
            <a:noFill/>
            <a:ln w="9525">
              <a:noFill/>
              <a:miter lim="800000"/>
              <a:headEnd/>
              <a:tailEnd/>
            </a:ln>
            <a:effectLst/>
          </p:spPr>
          <p:txBody>
            <a:bodyPr>
              <a:spAutoFit/>
            </a:bodyPr>
            <a:lstStyle/>
            <a:p>
              <a:pPr>
                <a:defRPr/>
              </a:pPr>
              <a:r>
                <a:rPr lang="en-US" sz="3600" dirty="0">
                  <a:solidFill>
                    <a:srgbClr val="000000"/>
                  </a:solidFill>
                  <a:latin typeface="+mj-lt"/>
                  <a:cs typeface="Arial" pitchFamily="-108" charset="0"/>
                </a:rPr>
                <a:t>Interaction     Function </a:t>
              </a:r>
            </a:p>
          </p:txBody>
        </p:sp>
        <p:sp>
          <p:nvSpPr>
            <p:cNvPr id="174090" name="Line 10"/>
            <p:cNvSpPr>
              <a:spLocks noChangeShapeType="1"/>
            </p:cNvSpPr>
            <p:nvPr/>
          </p:nvSpPr>
          <p:spPr bwMode="auto">
            <a:xfrm>
              <a:off x="1413" y="1440"/>
              <a:ext cx="240" cy="0"/>
            </a:xfrm>
            <a:prstGeom prst="line">
              <a:avLst/>
            </a:prstGeom>
            <a:noFill/>
            <a:ln w="38100">
              <a:solidFill>
                <a:srgbClr val="FF6600"/>
              </a:solidFill>
              <a:round/>
              <a:headEnd/>
              <a:tailEnd type="triangle" w="med" len="med"/>
            </a:ln>
            <a:effectLst/>
          </p:spPr>
          <p:txBody>
            <a:bodyPr/>
            <a:lstStyle/>
            <a:p>
              <a:pPr>
                <a:defRPr/>
              </a:pPr>
              <a:endParaRPr lang="en-US">
                <a:solidFill>
                  <a:srgbClr val="000000"/>
                </a:solidFill>
                <a:latin typeface="+mj-lt"/>
                <a:cs typeface="Arial" pitchFamily="-108" charset="0"/>
              </a:endParaRPr>
            </a:p>
          </p:txBody>
        </p:sp>
      </p:grpSp>
      <p:grpSp>
        <p:nvGrpSpPr>
          <p:cNvPr id="3" name="Group 11"/>
          <p:cNvGrpSpPr>
            <a:grpSpLocks/>
          </p:cNvGrpSpPr>
          <p:nvPr/>
        </p:nvGrpSpPr>
        <p:grpSpPr bwMode="auto">
          <a:xfrm>
            <a:off x="610980" y="3092450"/>
            <a:ext cx="5867400" cy="641350"/>
            <a:chOff x="144" y="2544"/>
            <a:chExt cx="3696" cy="404"/>
          </a:xfrm>
        </p:grpSpPr>
        <p:sp>
          <p:nvSpPr>
            <p:cNvPr id="174092" name="Text Box 12"/>
            <p:cNvSpPr txBox="1">
              <a:spLocks noChangeArrowheads="1"/>
            </p:cNvSpPr>
            <p:nvPr/>
          </p:nvSpPr>
          <p:spPr bwMode="auto">
            <a:xfrm>
              <a:off x="144" y="2544"/>
              <a:ext cx="3696" cy="404"/>
            </a:xfrm>
            <a:prstGeom prst="rect">
              <a:avLst/>
            </a:prstGeom>
            <a:noFill/>
            <a:ln w="9525">
              <a:noFill/>
              <a:miter lim="800000"/>
              <a:headEnd/>
              <a:tailEnd/>
            </a:ln>
            <a:effectLst/>
          </p:spPr>
          <p:txBody>
            <a:bodyPr>
              <a:spAutoFit/>
            </a:bodyPr>
            <a:lstStyle/>
            <a:p>
              <a:r>
                <a:rPr lang="en-US" sz="3600">
                  <a:solidFill>
                    <a:srgbClr val="000000"/>
                  </a:solidFill>
                </a:rPr>
                <a:t>Structure     Interaction</a:t>
              </a:r>
            </a:p>
          </p:txBody>
        </p:sp>
        <p:sp>
          <p:nvSpPr>
            <p:cNvPr id="174093" name="Line 13"/>
            <p:cNvSpPr>
              <a:spLocks noChangeShapeType="1"/>
            </p:cNvSpPr>
            <p:nvPr/>
          </p:nvSpPr>
          <p:spPr bwMode="auto">
            <a:xfrm>
              <a:off x="1360" y="2784"/>
              <a:ext cx="240" cy="0"/>
            </a:xfrm>
            <a:prstGeom prst="line">
              <a:avLst/>
            </a:prstGeom>
            <a:noFill/>
            <a:ln w="38100">
              <a:solidFill>
                <a:srgbClr val="FF6600"/>
              </a:solidFill>
              <a:round/>
              <a:headEnd/>
              <a:tailEnd type="triangle" w="med" len="med"/>
            </a:ln>
            <a:effectLst/>
          </p:spPr>
          <p:txBody>
            <a:bodyPr/>
            <a:lstStyle/>
            <a:p>
              <a:pPr>
                <a:defRPr/>
              </a:pPr>
              <a:endParaRPr lang="en-US">
                <a:solidFill>
                  <a:srgbClr val="000000"/>
                </a:solidFill>
                <a:latin typeface="+mj-lt"/>
                <a:cs typeface="Arial" pitchFamily="-108" charset="0"/>
              </a:endParaRPr>
            </a:p>
          </p:txBody>
        </p:sp>
      </p:grpSp>
      <p:sp>
        <p:nvSpPr>
          <p:cNvPr id="174096" name="Rectangle 16"/>
          <p:cNvSpPr>
            <a:spLocks noChangeArrowheads="1"/>
          </p:cNvSpPr>
          <p:nvPr/>
        </p:nvSpPr>
        <p:spPr bwMode="auto">
          <a:xfrm>
            <a:off x="214313" y="5599612"/>
            <a:ext cx="8534400" cy="1077912"/>
          </a:xfrm>
          <a:prstGeom prst="rect">
            <a:avLst/>
          </a:prstGeom>
          <a:noFill/>
          <a:ln w="9525">
            <a:noFill/>
            <a:miter lim="800000"/>
            <a:headEnd/>
            <a:tailEnd/>
          </a:ln>
          <a:effectLst/>
        </p:spPr>
        <p:txBody>
          <a:bodyPr>
            <a:spAutoFit/>
          </a:bodyPr>
          <a:lstStyle/>
          <a:p>
            <a:pPr lvl="1" algn="ctr"/>
            <a:r>
              <a:rPr lang="en-US" sz="3200" dirty="0">
                <a:solidFill>
                  <a:srgbClr val="000000"/>
                </a:solidFill>
              </a:rPr>
              <a:t>“Tell me </a:t>
            </a:r>
            <a:r>
              <a:rPr lang="en-US" sz="3200" i="1" dirty="0">
                <a:solidFill>
                  <a:srgbClr val="000000"/>
                </a:solidFill>
              </a:rPr>
              <a:t>how you contact </a:t>
            </a:r>
            <a:r>
              <a:rPr lang="en-US" sz="3200" dirty="0">
                <a:solidFill>
                  <a:srgbClr val="000000"/>
                </a:solidFill>
              </a:rPr>
              <a:t>your partners,</a:t>
            </a:r>
          </a:p>
          <a:p>
            <a:pPr lvl="1" algn="ctr"/>
            <a:r>
              <a:rPr lang="en-US" sz="3200" dirty="0">
                <a:solidFill>
                  <a:srgbClr val="000000"/>
                </a:solidFill>
              </a:rPr>
              <a:t>and I'll tell you who you are.”</a:t>
            </a:r>
            <a:r>
              <a:rPr lang="he-IL" sz="3200" dirty="0">
                <a:solidFill>
                  <a:srgbClr val="000000"/>
                </a:solidFill>
              </a:rPr>
              <a:t> </a:t>
            </a:r>
            <a:endParaRPr lang="en-US" sz="3200" dirty="0">
              <a:solidFill>
                <a:srgbClr val="000000"/>
              </a:solidFill>
            </a:endParaRPr>
          </a:p>
        </p:txBody>
      </p:sp>
      <p:grpSp>
        <p:nvGrpSpPr>
          <p:cNvPr id="4" name="Group 28"/>
          <p:cNvGrpSpPr>
            <a:grpSpLocks/>
          </p:cNvGrpSpPr>
          <p:nvPr/>
        </p:nvGrpSpPr>
        <p:grpSpPr bwMode="auto">
          <a:xfrm>
            <a:off x="5578900" y="1694128"/>
            <a:ext cx="3352800" cy="3632202"/>
            <a:chOff x="3552" y="1120"/>
            <a:chExt cx="2112" cy="2288"/>
          </a:xfrm>
        </p:grpSpPr>
        <p:sp>
          <p:nvSpPr>
            <p:cNvPr id="174107" name="Rectangle 27"/>
            <p:cNvSpPr>
              <a:spLocks noChangeArrowheads="1"/>
            </p:cNvSpPr>
            <p:nvPr/>
          </p:nvSpPr>
          <p:spPr bwMode="auto">
            <a:xfrm>
              <a:off x="3552" y="1152"/>
              <a:ext cx="2112" cy="2256"/>
            </a:xfrm>
            <a:prstGeom prst="rect">
              <a:avLst/>
            </a:prstGeom>
            <a:solidFill>
              <a:schemeClr val="bg1"/>
            </a:solidFill>
            <a:ln w="9525">
              <a:noFill/>
              <a:miter lim="800000"/>
              <a:headEnd/>
              <a:tailEnd/>
            </a:ln>
            <a:effectLst/>
          </p:spPr>
          <p:txBody>
            <a:bodyPr wrap="none" anchor="ctr"/>
            <a:lstStyle/>
            <a:p>
              <a:pPr>
                <a:defRPr/>
              </a:pPr>
              <a:endParaRPr lang="en-US">
                <a:solidFill>
                  <a:srgbClr val="000000"/>
                </a:solidFill>
                <a:latin typeface="+mj-lt"/>
                <a:cs typeface="Arial" pitchFamily="-108" charset="0"/>
              </a:endParaRPr>
            </a:p>
          </p:txBody>
        </p:sp>
        <p:pic>
          <p:nvPicPr>
            <p:cNvPr id="15392" name="Picture 18" descr="do_fig"/>
            <p:cNvPicPr>
              <a:picLocks noChangeAspect="1" noChangeArrowheads="1"/>
            </p:cNvPicPr>
            <p:nvPr/>
          </p:nvPicPr>
          <p:blipFill>
            <a:blip r:embed="rId4"/>
            <a:srcRect/>
            <a:stretch>
              <a:fillRect/>
            </a:stretch>
          </p:blipFill>
          <p:spPr bwMode="auto">
            <a:xfrm>
              <a:off x="3888" y="1968"/>
              <a:ext cx="526" cy="672"/>
            </a:xfrm>
            <a:prstGeom prst="rect">
              <a:avLst/>
            </a:prstGeom>
            <a:noFill/>
            <a:ln w="9525">
              <a:noFill/>
              <a:miter lim="800000"/>
              <a:headEnd/>
              <a:tailEnd/>
            </a:ln>
          </p:spPr>
        </p:pic>
        <p:pic>
          <p:nvPicPr>
            <p:cNvPr id="15393" name="Picture 20" descr="1bao"/>
            <p:cNvPicPr>
              <a:picLocks noChangeAspect="1" noChangeArrowheads="1"/>
            </p:cNvPicPr>
            <p:nvPr/>
          </p:nvPicPr>
          <p:blipFill>
            <a:blip r:embed="rId5"/>
            <a:srcRect b="53073"/>
            <a:stretch>
              <a:fillRect/>
            </a:stretch>
          </p:blipFill>
          <p:spPr bwMode="auto">
            <a:xfrm rot="2196778">
              <a:off x="3784" y="1152"/>
              <a:ext cx="500" cy="490"/>
            </a:xfrm>
            <a:prstGeom prst="rect">
              <a:avLst/>
            </a:prstGeom>
            <a:noFill/>
            <a:ln w="9525">
              <a:noFill/>
              <a:miter lim="800000"/>
              <a:headEnd/>
              <a:tailEnd/>
            </a:ln>
          </p:spPr>
        </p:pic>
        <p:pic>
          <p:nvPicPr>
            <p:cNvPr id="15394" name="Picture 21" descr="1bao"/>
            <p:cNvPicPr>
              <a:picLocks noChangeAspect="1" noChangeArrowheads="1"/>
            </p:cNvPicPr>
            <p:nvPr/>
          </p:nvPicPr>
          <p:blipFill>
            <a:blip r:embed="rId5"/>
            <a:srcRect t="46927"/>
            <a:stretch>
              <a:fillRect/>
            </a:stretch>
          </p:blipFill>
          <p:spPr bwMode="auto">
            <a:xfrm rot="2196778">
              <a:off x="4711" y="1200"/>
              <a:ext cx="473" cy="525"/>
            </a:xfrm>
            <a:prstGeom prst="rect">
              <a:avLst/>
            </a:prstGeom>
            <a:noFill/>
            <a:ln w="9525">
              <a:noFill/>
              <a:miter lim="800000"/>
              <a:headEnd/>
              <a:tailEnd/>
            </a:ln>
          </p:spPr>
        </p:pic>
        <p:sp>
          <p:nvSpPr>
            <p:cNvPr id="174102" name="Text Box 22"/>
            <p:cNvSpPr txBox="1">
              <a:spLocks noChangeArrowheads="1"/>
            </p:cNvSpPr>
            <p:nvPr/>
          </p:nvSpPr>
          <p:spPr bwMode="auto">
            <a:xfrm>
              <a:off x="4390" y="1120"/>
              <a:ext cx="252" cy="368"/>
            </a:xfrm>
            <a:prstGeom prst="rect">
              <a:avLst/>
            </a:prstGeom>
            <a:noFill/>
            <a:ln w="9525">
              <a:noFill/>
              <a:miter lim="800000"/>
              <a:headEnd/>
              <a:tailEnd/>
            </a:ln>
            <a:effectLst/>
          </p:spPr>
          <p:txBody>
            <a:bodyPr wrap="none">
              <a:spAutoFit/>
            </a:bodyPr>
            <a:lstStyle/>
            <a:p>
              <a:pPr>
                <a:defRPr/>
              </a:pPr>
              <a:r>
                <a:rPr lang="en-US" sz="3200" dirty="0">
                  <a:solidFill>
                    <a:srgbClr val="000000"/>
                  </a:solidFill>
                  <a:latin typeface="+mj-lt"/>
                  <a:cs typeface="Arial" pitchFamily="-108" charset="0"/>
                </a:rPr>
                <a:t>+</a:t>
              </a:r>
            </a:p>
          </p:txBody>
        </p:sp>
        <p:pic>
          <p:nvPicPr>
            <p:cNvPr id="15397" name="Picture 25" descr="figureB"/>
            <p:cNvPicPr>
              <a:picLocks noChangeAspect="1" noChangeArrowheads="1"/>
            </p:cNvPicPr>
            <p:nvPr/>
          </p:nvPicPr>
          <p:blipFill>
            <a:blip r:embed="rId6"/>
            <a:srcRect l="7314" r="27821"/>
            <a:stretch>
              <a:fillRect/>
            </a:stretch>
          </p:blipFill>
          <p:spPr bwMode="auto">
            <a:xfrm rot="5400000">
              <a:off x="4152" y="2564"/>
              <a:ext cx="283" cy="1291"/>
            </a:xfrm>
            <a:prstGeom prst="rect">
              <a:avLst/>
            </a:prstGeom>
            <a:solidFill>
              <a:srgbClr val="0066FF"/>
            </a:solidFill>
            <a:ln w="9525">
              <a:noFill/>
              <a:miter lim="800000"/>
              <a:headEnd/>
              <a:tailEnd/>
            </a:ln>
          </p:spPr>
        </p:pic>
        <p:sp>
          <p:nvSpPr>
            <p:cNvPr id="174106" name="AutoShape 26"/>
            <p:cNvSpPr>
              <a:spLocks noChangeArrowheads="1"/>
            </p:cNvSpPr>
            <p:nvPr/>
          </p:nvSpPr>
          <p:spPr bwMode="auto">
            <a:xfrm rot="21600000">
              <a:off x="4407" y="2547"/>
              <a:ext cx="232" cy="477"/>
            </a:xfrm>
            <a:prstGeom prst="downArrow">
              <a:avLst>
                <a:gd name="adj1" fmla="val 50000"/>
                <a:gd name="adj2" fmla="val 51401"/>
              </a:avLst>
            </a:prstGeom>
            <a:solidFill>
              <a:srgbClr val="0066FF"/>
            </a:solidFill>
            <a:ln w="9525">
              <a:solidFill>
                <a:srgbClr val="0000FF"/>
              </a:solidFill>
              <a:miter lim="800000"/>
              <a:headEnd/>
              <a:tailEnd/>
            </a:ln>
            <a:effectLst/>
          </p:spPr>
          <p:txBody>
            <a:bodyPr wrap="none" anchor="ctr"/>
            <a:lstStyle/>
            <a:p>
              <a:pPr>
                <a:defRPr/>
              </a:pPr>
              <a:endParaRPr lang="en-US">
                <a:solidFill>
                  <a:srgbClr val="000000"/>
                </a:solidFill>
                <a:latin typeface="+mj-lt"/>
                <a:cs typeface="Arial" pitchFamily="-108" charset="0"/>
              </a:endParaRPr>
            </a:p>
          </p:txBody>
        </p:sp>
        <p:sp>
          <p:nvSpPr>
            <p:cNvPr id="174103" name="AutoShape 23"/>
            <p:cNvSpPr>
              <a:spLocks noChangeArrowheads="1"/>
            </p:cNvSpPr>
            <p:nvPr/>
          </p:nvSpPr>
          <p:spPr bwMode="auto">
            <a:xfrm>
              <a:off x="4427" y="1436"/>
              <a:ext cx="192" cy="384"/>
            </a:xfrm>
            <a:prstGeom prst="downArrow">
              <a:avLst>
                <a:gd name="adj1" fmla="val 50000"/>
                <a:gd name="adj2" fmla="val 50000"/>
              </a:avLst>
            </a:prstGeom>
            <a:solidFill>
              <a:srgbClr val="0000FF"/>
            </a:solidFill>
            <a:ln w="9525">
              <a:solidFill>
                <a:srgbClr val="0000FF"/>
              </a:solidFill>
              <a:miter lim="800000"/>
              <a:headEnd/>
              <a:tailEnd/>
            </a:ln>
            <a:effectLst/>
          </p:spPr>
          <p:txBody>
            <a:bodyPr wrap="none" anchor="ctr"/>
            <a:lstStyle/>
            <a:p>
              <a:pPr>
                <a:defRPr/>
              </a:pPr>
              <a:endParaRPr lang="en-US">
                <a:solidFill>
                  <a:srgbClr val="000000"/>
                </a:solidFill>
                <a:latin typeface="+mj-lt"/>
                <a:cs typeface="Arial" pitchFamily="-108" charset="0"/>
              </a:endParaRPr>
            </a:p>
          </p:txBody>
        </p:sp>
      </p:grpSp>
      <p:grpSp>
        <p:nvGrpSpPr>
          <p:cNvPr id="5" name="Group 29"/>
          <p:cNvGrpSpPr>
            <a:grpSpLocks/>
          </p:cNvGrpSpPr>
          <p:nvPr/>
        </p:nvGrpSpPr>
        <p:grpSpPr bwMode="auto">
          <a:xfrm>
            <a:off x="7483900" y="1744926"/>
            <a:ext cx="790575" cy="938213"/>
            <a:chOff x="7543800" y="1828800"/>
            <a:chExt cx="790243" cy="937830"/>
          </a:xfrm>
        </p:grpSpPr>
        <p:sp>
          <p:nvSpPr>
            <p:cNvPr id="28" name="Rectangle 27"/>
            <p:cNvSpPr>
              <a:spLocks noChangeArrowheads="1"/>
            </p:cNvSpPr>
            <p:nvPr/>
          </p:nvSpPr>
          <p:spPr bwMode="auto">
            <a:xfrm>
              <a:off x="7543800" y="1828800"/>
              <a:ext cx="790243" cy="937830"/>
            </a:xfrm>
            <a:prstGeom prst="rect">
              <a:avLst/>
            </a:prstGeom>
            <a:solidFill>
              <a:schemeClr val="bg1"/>
            </a:solidFill>
            <a:ln w="9525">
              <a:noFill/>
              <a:miter lim="800000"/>
              <a:headEnd/>
              <a:tailEnd/>
            </a:ln>
            <a:effectLst/>
          </p:spPr>
          <p:txBody>
            <a:bodyPr anchor="ctr"/>
            <a:lstStyle/>
            <a:p>
              <a:pPr>
                <a:defRPr/>
              </a:pPr>
              <a:endParaRPr lang="en-US">
                <a:solidFill>
                  <a:srgbClr val="000000"/>
                </a:solidFill>
                <a:latin typeface="+mn-lt"/>
                <a:cs typeface="+mn-cs"/>
              </a:endParaRPr>
            </a:p>
          </p:txBody>
        </p:sp>
        <p:cxnSp>
          <p:nvCxnSpPr>
            <p:cNvPr id="25" name="Curved Connector 24"/>
            <p:cNvCxnSpPr>
              <a:cxnSpLocks noChangeShapeType="1"/>
            </p:cNvCxnSpPr>
            <p:nvPr/>
          </p:nvCxnSpPr>
          <p:spPr bwMode="auto">
            <a:xfrm>
              <a:off x="7696136" y="2133476"/>
              <a:ext cx="457008" cy="355455"/>
            </a:xfrm>
            <a:prstGeom prst="curvedConnector3">
              <a:avLst>
                <a:gd name="adj1" fmla="val 50000"/>
              </a:avLst>
            </a:prstGeom>
            <a:noFill/>
            <a:ln w="76200">
              <a:solidFill>
                <a:srgbClr val="000090"/>
              </a:solidFill>
              <a:round/>
              <a:headEnd/>
              <a:tailEnd/>
            </a:ln>
            <a:effectLst>
              <a:outerShdw dist="20000" dir="5400000" rotWithShape="0">
                <a:srgbClr val="808080">
                  <a:alpha val="37999"/>
                </a:srgbClr>
              </a:outerShdw>
            </a:effectLst>
          </p:spPr>
        </p:cxnSp>
      </p:grpSp>
      <p:grpSp>
        <p:nvGrpSpPr>
          <p:cNvPr id="6" name="Group 28"/>
          <p:cNvGrpSpPr>
            <a:grpSpLocks/>
          </p:cNvGrpSpPr>
          <p:nvPr/>
        </p:nvGrpSpPr>
        <p:grpSpPr bwMode="auto">
          <a:xfrm>
            <a:off x="5883700" y="1744926"/>
            <a:ext cx="790575" cy="938213"/>
            <a:chOff x="5943600" y="1828800"/>
            <a:chExt cx="790243" cy="937830"/>
          </a:xfrm>
        </p:grpSpPr>
        <p:sp>
          <p:nvSpPr>
            <p:cNvPr id="27" name="Rectangle 26"/>
            <p:cNvSpPr>
              <a:spLocks noChangeArrowheads="1"/>
            </p:cNvSpPr>
            <p:nvPr/>
          </p:nvSpPr>
          <p:spPr bwMode="auto">
            <a:xfrm>
              <a:off x="5943600" y="1828800"/>
              <a:ext cx="790243" cy="937830"/>
            </a:xfrm>
            <a:prstGeom prst="rect">
              <a:avLst/>
            </a:prstGeom>
            <a:solidFill>
              <a:schemeClr val="bg1"/>
            </a:solidFill>
            <a:ln w="9525">
              <a:noFill/>
              <a:miter lim="800000"/>
              <a:headEnd/>
              <a:tailEnd/>
            </a:ln>
            <a:effectLst/>
          </p:spPr>
          <p:txBody>
            <a:bodyPr anchor="ctr"/>
            <a:lstStyle/>
            <a:p>
              <a:pPr>
                <a:defRPr/>
              </a:pPr>
              <a:endParaRPr lang="en-US">
                <a:solidFill>
                  <a:srgbClr val="000000"/>
                </a:solidFill>
                <a:latin typeface="+mn-lt"/>
                <a:cs typeface="+mn-cs"/>
              </a:endParaRPr>
            </a:p>
          </p:txBody>
        </p:sp>
        <p:sp>
          <p:nvSpPr>
            <p:cNvPr id="26" name="Oval 25"/>
            <p:cNvSpPr>
              <a:spLocks noChangeArrowheads="1"/>
            </p:cNvSpPr>
            <p:nvPr/>
          </p:nvSpPr>
          <p:spPr bwMode="auto">
            <a:xfrm>
              <a:off x="6164170" y="1981138"/>
              <a:ext cx="426858" cy="457013"/>
            </a:xfrm>
            <a:prstGeom prst="ellipse">
              <a:avLst/>
            </a:prstGeom>
            <a:solidFill>
              <a:srgbClr val="FF0000"/>
            </a:solidFill>
            <a:ln w="9525">
              <a:solidFill>
                <a:srgbClr val="00CC98"/>
              </a:solidFill>
              <a:round/>
              <a:headEnd/>
              <a:tailEnd/>
            </a:ln>
            <a:effectLst>
              <a:outerShdw dist="23000" dir="5400000" rotWithShape="0">
                <a:srgbClr val="808080">
                  <a:alpha val="34999"/>
                </a:srgbClr>
              </a:outerShdw>
            </a:effectLst>
          </p:spPr>
          <p:txBody>
            <a:bodyPr anchor="ctr"/>
            <a:lstStyle/>
            <a:p>
              <a:pPr>
                <a:defRPr/>
              </a:pPr>
              <a:endParaRPr lang="en-US">
                <a:solidFill>
                  <a:srgbClr val="000000"/>
                </a:solidFill>
                <a:latin typeface="+mn-lt"/>
                <a:cs typeface="+mn-cs"/>
              </a:endParaRPr>
            </a:p>
          </p:txBody>
        </p:sp>
      </p:grpSp>
      <p:sp>
        <p:nvSpPr>
          <p:cNvPr id="58" name="Rectangle 57"/>
          <p:cNvSpPr/>
          <p:nvPr/>
        </p:nvSpPr>
        <p:spPr>
          <a:xfrm>
            <a:off x="5698937" y="3770636"/>
            <a:ext cx="2968016" cy="163927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grpSp>
        <p:nvGrpSpPr>
          <p:cNvPr id="7" name="Group 36"/>
          <p:cNvGrpSpPr>
            <a:grpSpLocks/>
          </p:cNvGrpSpPr>
          <p:nvPr/>
        </p:nvGrpSpPr>
        <p:grpSpPr bwMode="auto">
          <a:xfrm>
            <a:off x="5992032" y="2448559"/>
            <a:ext cx="944485" cy="1391353"/>
            <a:chOff x="7315202" y="2724013"/>
            <a:chExt cx="944089" cy="1390787"/>
          </a:xfrm>
        </p:grpSpPr>
        <p:grpSp>
          <p:nvGrpSpPr>
            <p:cNvPr id="8" name="Group 30"/>
            <p:cNvGrpSpPr>
              <a:grpSpLocks/>
            </p:cNvGrpSpPr>
            <p:nvPr/>
          </p:nvGrpSpPr>
          <p:grpSpPr bwMode="auto">
            <a:xfrm>
              <a:off x="7315202" y="2724013"/>
              <a:ext cx="944089" cy="1390787"/>
              <a:chOff x="7543802" y="1375843"/>
              <a:chExt cx="944089" cy="1390787"/>
            </a:xfrm>
          </p:grpSpPr>
          <p:sp>
            <p:nvSpPr>
              <p:cNvPr id="32" name="Rectangle 31"/>
              <p:cNvSpPr>
                <a:spLocks noChangeArrowheads="1"/>
              </p:cNvSpPr>
              <p:nvPr/>
            </p:nvSpPr>
            <p:spPr bwMode="auto">
              <a:xfrm>
                <a:off x="7543802" y="1375843"/>
                <a:ext cx="944089" cy="1390787"/>
              </a:xfrm>
              <a:prstGeom prst="rect">
                <a:avLst/>
              </a:prstGeom>
              <a:solidFill>
                <a:schemeClr val="bg1"/>
              </a:solidFill>
              <a:ln w="9525">
                <a:noFill/>
                <a:miter lim="800000"/>
                <a:headEnd/>
                <a:tailEnd/>
              </a:ln>
              <a:effectLst/>
            </p:spPr>
            <p:txBody>
              <a:bodyPr anchor="ctr"/>
              <a:lstStyle/>
              <a:p>
                <a:pPr>
                  <a:defRPr/>
                </a:pPr>
                <a:endParaRPr lang="en-US">
                  <a:solidFill>
                    <a:srgbClr val="000000"/>
                  </a:solidFill>
                  <a:latin typeface="+mn-lt"/>
                  <a:cs typeface="+mn-cs"/>
                </a:endParaRPr>
              </a:p>
            </p:txBody>
          </p:sp>
          <p:cxnSp>
            <p:nvCxnSpPr>
              <p:cNvPr id="33" name="Curved Connector 32"/>
              <p:cNvCxnSpPr>
                <a:cxnSpLocks noChangeShapeType="1"/>
              </p:cNvCxnSpPr>
              <p:nvPr/>
            </p:nvCxnSpPr>
            <p:spPr bwMode="auto">
              <a:xfrm>
                <a:off x="7848472" y="2133476"/>
                <a:ext cx="457008" cy="355455"/>
              </a:xfrm>
              <a:prstGeom prst="curvedConnector3">
                <a:avLst>
                  <a:gd name="adj1" fmla="val 50000"/>
                </a:avLst>
              </a:prstGeom>
              <a:noFill/>
              <a:ln w="76200">
                <a:solidFill>
                  <a:srgbClr val="000090"/>
                </a:solidFill>
                <a:round/>
                <a:headEnd/>
                <a:tailEnd/>
              </a:ln>
              <a:effectLst>
                <a:outerShdw dist="20000" dir="5400000" rotWithShape="0">
                  <a:srgbClr val="808080">
                    <a:alpha val="37999"/>
                  </a:srgbClr>
                </a:outerShdw>
              </a:effectLst>
            </p:spPr>
          </p:cxnSp>
        </p:grpSp>
        <p:sp>
          <p:nvSpPr>
            <p:cNvPr id="36" name="Oval 35"/>
            <p:cNvSpPr>
              <a:spLocks noChangeArrowheads="1"/>
            </p:cNvSpPr>
            <p:nvPr/>
          </p:nvSpPr>
          <p:spPr bwMode="auto">
            <a:xfrm>
              <a:off x="7421518" y="3505448"/>
              <a:ext cx="426858" cy="457014"/>
            </a:xfrm>
            <a:prstGeom prst="ellipse">
              <a:avLst/>
            </a:prstGeom>
            <a:solidFill>
              <a:srgbClr val="FF0000"/>
            </a:solidFill>
            <a:ln w="9525">
              <a:solidFill>
                <a:srgbClr val="00CC98"/>
              </a:solidFill>
              <a:round/>
              <a:headEnd/>
              <a:tailEnd/>
            </a:ln>
            <a:effectLst>
              <a:outerShdw dist="23000" dir="5400000" rotWithShape="0">
                <a:srgbClr val="808080">
                  <a:alpha val="34999"/>
                </a:srgbClr>
              </a:outerShdw>
            </a:effectLst>
          </p:spPr>
          <p:txBody>
            <a:bodyPr anchor="ctr"/>
            <a:lstStyle/>
            <a:p>
              <a:pPr>
                <a:defRPr/>
              </a:pPr>
              <a:endParaRPr lang="en-US">
                <a:solidFill>
                  <a:srgbClr val="000000"/>
                </a:solidFill>
                <a:latin typeface="+mn-lt"/>
                <a:cs typeface="+mn-cs"/>
              </a:endParaRPr>
            </a:p>
          </p:txBody>
        </p:sp>
      </p:grpSp>
      <p:grpSp>
        <p:nvGrpSpPr>
          <p:cNvPr id="9" name="Group 43"/>
          <p:cNvGrpSpPr>
            <a:grpSpLocks/>
          </p:cNvGrpSpPr>
          <p:nvPr/>
        </p:nvGrpSpPr>
        <p:grpSpPr bwMode="auto">
          <a:xfrm>
            <a:off x="7794381" y="3948916"/>
            <a:ext cx="790391" cy="1536700"/>
            <a:chOff x="8169475" y="3950146"/>
            <a:chExt cx="790243" cy="1536254"/>
          </a:xfrm>
        </p:grpSpPr>
        <p:grpSp>
          <p:nvGrpSpPr>
            <p:cNvPr id="10" name="Group 36"/>
            <p:cNvGrpSpPr>
              <a:grpSpLocks/>
            </p:cNvGrpSpPr>
            <p:nvPr/>
          </p:nvGrpSpPr>
          <p:grpSpPr bwMode="auto">
            <a:xfrm rot="-1846375">
              <a:off x="8169475" y="4548570"/>
              <a:ext cx="790243" cy="937830"/>
              <a:chOff x="7315200" y="3176970"/>
              <a:chExt cx="790243" cy="937830"/>
            </a:xfrm>
          </p:grpSpPr>
          <p:grpSp>
            <p:nvGrpSpPr>
              <p:cNvPr id="11" name="Group 30"/>
              <p:cNvGrpSpPr>
                <a:grpSpLocks/>
              </p:cNvGrpSpPr>
              <p:nvPr/>
            </p:nvGrpSpPr>
            <p:grpSpPr bwMode="auto">
              <a:xfrm>
                <a:off x="7315200" y="3176970"/>
                <a:ext cx="790243" cy="937830"/>
                <a:chOff x="7543800" y="1828800"/>
                <a:chExt cx="790243" cy="937830"/>
              </a:xfrm>
            </p:grpSpPr>
            <p:sp>
              <p:nvSpPr>
                <p:cNvPr id="39" name="Rectangle 38"/>
                <p:cNvSpPr/>
                <p:nvPr/>
              </p:nvSpPr>
              <p:spPr>
                <a:xfrm>
                  <a:off x="7543155" y="1828351"/>
                  <a:ext cx="790427" cy="93794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srgbClr val="000000"/>
                    </a:solidFill>
                  </a:endParaRPr>
                </a:p>
              </p:txBody>
            </p:sp>
            <p:cxnSp>
              <p:nvCxnSpPr>
                <p:cNvPr id="40" name="Curved Connector 39"/>
                <p:cNvCxnSpPr>
                  <a:cxnSpLocks noChangeShapeType="1"/>
                </p:cNvCxnSpPr>
                <p:nvPr/>
              </p:nvCxnSpPr>
              <p:spPr bwMode="auto">
                <a:xfrm>
                  <a:off x="7845270" y="2130962"/>
                  <a:ext cx="457114" cy="355497"/>
                </a:xfrm>
                <a:prstGeom prst="curvedConnector3">
                  <a:avLst>
                    <a:gd name="adj1" fmla="val 50000"/>
                  </a:avLst>
                </a:prstGeom>
                <a:noFill/>
                <a:ln w="76200">
                  <a:solidFill>
                    <a:srgbClr val="000090"/>
                  </a:solidFill>
                  <a:round/>
                  <a:headEnd/>
                  <a:tailEnd/>
                </a:ln>
                <a:effectLst>
                  <a:outerShdw dist="20000" dir="5400000" rotWithShape="0">
                    <a:srgbClr val="808080">
                      <a:alpha val="37999"/>
                    </a:srgbClr>
                  </a:outerShdw>
                </a:effectLst>
              </p:spPr>
            </p:cxnSp>
          </p:grpSp>
          <p:sp>
            <p:nvSpPr>
              <p:cNvPr id="38" name="Oval 37"/>
              <p:cNvSpPr>
                <a:spLocks noChangeArrowheads="1"/>
              </p:cNvSpPr>
              <p:nvPr/>
            </p:nvSpPr>
            <p:spPr bwMode="auto">
              <a:xfrm>
                <a:off x="7419264" y="3501317"/>
                <a:ext cx="426958" cy="457067"/>
              </a:xfrm>
              <a:prstGeom prst="ellipse">
                <a:avLst/>
              </a:prstGeom>
              <a:solidFill>
                <a:srgbClr val="FF0000"/>
              </a:solidFill>
              <a:ln w="9525">
                <a:solidFill>
                  <a:srgbClr val="00CC98"/>
                </a:solidFill>
                <a:round/>
                <a:headEnd/>
                <a:tailEnd/>
              </a:ln>
              <a:effectLst>
                <a:outerShdw dist="23000" dir="5400000" rotWithShape="0">
                  <a:srgbClr val="808080">
                    <a:alpha val="34999"/>
                  </a:srgbClr>
                </a:outerShdw>
              </a:effectLst>
            </p:spPr>
            <p:txBody>
              <a:bodyPr anchor="ctr"/>
              <a:lstStyle/>
              <a:p>
                <a:pPr>
                  <a:defRPr/>
                </a:pPr>
                <a:endParaRPr lang="en-US">
                  <a:solidFill>
                    <a:srgbClr val="000000"/>
                  </a:solidFill>
                  <a:latin typeface="+mn-lt"/>
                  <a:cs typeface="+mn-cs"/>
                </a:endParaRPr>
              </a:p>
            </p:txBody>
          </p:sp>
        </p:grpSp>
        <p:sp>
          <p:nvSpPr>
            <p:cNvPr id="15377" name="Moon 40"/>
            <p:cNvSpPr>
              <a:spLocks noChangeArrowheads="1"/>
            </p:cNvSpPr>
            <p:nvPr/>
          </p:nvSpPr>
          <p:spPr bwMode="auto">
            <a:xfrm rot="5400000">
              <a:off x="8171922" y="3999189"/>
              <a:ext cx="803042" cy="704956"/>
            </a:xfrm>
            <a:prstGeom prst="moon">
              <a:avLst>
                <a:gd name="adj" fmla="val 50000"/>
              </a:avLst>
            </a:prstGeom>
            <a:solidFill>
              <a:srgbClr val="3366FF"/>
            </a:solidFill>
            <a:ln w="9525">
              <a:solidFill>
                <a:srgbClr val="000090"/>
              </a:solidFill>
              <a:round/>
              <a:headEnd/>
              <a:tailEnd/>
            </a:ln>
            <a:effectLst>
              <a:outerShdw dist="38100" dir="2700000" algn="br" rotWithShape="0">
                <a:srgbClr val="808080">
                  <a:alpha val="42999"/>
                </a:srgbClr>
              </a:outerShdw>
            </a:effectLst>
          </p:spPr>
          <p:txBody>
            <a:bodyPr anchor="ctr">
              <a:spAutoFit/>
            </a:bodyPr>
            <a:lstStyle/>
            <a:p>
              <a:pPr>
                <a:defRPr/>
              </a:pPr>
              <a:endParaRPr lang="en-US">
                <a:solidFill>
                  <a:srgbClr val="000000"/>
                </a:solidFill>
                <a:latin typeface="Arial" pitchFamily="-108" charset="0"/>
                <a:cs typeface="Arial" pitchFamily="-108" charset="0"/>
              </a:endParaRPr>
            </a:p>
          </p:txBody>
        </p:sp>
        <p:sp>
          <p:nvSpPr>
            <p:cNvPr id="15378" name="Left-Right Arrow 42"/>
            <p:cNvSpPr>
              <a:spLocks noChangeArrowheads="1"/>
            </p:cNvSpPr>
            <p:nvPr/>
          </p:nvSpPr>
          <p:spPr bwMode="auto">
            <a:xfrm rot="16200000">
              <a:off x="8343900" y="4205237"/>
              <a:ext cx="457200" cy="733526"/>
            </a:xfrm>
            <a:prstGeom prst="leftRightArrow">
              <a:avLst>
                <a:gd name="adj1" fmla="val 50000"/>
                <a:gd name="adj2" fmla="val 50000"/>
              </a:avLst>
            </a:prstGeom>
            <a:solidFill>
              <a:schemeClr val="bg1"/>
            </a:solidFill>
            <a:ln w="9525">
              <a:noFill/>
              <a:round/>
              <a:headEnd/>
              <a:tailEnd/>
            </a:ln>
          </p:spPr>
          <p:txBody>
            <a:bodyPr anchor="ctr">
              <a:spAutoFit/>
            </a:bodyPr>
            <a:lstStyle/>
            <a:p>
              <a:endParaRPr lang="en-US">
                <a:solidFill>
                  <a:srgbClr val="000000"/>
                </a:solidFill>
              </a:endParaRPr>
            </a:p>
          </p:txBody>
        </p:sp>
      </p:grpSp>
      <p:grpSp>
        <p:nvGrpSpPr>
          <p:cNvPr id="12" name="Group 12"/>
          <p:cNvGrpSpPr/>
          <p:nvPr/>
        </p:nvGrpSpPr>
        <p:grpSpPr>
          <a:xfrm rot="19455847">
            <a:off x="5630912" y="4203648"/>
            <a:ext cx="1674805" cy="889592"/>
            <a:chOff x="7460525" y="3897276"/>
            <a:chExt cx="1033065" cy="478948"/>
          </a:xfrm>
        </p:grpSpPr>
        <p:cxnSp>
          <p:nvCxnSpPr>
            <p:cNvPr id="53" name="Curved Connector 52"/>
            <p:cNvCxnSpPr>
              <a:cxnSpLocks noChangeShapeType="1"/>
            </p:cNvCxnSpPr>
            <p:nvPr/>
          </p:nvCxnSpPr>
          <p:spPr bwMode="auto">
            <a:xfrm>
              <a:off x="8213045" y="4036131"/>
              <a:ext cx="280545" cy="192220"/>
            </a:xfrm>
            <a:prstGeom prst="curvedConnector3">
              <a:avLst>
                <a:gd name="adj1" fmla="val 50000"/>
              </a:avLst>
            </a:prstGeom>
            <a:ln w="76200" cap="flat" cmpd="sng" algn="ctr">
              <a:solidFill>
                <a:srgbClr val="0000FF"/>
              </a:solidFill>
              <a:prstDash val="solid"/>
              <a:round/>
              <a:headEnd type="none" w="med" len="med"/>
              <a:tailEnd type="none" w="med" len="med"/>
            </a:ln>
          </p:spPr>
          <p:style>
            <a:lnRef idx="2">
              <a:schemeClr val="accent2"/>
            </a:lnRef>
            <a:fillRef idx="0">
              <a:schemeClr val="accent2"/>
            </a:fillRef>
            <a:effectRef idx="1">
              <a:schemeClr val="accent2"/>
            </a:effectRef>
            <a:fontRef idx="minor">
              <a:schemeClr val="tx1"/>
            </a:fontRef>
          </p:style>
        </p:cxnSp>
        <p:sp>
          <p:nvSpPr>
            <p:cNvPr id="54" name="Oval 53"/>
            <p:cNvSpPr>
              <a:spLocks noChangeArrowheads="1"/>
            </p:cNvSpPr>
            <p:nvPr/>
          </p:nvSpPr>
          <p:spPr bwMode="auto">
            <a:xfrm>
              <a:off x="8091279" y="4049005"/>
              <a:ext cx="262037" cy="247140"/>
            </a:xfrm>
            <a:prstGeom prst="ellipse">
              <a:avLst/>
            </a:prstGeom>
            <a:solidFill>
              <a:srgbClr val="FF0000"/>
            </a:solidFill>
            <a:ln w="9525">
              <a:solidFill>
                <a:srgbClr val="00FF00"/>
              </a:solidFill>
              <a:round/>
              <a:headEnd/>
              <a:tailEnd/>
            </a:ln>
            <a:effectLst>
              <a:outerShdw dist="23000" dir="5400000" rotWithShape="0">
                <a:srgbClr val="808080">
                  <a:alpha val="34999"/>
                </a:srgbClr>
              </a:outerShdw>
            </a:effectLst>
          </p:spPr>
          <p:txBody>
            <a:bodyPr anchor="ctr"/>
            <a:lstStyle/>
            <a:p>
              <a:pPr algn="ctr" defTabSz="914400" eaLnBrk="0" fontAlgn="base" hangingPunct="0">
                <a:spcBef>
                  <a:spcPct val="0"/>
                </a:spcBef>
                <a:spcAft>
                  <a:spcPct val="0"/>
                </a:spcAft>
                <a:defRPr/>
              </a:pPr>
              <a:endParaRPr lang="en-US">
                <a:solidFill>
                  <a:srgbClr val="000000"/>
                </a:solidFill>
              </a:endParaRPr>
            </a:p>
          </p:txBody>
        </p:sp>
        <p:cxnSp>
          <p:nvCxnSpPr>
            <p:cNvPr id="55" name="Curved Connector 54"/>
            <p:cNvCxnSpPr>
              <a:cxnSpLocks noChangeShapeType="1"/>
            </p:cNvCxnSpPr>
            <p:nvPr/>
          </p:nvCxnSpPr>
          <p:spPr bwMode="auto">
            <a:xfrm>
              <a:off x="7460525" y="4184004"/>
              <a:ext cx="280545" cy="192220"/>
            </a:xfrm>
            <a:prstGeom prst="curvedConnector3">
              <a:avLst>
                <a:gd name="adj1" fmla="val 50000"/>
              </a:avLst>
            </a:prstGeom>
            <a:ln>
              <a:headEnd/>
              <a:tailEnd/>
            </a:ln>
          </p:spPr>
          <p:style>
            <a:lnRef idx="2">
              <a:schemeClr val="accent3"/>
            </a:lnRef>
            <a:fillRef idx="0">
              <a:schemeClr val="accent3"/>
            </a:fillRef>
            <a:effectRef idx="1">
              <a:schemeClr val="accent3"/>
            </a:effectRef>
            <a:fontRef idx="minor">
              <a:schemeClr val="tx1"/>
            </a:fontRef>
          </p:style>
        </p:cxnSp>
        <p:cxnSp>
          <p:nvCxnSpPr>
            <p:cNvPr id="56" name="Curved Connector 55"/>
            <p:cNvCxnSpPr>
              <a:cxnSpLocks noChangeShapeType="1"/>
            </p:cNvCxnSpPr>
            <p:nvPr/>
          </p:nvCxnSpPr>
          <p:spPr bwMode="auto">
            <a:xfrm>
              <a:off x="7616226" y="4051212"/>
              <a:ext cx="280545" cy="192220"/>
            </a:xfrm>
            <a:prstGeom prst="curvedConnector3">
              <a:avLst>
                <a:gd name="adj1" fmla="val 50000"/>
              </a:avLst>
            </a:prstGeom>
            <a:ln>
              <a:headEnd/>
              <a:tailEnd/>
            </a:ln>
          </p:spPr>
          <p:style>
            <a:lnRef idx="2">
              <a:schemeClr val="accent4"/>
            </a:lnRef>
            <a:fillRef idx="0">
              <a:schemeClr val="accent4"/>
            </a:fillRef>
            <a:effectRef idx="1">
              <a:schemeClr val="accent4"/>
            </a:effectRef>
            <a:fontRef idx="minor">
              <a:schemeClr val="tx1"/>
            </a:fontRef>
          </p:style>
        </p:cxnSp>
        <p:cxnSp>
          <p:nvCxnSpPr>
            <p:cNvPr id="57" name="Curved Connector 56"/>
            <p:cNvCxnSpPr>
              <a:cxnSpLocks noChangeShapeType="1"/>
            </p:cNvCxnSpPr>
            <p:nvPr/>
          </p:nvCxnSpPr>
          <p:spPr bwMode="auto">
            <a:xfrm>
              <a:off x="7757345" y="3897276"/>
              <a:ext cx="280545" cy="192220"/>
            </a:xfrm>
            <a:prstGeom prst="curvedConnector3">
              <a:avLst>
                <a:gd name="adj1" fmla="val 50000"/>
              </a:avLst>
            </a:prstGeom>
            <a:ln>
              <a:headEnd/>
              <a:tailEnd/>
            </a:ln>
          </p:spPr>
          <p:style>
            <a:lnRef idx="2">
              <a:schemeClr val="accent2"/>
            </a:lnRef>
            <a:fillRef idx="0">
              <a:schemeClr val="accent2"/>
            </a:fillRef>
            <a:effectRef idx="1">
              <a:schemeClr val="accent2"/>
            </a:effectRef>
            <a:fontRef idx="minor">
              <a:schemeClr val="tx1"/>
            </a:fontRef>
          </p:style>
        </p:cxnSp>
      </p:grpSp>
      <p:sp>
        <p:nvSpPr>
          <p:cNvPr id="49" name="Cloud 48"/>
          <p:cNvSpPr/>
          <p:nvPr/>
        </p:nvSpPr>
        <p:spPr>
          <a:xfrm>
            <a:off x="5578900" y="3613538"/>
            <a:ext cx="3565100" cy="2156429"/>
          </a:xfrm>
          <a:prstGeom prst="cloud">
            <a:avLst/>
          </a:prstGeom>
          <a:noFill/>
          <a:effectLst>
            <a:glow rad="101600">
              <a:schemeClr val="accent1">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Tree>
    <p:extLst>
      <p:ext uri="{BB962C8B-B14F-4D97-AF65-F5344CB8AC3E}">
        <p14:creationId xmlns:p14="http://schemas.microsoft.com/office/powerpoint/2010/main" val="5766204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409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409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95" grpId="0" animBg="1"/>
      <p:bldP spid="23" grpId="0" animBg="1"/>
      <p:bldP spid="174096" grpId="0"/>
      <p:bldP spid="58" grpId="0" animBg="1"/>
      <p:bldP spid="49"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en-US" dirty="0" smtClean="0">
                <a:solidFill>
                  <a:srgbClr val="000000"/>
                </a:solidFill>
                <a:ea typeface="ＭＳ Ｐゴシック" pitchFamily="-1" charset="-128"/>
                <a:cs typeface="ＭＳ Ｐゴシック" pitchFamily="-1" charset="-128"/>
              </a:rPr>
              <a:t>High-resolution step: parameters</a:t>
            </a:r>
          </a:p>
        </p:txBody>
      </p:sp>
      <p:sp>
        <p:nvSpPr>
          <p:cNvPr id="33795" name="Content Placeholder 2"/>
          <p:cNvSpPr>
            <a:spLocks noGrp="1"/>
          </p:cNvSpPr>
          <p:nvPr>
            <p:ph sz="half" idx="1"/>
          </p:nvPr>
        </p:nvSpPr>
        <p:spPr>
          <a:xfrm>
            <a:off x="457200" y="1600200"/>
            <a:ext cx="5805488" cy="4525963"/>
          </a:xfrm>
        </p:spPr>
        <p:txBody>
          <a:bodyPr/>
          <a:lstStyle/>
          <a:p>
            <a:pPr eaLnBrk="1" hangingPunct="1"/>
            <a:r>
              <a:rPr lang="en-US" dirty="0" err="1" smtClean="0">
                <a:ea typeface="ＭＳ Ｐゴシック" pitchFamily="-1" charset="-128"/>
                <a:cs typeface="ＭＳ Ｐゴシック" pitchFamily="-1" charset="-128"/>
              </a:rPr>
              <a:t>VdW</a:t>
            </a:r>
            <a:r>
              <a:rPr lang="en-US" dirty="0" smtClean="0">
                <a:ea typeface="ＭＳ Ｐゴシック" pitchFamily="-1" charset="-128"/>
                <a:cs typeface="ＭＳ Ｐゴシック" pitchFamily="-1" charset="-128"/>
              </a:rPr>
              <a:t> </a:t>
            </a:r>
          </a:p>
          <a:p>
            <a:pPr marL="914400" lvl="1" indent="-457200" eaLnBrk="1" hangingPunct="1"/>
            <a:r>
              <a:rPr lang="en-US" dirty="0" smtClean="0"/>
              <a:t>12-6 </a:t>
            </a:r>
            <a:r>
              <a:rPr lang="en-US" dirty="0" err="1" smtClean="0"/>
              <a:t>Lennard</a:t>
            </a:r>
            <a:r>
              <a:rPr lang="en-US" dirty="0" smtClean="0"/>
              <a:t> Jones</a:t>
            </a:r>
          </a:p>
          <a:p>
            <a:pPr marL="914400" lvl="1" indent="-457200" eaLnBrk="1" hangingPunct="1"/>
            <a:r>
              <a:rPr lang="en-US" dirty="0" smtClean="0"/>
              <a:t>linear repulsion</a:t>
            </a:r>
          </a:p>
          <a:p>
            <a:pPr marL="914400" lvl="1" indent="-457200" eaLnBrk="1" hangingPunct="1"/>
            <a:r>
              <a:rPr lang="en-US" dirty="0" smtClean="0"/>
              <a:t>Cutoff within 5.0-5.5Å</a:t>
            </a:r>
          </a:p>
          <a:p>
            <a:pPr eaLnBrk="1" hangingPunct="1"/>
            <a:r>
              <a:rPr lang="en-US" dirty="0" smtClean="0">
                <a:ea typeface="ＭＳ Ｐゴシック" pitchFamily="-1" charset="-128"/>
                <a:cs typeface="ＭＳ Ｐゴシック" pitchFamily="-1" charset="-128"/>
              </a:rPr>
              <a:t>Solvation (</a:t>
            </a:r>
            <a:r>
              <a:rPr lang="en-US" dirty="0" err="1" smtClean="0">
                <a:ea typeface="ＭＳ Ｐゴシック" pitchFamily="-1" charset="-128"/>
                <a:cs typeface="ＭＳ Ｐゴシック" pitchFamily="-1" charset="-128"/>
              </a:rPr>
              <a:t>Lazaridis-Karplus</a:t>
            </a:r>
            <a:r>
              <a:rPr lang="en-US" dirty="0" smtClean="0">
                <a:ea typeface="ＭＳ Ｐゴシック" pitchFamily="-1" charset="-128"/>
                <a:cs typeface="ＭＳ Ｐゴシック" pitchFamily="-1" charset="-128"/>
              </a:rPr>
              <a:t>)</a:t>
            </a:r>
          </a:p>
          <a:p>
            <a:pPr eaLnBrk="1" hangingPunct="1"/>
            <a:endParaRPr lang="en-US" dirty="0" smtClean="0">
              <a:ea typeface="ＭＳ Ｐゴシック" pitchFamily="-1" charset="-128"/>
              <a:cs typeface="ＭＳ Ｐゴシック" pitchFamily="-1" charset="-128"/>
            </a:endParaRPr>
          </a:p>
          <a:p>
            <a:pPr eaLnBrk="1" hangingPunct="1"/>
            <a:r>
              <a:rPr lang="en-US" dirty="0" smtClean="0">
                <a:ea typeface="ＭＳ Ｐゴシック" pitchFamily="-1" charset="-128"/>
                <a:cs typeface="ＭＳ Ｐゴシック" pitchFamily="-1" charset="-128"/>
              </a:rPr>
              <a:t>Hydrogen bonds </a:t>
            </a:r>
          </a:p>
          <a:p>
            <a:pPr eaLnBrk="1" hangingPunct="1"/>
            <a:endParaRPr lang="en-US" dirty="0" smtClean="0">
              <a:ea typeface="ＭＳ Ｐゴシック" pitchFamily="-1" charset="-128"/>
              <a:cs typeface="ＭＳ Ｐゴシック" pitchFamily="-1" charset="-128"/>
            </a:endParaRPr>
          </a:p>
        </p:txBody>
      </p:sp>
      <p:sp>
        <p:nvSpPr>
          <p:cNvPr id="33805" name="Content Placeholder 2"/>
          <p:cNvSpPr>
            <a:spLocks noGrp="1"/>
          </p:cNvSpPr>
          <p:nvPr>
            <p:ph sz="half" idx="2"/>
          </p:nvPr>
        </p:nvSpPr>
        <p:spPr>
          <a:xfrm>
            <a:off x="4648200" y="3886200"/>
            <a:ext cx="4038600" cy="4525963"/>
          </a:xfrm>
        </p:spPr>
        <p:txBody>
          <a:bodyPr/>
          <a:lstStyle/>
          <a:p>
            <a:pPr eaLnBrk="1" hangingPunct="1"/>
            <a:r>
              <a:rPr lang="en-US" dirty="0" smtClean="0">
                <a:ea typeface="ＭＳ Ｐゴシック" pitchFamily="-1" charset="-128"/>
                <a:cs typeface="ＭＳ Ｐゴシック" pitchFamily="-1" charset="-128"/>
              </a:rPr>
              <a:t>Weak pair potential</a:t>
            </a:r>
          </a:p>
          <a:p>
            <a:pPr lvl="1" eaLnBrk="1" hangingPunct="1"/>
            <a:r>
              <a:rPr lang="en-US" dirty="0" smtClean="0"/>
              <a:t>Electrostatic interactions</a:t>
            </a:r>
          </a:p>
          <a:p>
            <a:pPr lvl="1" eaLnBrk="1" hangingPunct="1"/>
            <a:r>
              <a:rPr lang="en-US" dirty="0" smtClean="0">
                <a:latin typeface="Symbol" pitchFamily="-1" charset="2"/>
                <a:ea typeface="Symbol" pitchFamily="-1" charset="2"/>
                <a:cs typeface="Symbol" pitchFamily="-1" charset="2"/>
              </a:rPr>
              <a:t>p-p</a:t>
            </a:r>
            <a:r>
              <a:rPr lang="en-US" dirty="0" smtClean="0"/>
              <a:t>, </a:t>
            </a:r>
            <a:r>
              <a:rPr lang="en-US" dirty="0" smtClean="0">
                <a:latin typeface="Symbol" pitchFamily="-1" charset="2"/>
                <a:ea typeface="Symbol" pitchFamily="-1" charset="2"/>
                <a:cs typeface="Symbol" pitchFamily="-1" charset="2"/>
              </a:rPr>
              <a:t>p</a:t>
            </a:r>
            <a:r>
              <a:rPr lang="en-US" dirty="0" smtClean="0"/>
              <a:t>-+ </a:t>
            </a:r>
          </a:p>
          <a:p>
            <a:pPr eaLnBrk="1" hangingPunct="1"/>
            <a:endParaRPr lang="en-US" dirty="0" smtClean="0">
              <a:ea typeface="ＭＳ Ｐゴシック" pitchFamily="-1" charset="-128"/>
              <a:cs typeface="ＭＳ Ｐゴシック" pitchFamily="-1" charset="-128"/>
            </a:endParaRPr>
          </a:p>
          <a:p>
            <a:pPr eaLnBrk="1" hangingPunct="1"/>
            <a:r>
              <a:rPr lang="en-US" dirty="0" smtClean="0">
                <a:ea typeface="ＭＳ Ｐゴシック" pitchFamily="-1" charset="-128"/>
                <a:cs typeface="ＭＳ Ｐゴシック" pitchFamily="-1" charset="-128"/>
              </a:rPr>
              <a:t>Backbone torsions (</a:t>
            </a:r>
            <a:r>
              <a:rPr lang="en-US" dirty="0" err="1" smtClean="0">
                <a:ea typeface="ＭＳ Ｐゴシック" pitchFamily="-1" charset="-128"/>
                <a:cs typeface="ＭＳ Ｐゴシック" pitchFamily="-1" charset="-128"/>
              </a:rPr>
              <a:t>rama</a:t>
            </a:r>
            <a:r>
              <a:rPr lang="en-US" dirty="0" smtClean="0">
                <a:ea typeface="ＭＳ Ｐゴシック" pitchFamily="-1" charset="-128"/>
                <a:cs typeface="ＭＳ Ｐゴシック" pitchFamily="-1" charset="-128"/>
              </a:rPr>
              <a:t> score)</a:t>
            </a:r>
          </a:p>
        </p:txBody>
      </p:sp>
      <p:grpSp>
        <p:nvGrpSpPr>
          <p:cNvPr id="33796" name="Group 6"/>
          <p:cNvGrpSpPr>
            <a:grpSpLocks/>
          </p:cNvGrpSpPr>
          <p:nvPr/>
        </p:nvGrpSpPr>
        <p:grpSpPr bwMode="auto">
          <a:xfrm>
            <a:off x="4419600" y="1814513"/>
            <a:ext cx="2133600" cy="1538287"/>
            <a:chOff x="3503" y="2759"/>
            <a:chExt cx="1872" cy="1513"/>
          </a:xfrm>
        </p:grpSpPr>
        <p:grpSp>
          <p:nvGrpSpPr>
            <p:cNvPr id="33830" name="Group 7"/>
            <p:cNvGrpSpPr>
              <a:grpSpLocks/>
            </p:cNvGrpSpPr>
            <p:nvPr/>
          </p:nvGrpSpPr>
          <p:grpSpPr bwMode="auto">
            <a:xfrm>
              <a:off x="3503" y="2759"/>
              <a:ext cx="1872" cy="1513"/>
              <a:chOff x="3503" y="2759"/>
              <a:chExt cx="1872" cy="1513"/>
            </a:xfrm>
          </p:grpSpPr>
          <p:grpSp>
            <p:nvGrpSpPr>
              <p:cNvPr id="33832" name="Group 8"/>
              <p:cNvGrpSpPr>
                <a:grpSpLocks/>
              </p:cNvGrpSpPr>
              <p:nvPr/>
            </p:nvGrpSpPr>
            <p:grpSpPr bwMode="auto">
              <a:xfrm>
                <a:off x="3503" y="2759"/>
                <a:ext cx="1872" cy="1296"/>
                <a:chOff x="3360" y="1392"/>
                <a:chExt cx="1608" cy="1102"/>
              </a:xfrm>
            </p:grpSpPr>
            <p:pic>
              <p:nvPicPr>
                <p:cNvPr id="33840" name="Picture 9"/>
                <p:cNvPicPr>
                  <a:picLocks noChangeAspect="1" noChangeArrowheads="1"/>
                </p:cNvPicPr>
                <p:nvPr/>
              </p:nvPicPr>
              <p:blipFill>
                <a:blip r:embed="rId2"/>
                <a:srcRect/>
                <a:stretch>
                  <a:fillRect/>
                </a:stretch>
              </p:blipFill>
              <p:spPr bwMode="auto">
                <a:xfrm>
                  <a:off x="3360" y="1392"/>
                  <a:ext cx="1608" cy="1102"/>
                </a:xfrm>
                <a:prstGeom prst="rect">
                  <a:avLst/>
                </a:prstGeom>
                <a:noFill/>
                <a:ln w="9525">
                  <a:noFill/>
                  <a:miter lim="800000"/>
                  <a:headEnd/>
                  <a:tailEnd/>
                </a:ln>
              </p:spPr>
            </p:pic>
            <p:sp>
              <p:nvSpPr>
                <p:cNvPr id="33841" name="Line 10"/>
                <p:cNvSpPr>
                  <a:spLocks noChangeShapeType="1"/>
                </p:cNvSpPr>
                <p:nvPr/>
              </p:nvSpPr>
              <p:spPr bwMode="auto">
                <a:xfrm>
                  <a:off x="3877" y="1584"/>
                  <a:ext cx="192" cy="240"/>
                </a:xfrm>
                <a:prstGeom prst="line">
                  <a:avLst/>
                </a:prstGeom>
                <a:noFill/>
                <a:ln w="38100">
                  <a:solidFill>
                    <a:srgbClr val="FF0000"/>
                  </a:solidFill>
                  <a:round/>
                  <a:headEnd/>
                  <a:tailEnd/>
                </a:ln>
              </p:spPr>
              <p:txBody>
                <a:bodyPr wrap="none" anchor="ctr">
                  <a:prstTxWarp prst="textNoShape">
                    <a:avLst/>
                  </a:prstTxWarp>
                </a:bodyPr>
                <a:lstStyle/>
                <a:p>
                  <a:endParaRPr lang="en-US"/>
                </a:p>
              </p:txBody>
            </p:sp>
          </p:grpSp>
          <p:grpSp>
            <p:nvGrpSpPr>
              <p:cNvPr id="33833" name="Group 11"/>
              <p:cNvGrpSpPr>
                <a:grpSpLocks/>
              </p:cNvGrpSpPr>
              <p:nvPr/>
            </p:nvGrpSpPr>
            <p:grpSpPr bwMode="auto">
              <a:xfrm>
                <a:off x="3935" y="4055"/>
                <a:ext cx="1296" cy="217"/>
                <a:chOff x="3648" y="1968"/>
                <a:chExt cx="1296" cy="217"/>
              </a:xfrm>
            </p:grpSpPr>
            <p:sp>
              <p:nvSpPr>
                <p:cNvPr id="33834" name="Oval 14"/>
                <p:cNvSpPr>
                  <a:spLocks noChangeArrowheads="1"/>
                </p:cNvSpPr>
                <p:nvPr/>
              </p:nvSpPr>
              <p:spPr bwMode="auto">
                <a:xfrm>
                  <a:off x="3744" y="1968"/>
                  <a:ext cx="192" cy="192"/>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latin typeface="Calibri" pitchFamily="-1" charset="0"/>
                  </a:endParaRPr>
                </a:p>
              </p:txBody>
            </p:sp>
            <p:sp>
              <p:nvSpPr>
                <p:cNvPr id="33835" name="Oval 15"/>
                <p:cNvSpPr>
                  <a:spLocks noChangeArrowheads="1"/>
                </p:cNvSpPr>
                <p:nvPr/>
              </p:nvSpPr>
              <p:spPr bwMode="auto">
                <a:xfrm>
                  <a:off x="3648" y="1968"/>
                  <a:ext cx="192" cy="192"/>
                </a:xfrm>
                <a:prstGeom prst="ellipse">
                  <a:avLst/>
                </a:prstGeom>
                <a:solidFill>
                  <a:srgbClr val="FF0000"/>
                </a:solidFill>
                <a:ln w="9525">
                  <a:solidFill>
                    <a:schemeClr val="tx1"/>
                  </a:solidFill>
                  <a:round/>
                  <a:headEnd/>
                  <a:tailEnd/>
                </a:ln>
              </p:spPr>
              <p:txBody>
                <a:bodyPr wrap="none" anchor="ctr">
                  <a:prstTxWarp prst="textNoShape">
                    <a:avLst/>
                  </a:prstTxWarp>
                </a:bodyPr>
                <a:lstStyle/>
                <a:p>
                  <a:endParaRPr lang="en-US">
                    <a:latin typeface="Calibri" pitchFamily="-1" charset="0"/>
                  </a:endParaRPr>
                </a:p>
              </p:txBody>
            </p:sp>
            <p:sp>
              <p:nvSpPr>
                <p:cNvPr id="33836" name="Oval 16"/>
                <p:cNvSpPr>
                  <a:spLocks noChangeArrowheads="1"/>
                </p:cNvSpPr>
                <p:nvPr/>
              </p:nvSpPr>
              <p:spPr bwMode="auto">
                <a:xfrm>
                  <a:off x="4512" y="1968"/>
                  <a:ext cx="192" cy="192"/>
                </a:xfrm>
                <a:prstGeom prst="ellipse">
                  <a:avLst/>
                </a:prstGeom>
                <a:solidFill>
                  <a:srgbClr val="6876E7"/>
                </a:solidFill>
                <a:ln w="9525">
                  <a:solidFill>
                    <a:schemeClr val="tx1"/>
                  </a:solidFill>
                  <a:round/>
                  <a:headEnd/>
                  <a:tailEnd/>
                </a:ln>
              </p:spPr>
              <p:txBody>
                <a:bodyPr wrap="none" anchor="ctr">
                  <a:prstTxWarp prst="textNoShape">
                    <a:avLst/>
                  </a:prstTxWarp>
                </a:bodyPr>
                <a:lstStyle/>
                <a:p>
                  <a:endParaRPr lang="en-US">
                    <a:latin typeface="Calibri" pitchFamily="-1" charset="0"/>
                  </a:endParaRPr>
                </a:p>
              </p:txBody>
            </p:sp>
            <p:sp>
              <p:nvSpPr>
                <p:cNvPr id="33837" name="Oval 17"/>
                <p:cNvSpPr>
                  <a:spLocks noChangeArrowheads="1"/>
                </p:cNvSpPr>
                <p:nvPr/>
              </p:nvSpPr>
              <p:spPr bwMode="auto">
                <a:xfrm>
                  <a:off x="4752" y="1968"/>
                  <a:ext cx="192" cy="192"/>
                </a:xfrm>
                <a:prstGeom prst="ellipse">
                  <a:avLst/>
                </a:prstGeom>
                <a:solidFill>
                  <a:srgbClr val="6876E7"/>
                </a:solidFill>
                <a:ln w="9525">
                  <a:solidFill>
                    <a:schemeClr val="tx1"/>
                  </a:solidFill>
                  <a:round/>
                  <a:headEnd/>
                  <a:tailEnd/>
                </a:ln>
              </p:spPr>
              <p:txBody>
                <a:bodyPr wrap="none" anchor="ctr">
                  <a:prstTxWarp prst="textNoShape">
                    <a:avLst/>
                  </a:prstTxWarp>
                </a:bodyPr>
                <a:lstStyle/>
                <a:p>
                  <a:endParaRPr lang="en-US">
                    <a:latin typeface="Calibri" pitchFamily="-1" charset="0"/>
                  </a:endParaRPr>
                </a:p>
              </p:txBody>
            </p:sp>
            <p:sp>
              <p:nvSpPr>
                <p:cNvPr id="33838" name="Oval 12"/>
                <p:cNvSpPr>
                  <a:spLocks noChangeArrowheads="1"/>
                </p:cNvSpPr>
                <p:nvPr/>
              </p:nvSpPr>
              <p:spPr bwMode="auto">
                <a:xfrm>
                  <a:off x="4023" y="1993"/>
                  <a:ext cx="192" cy="192"/>
                </a:xfrm>
                <a:prstGeom prst="ellipse">
                  <a:avLst/>
                </a:prstGeom>
                <a:solidFill>
                  <a:schemeClr val="accent2"/>
                </a:solidFill>
                <a:ln w="9525">
                  <a:solidFill>
                    <a:schemeClr val="tx1"/>
                  </a:solidFill>
                  <a:round/>
                  <a:headEnd/>
                  <a:tailEnd/>
                </a:ln>
              </p:spPr>
              <p:txBody>
                <a:bodyPr wrap="none" anchor="ctr">
                  <a:prstTxWarp prst="textNoShape">
                    <a:avLst/>
                  </a:prstTxWarp>
                </a:bodyPr>
                <a:lstStyle/>
                <a:p>
                  <a:endParaRPr lang="en-US">
                    <a:latin typeface="Calibri" pitchFamily="-1" charset="0"/>
                  </a:endParaRPr>
                </a:p>
              </p:txBody>
            </p:sp>
            <p:sp>
              <p:nvSpPr>
                <p:cNvPr id="33839" name="Oval 13"/>
                <p:cNvSpPr>
                  <a:spLocks noChangeArrowheads="1"/>
                </p:cNvSpPr>
                <p:nvPr/>
              </p:nvSpPr>
              <p:spPr bwMode="auto">
                <a:xfrm>
                  <a:off x="4224" y="1993"/>
                  <a:ext cx="192" cy="192"/>
                </a:xfrm>
                <a:prstGeom prst="ellipse">
                  <a:avLst/>
                </a:prstGeom>
                <a:solidFill>
                  <a:schemeClr val="accent2"/>
                </a:solidFill>
                <a:ln w="9525">
                  <a:solidFill>
                    <a:schemeClr val="tx1"/>
                  </a:solidFill>
                  <a:round/>
                  <a:headEnd/>
                  <a:tailEnd/>
                </a:ln>
              </p:spPr>
              <p:txBody>
                <a:bodyPr wrap="none" anchor="ctr">
                  <a:prstTxWarp prst="textNoShape">
                    <a:avLst/>
                  </a:prstTxWarp>
                </a:bodyPr>
                <a:lstStyle/>
                <a:p>
                  <a:endParaRPr lang="en-US">
                    <a:latin typeface="Calibri" pitchFamily="-1" charset="0"/>
                  </a:endParaRPr>
                </a:p>
              </p:txBody>
            </p:sp>
          </p:grpSp>
        </p:grpSp>
        <p:sp>
          <p:nvSpPr>
            <p:cNvPr id="33831" name="Text Box 18"/>
            <p:cNvSpPr txBox="1">
              <a:spLocks noChangeArrowheads="1"/>
            </p:cNvSpPr>
            <p:nvPr/>
          </p:nvSpPr>
          <p:spPr bwMode="auto">
            <a:xfrm>
              <a:off x="4422" y="3728"/>
              <a:ext cx="259" cy="337"/>
            </a:xfrm>
            <a:prstGeom prst="rect">
              <a:avLst/>
            </a:prstGeom>
            <a:solidFill>
              <a:schemeClr val="bg1"/>
            </a:solidFill>
            <a:ln w="9525">
              <a:noFill/>
              <a:miter lim="800000"/>
              <a:headEnd/>
              <a:tailEnd/>
            </a:ln>
          </p:spPr>
          <p:txBody>
            <a:bodyPr lIns="0" tIns="0" rIns="0" bIns="108000">
              <a:prstTxWarp prst="textNoShape">
                <a:avLst/>
              </a:prstTxWarp>
              <a:spAutoFit/>
            </a:bodyPr>
            <a:lstStyle/>
            <a:p>
              <a:r>
                <a:rPr lang="en-US" sz="2800">
                  <a:latin typeface="Calibri" pitchFamily="-1" charset="0"/>
                </a:rPr>
                <a:t>r</a:t>
              </a:r>
              <a:r>
                <a:rPr lang="en-US" sz="2800" i="1" baseline="-25000">
                  <a:latin typeface="Calibri" pitchFamily="-1" charset="0"/>
                </a:rPr>
                <a:t>ij</a:t>
              </a:r>
            </a:p>
          </p:txBody>
        </p:sp>
      </p:grpSp>
      <p:grpSp>
        <p:nvGrpSpPr>
          <p:cNvPr id="2" name="Group 1"/>
          <p:cNvGrpSpPr/>
          <p:nvPr/>
        </p:nvGrpSpPr>
        <p:grpSpPr>
          <a:xfrm>
            <a:off x="3411538" y="3927475"/>
            <a:ext cx="1008062" cy="969963"/>
            <a:chOff x="3411538" y="3927475"/>
            <a:chExt cx="1008062" cy="969963"/>
          </a:xfrm>
        </p:grpSpPr>
        <p:sp>
          <p:nvSpPr>
            <p:cNvPr id="33797" name="Oval 5"/>
            <p:cNvSpPr>
              <a:spLocks noChangeArrowheads="1"/>
            </p:cNvSpPr>
            <p:nvPr/>
          </p:nvSpPr>
          <p:spPr bwMode="auto">
            <a:xfrm>
              <a:off x="3551238" y="3927475"/>
              <a:ext cx="328612" cy="360363"/>
            </a:xfrm>
            <a:prstGeom prst="ellipse">
              <a:avLst/>
            </a:prstGeom>
            <a:solidFill>
              <a:schemeClr val="folHlink"/>
            </a:solidFill>
            <a:ln w="9525">
              <a:solidFill>
                <a:schemeClr val="tx1"/>
              </a:solidFill>
              <a:round/>
              <a:headEnd/>
              <a:tailEnd/>
            </a:ln>
          </p:spPr>
          <p:txBody>
            <a:bodyPr wrap="none" anchor="ctr">
              <a:prstTxWarp prst="textNoShape">
                <a:avLst/>
              </a:prstTxWarp>
            </a:bodyPr>
            <a:lstStyle/>
            <a:p>
              <a:pPr algn="ctr"/>
              <a:endParaRPr lang="en-US">
                <a:latin typeface="Calibri" pitchFamily="-1" charset="0"/>
              </a:endParaRPr>
            </a:p>
          </p:txBody>
        </p:sp>
        <p:sp>
          <p:nvSpPr>
            <p:cNvPr id="33798" name="Oval 6"/>
            <p:cNvSpPr>
              <a:spLocks noChangeArrowheads="1"/>
            </p:cNvSpPr>
            <p:nvPr/>
          </p:nvSpPr>
          <p:spPr bwMode="auto">
            <a:xfrm>
              <a:off x="4090988" y="4232275"/>
              <a:ext cx="328612" cy="360363"/>
            </a:xfrm>
            <a:prstGeom prst="ellipse">
              <a:avLst/>
            </a:prstGeom>
            <a:solidFill>
              <a:srgbClr val="FF0000"/>
            </a:solidFill>
            <a:ln w="9525">
              <a:solidFill>
                <a:schemeClr val="tx1"/>
              </a:solidFill>
              <a:round/>
              <a:headEnd/>
              <a:tailEnd/>
            </a:ln>
          </p:spPr>
          <p:txBody>
            <a:bodyPr wrap="none" anchor="ctr">
              <a:prstTxWarp prst="textNoShape">
                <a:avLst/>
              </a:prstTxWarp>
            </a:bodyPr>
            <a:lstStyle/>
            <a:p>
              <a:pPr algn="ctr"/>
              <a:r>
                <a:rPr lang="en-US" sz="2000">
                  <a:latin typeface="Calibri" pitchFamily="-1" charset="0"/>
                </a:rPr>
                <a:t>polar</a:t>
              </a:r>
              <a:endParaRPr lang="en-US">
                <a:latin typeface="Calibri" pitchFamily="-1" charset="0"/>
              </a:endParaRPr>
            </a:p>
          </p:txBody>
        </p:sp>
        <p:sp>
          <p:nvSpPr>
            <p:cNvPr id="33799" name="Oval 7"/>
            <p:cNvSpPr>
              <a:spLocks noChangeArrowheads="1"/>
            </p:cNvSpPr>
            <p:nvPr/>
          </p:nvSpPr>
          <p:spPr bwMode="auto">
            <a:xfrm>
              <a:off x="3886200" y="3927475"/>
              <a:ext cx="328613" cy="360363"/>
            </a:xfrm>
            <a:prstGeom prst="ellipse">
              <a:avLst/>
            </a:prstGeom>
            <a:solidFill>
              <a:schemeClr val="folHlink"/>
            </a:solidFill>
            <a:ln w="9525">
              <a:solidFill>
                <a:schemeClr val="tx1"/>
              </a:solidFill>
              <a:round/>
              <a:headEnd/>
              <a:tailEnd/>
            </a:ln>
          </p:spPr>
          <p:txBody>
            <a:bodyPr wrap="none" anchor="ctr">
              <a:prstTxWarp prst="textNoShape">
                <a:avLst/>
              </a:prstTxWarp>
            </a:bodyPr>
            <a:lstStyle/>
            <a:p>
              <a:pPr algn="ctr"/>
              <a:endParaRPr lang="en-US">
                <a:latin typeface="Calibri" pitchFamily="-1" charset="0"/>
              </a:endParaRPr>
            </a:p>
          </p:txBody>
        </p:sp>
        <p:sp>
          <p:nvSpPr>
            <p:cNvPr id="33800" name="Oval 8"/>
            <p:cNvSpPr>
              <a:spLocks noChangeArrowheads="1"/>
            </p:cNvSpPr>
            <p:nvPr/>
          </p:nvSpPr>
          <p:spPr bwMode="auto">
            <a:xfrm>
              <a:off x="3733800" y="4232275"/>
              <a:ext cx="328613" cy="360363"/>
            </a:xfrm>
            <a:prstGeom prst="ellipse">
              <a:avLst/>
            </a:prstGeom>
            <a:solidFill>
              <a:schemeClr val="folHlink"/>
            </a:solidFill>
            <a:ln w="9525">
              <a:solidFill>
                <a:schemeClr val="tx1"/>
              </a:solidFill>
              <a:round/>
              <a:headEnd/>
              <a:tailEnd/>
            </a:ln>
          </p:spPr>
          <p:txBody>
            <a:bodyPr wrap="none" anchor="ctr">
              <a:prstTxWarp prst="textNoShape">
                <a:avLst/>
              </a:prstTxWarp>
            </a:bodyPr>
            <a:lstStyle/>
            <a:p>
              <a:pPr algn="ctr"/>
              <a:endParaRPr lang="en-US">
                <a:latin typeface="Calibri" pitchFamily="-1" charset="0"/>
              </a:endParaRPr>
            </a:p>
          </p:txBody>
        </p:sp>
        <p:sp>
          <p:nvSpPr>
            <p:cNvPr id="33801" name="Oval 9"/>
            <p:cNvSpPr>
              <a:spLocks noChangeArrowheads="1"/>
            </p:cNvSpPr>
            <p:nvPr/>
          </p:nvSpPr>
          <p:spPr bwMode="auto">
            <a:xfrm>
              <a:off x="3962400" y="4537075"/>
              <a:ext cx="328613" cy="360363"/>
            </a:xfrm>
            <a:prstGeom prst="ellipse">
              <a:avLst/>
            </a:prstGeom>
            <a:solidFill>
              <a:schemeClr val="folHlink"/>
            </a:solidFill>
            <a:ln w="9525">
              <a:solidFill>
                <a:schemeClr val="tx1"/>
              </a:solidFill>
              <a:round/>
              <a:headEnd/>
              <a:tailEnd/>
            </a:ln>
          </p:spPr>
          <p:txBody>
            <a:bodyPr wrap="none" anchor="ctr">
              <a:prstTxWarp prst="textNoShape">
                <a:avLst/>
              </a:prstTxWarp>
            </a:bodyPr>
            <a:lstStyle/>
            <a:p>
              <a:pPr algn="ctr"/>
              <a:endParaRPr lang="en-US">
                <a:latin typeface="Calibri" pitchFamily="-1" charset="0"/>
              </a:endParaRPr>
            </a:p>
          </p:txBody>
        </p:sp>
        <p:sp>
          <p:nvSpPr>
            <p:cNvPr id="33802" name="Oval 10"/>
            <p:cNvSpPr>
              <a:spLocks noChangeArrowheads="1"/>
            </p:cNvSpPr>
            <p:nvPr/>
          </p:nvSpPr>
          <p:spPr bwMode="auto">
            <a:xfrm>
              <a:off x="3605213" y="4537075"/>
              <a:ext cx="328612" cy="358775"/>
            </a:xfrm>
            <a:prstGeom prst="ellipse">
              <a:avLst/>
            </a:prstGeom>
            <a:solidFill>
              <a:srgbClr val="FF0000"/>
            </a:solidFill>
            <a:ln w="9525">
              <a:solidFill>
                <a:schemeClr val="tx1"/>
              </a:solidFill>
              <a:round/>
              <a:headEnd/>
              <a:tailEnd/>
            </a:ln>
          </p:spPr>
          <p:txBody>
            <a:bodyPr wrap="none" anchor="ctr">
              <a:prstTxWarp prst="textNoShape">
                <a:avLst/>
              </a:prstTxWarp>
            </a:bodyPr>
            <a:lstStyle/>
            <a:p>
              <a:pPr algn="ctr"/>
              <a:r>
                <a:rPr lang="en-US" sz="2000">
                  <a:latin typeface="Calibri" pitchFamily="-1" charset="0"/>
                </a:rPr>
                <a:t>polar</a:t>
              </a:r>
              <a:endParaRPr lang="en-US" sz="1400">
                <a:latin typeface="Calibri" pitchFamily="-1" charset="0"/>
              </a:endParaRPr>
            </a:p>
          </p:txBody>
        </p:sp>
        <p:sp>
          <p:nvSpPr>
            <p:cNvPr id="33803" name="Oval 11"/>
            <p:cNvSpPr>
              <a:spLocks noChangeArrowheads="1"/>
            </p:cNvSpPr>
            <p:nvPr/>
          </p:nvSpPr>
          <p:spPr bwMode="auto">
            <a:xfrm>
              <a:off x="3411538" y="4308475"/>
              <a:ext cx="328612" cy="360363"/>
            </a:xfrm>
            <a:prstGeom prst="ellipse">
              <a:avLst/>
            </a:prstGeom>
            <a:solidFill>
              <a:schemeClr val="folHlink"/>
            </a:solidFill>
            <a:ln w="9525">
              <a:solidFill>
                <a:schemeClr val="tx1"/>
              </a:solidFill>
              <a:round/>
              <a:headEnd/>
              <a:tailEnd/>
            </a:ln>
          </p:spPr>
          <p:txBody>
            <a:bodyPr wrap="none" anchor="ctr">
              <a:prstTxWarp prst="textNoShape">
                <a:avLst/>
              </a:prstTxWarp>
            </a:bodyPr>
            <a:lstStyle/>
            <a:p>
              <a:pPr algn="ctr"/>
              <a:endParaRPr lang="en-US">
                <a:latin typeface="Calibri" pitchFamily="-1" charset="0"/>
              </a:endParaRPr>
            </a:p>
          </p:txBody>
        </p:sp>
      </p:grpSp>
      <p:grpSp>
        <p:nvGrpSpPr>
          <p:cNvPr id="33804" name="Group 2"/>
          <p:cNvGrpSpPr>
            <a:grpSpLocks/>
          </p:cNvGrpSpPr>
          <p:nvPr/>
        </p:nvGrpSpPr>
        <p:grpSpPr bwMode="auto">
          <a:xfrm>
            <a:off x="1066800" y="5205413"/>
            <a:ext cx="1995488" cy="1301750"/>
            <a:chOff x="3408" y="912"/>
            <a:chExt cx="1772" cy="1137"/>
          </a:xfrm>
        </p:grpSpPr>
        <p:sp>
          <p:nvSpPr>
            <p:cNvPr id="33809" name="Rectangle 3"/>
            <p:cNvSpPr>
              <a:spLocks noChangeArrowheads="1"/>
            </p:cNvSpPr>
            <p:nvPr/>
          </p:nvSpPr>
          <p:spPr bwMode="auto">
            <a:xfrm>
              <a:off x="3408" y="1742"/>
              <a:ext cx="185" cy="307"/>
            </a:xfrm>
            <a:prstGeom prst="rect">
              <a:avLst/>
            </a:prstGeom>
            <a:noFill/>
            <a:ln w="9525">
              <a:noFill/>
              <a:miter lim="800000"/>
              <a:headEnd/>
              <a:tailEnd/>
            </a:ln>
          </p:spPr>
          <p:txBody>
            <a:bodyPr wrap="none" lIns="0" tIns="0" rIns="0" bIns="0">
              <a:prstTxWarp prst="textNoShape">
                <a:avLst/>
              </a:prstTxWarp>
              <a:spAutoFit/>
            </a:bodyPr>
            <a:lstStyle/>
            <a:p>
              <a:pPr algn="ctr"/>
              <a:r>
                <a:rPr lang="en-US" sz="3200">
                  <a:solidFill>
                    <a:schemeClr val="accent2"/>
                  </a:solidFill>
                  <a:latin typeface="Calibri" pitchFamily="-1" charset="0"/>
                  <a:ea typeface="Times New Roman" pitchFamily="-1" charset="0"/>
                  <a:cs typeface="Times New Roman" pitchFamily="-1" charset="0"/>
                </a:rPr>
                <a:t>N</a:t>
              </a:r>
              <a:endParaRPr lang="en-US">
                <a:latin typeface="Times New Roman" pitchFamily="-1" charset="0"/>
                <a:ea typeface="Times New Roman" pitchFamily="-1" charset="0"/>
                <a:cs typeface="Times New Roman" pitchFamily="-1" charset="0"/>
              </a:endParaRPr>
            </a:p>
          </p:txBody>
        </p:sp>
        <p:sp>
          <p:nvSpPr>
            <p:cNvPr id="33810" name="Rectangle 4"/>
            <p:cNvSpPr>
              <a:spLocks noChangeArrowheads="1"/>
            </p:cNvSpPr>
            <p:nvPr/>
          </p:nvSpPr>
          <p:spPr bwMode="auto">
            <a:xfrm>
              <a:off x="3848" y="1479"/>
              <a:ext cx="185" cy="307"/>
            </a:xfrm>
            <a:prstGeom prst="rect">
              <a:avLst/>
            </a:prstGeom>
            <a:noFill/>
            <a:ln w="9525">
              <a:noFill/>
              <a:miter lim="800000"/>
              <a:headEnd/>
              <a:tailEnd/>
            </a:ln>
          </p:spPr>
          <p:txBody>
            <a:bodyPr wrap="none" lIns="0" tIns="0" rIns="0" bIns="0">
              <a:prstTxWarp prst="textNoShape">
                <a:avLst/>
              </a:prstTxWarp>
              <a:spAutoFit/>
            </a:bodyPr>
            <a:lstStyle/>
            <a:p>
              <a:pPr algn="ctr"/>
              <a:r>
                <a:rPr lang="en-US" sz="3200">
                  <a:solidFill>
                    <a:schemeClr val="accent2"/>
                  </a:solidFill>
                  <a:latin typeface="Calibri" pitchFamily="-1" charset="0"/>
                  <a:ea typeface="Times New Roman" pitchFamily="-1" charset="0"/>
                  <a:cs typeface="Times New Roman" pitchFamily="-1" charset="0"/>
                </a:rPr>
                <a:t>H</a:t>
              </a:r>
              <a:endParaRPr lang="en-US">
                <a:latin typeface="Times New Roman" pitchFamily="-1" charset="0"/>
                <a:ea typeface="Times New Roman" pitchFamily="-1" charset="0"/>
                <a:cs typeface="Times New Roman" pitchFamily="-1" charset="0"/>
              </a:endParaRPr>
            </a:p>
          </p:txBody>
        </p:sp>
        <p:sp>
          <p:nvSpPr>
            <p:cNvPr id="33811" name="Line 5"/>
            <p:cNvSpPr>
              <a:spLocks noChangeShapeType="1"/>
            </p:cNvSpPr>
            <p:nvPr/>
          </p:nvSpPr>
          <p:spPr bwMode="auto">
            <a:xfrm flipV="1">
              <a:off x="3613" y="1685"/>
              <a:ext cx="217" cy="180"/>
            </a:xfrm>
            <a:prstGeom prst="line">
              <a:avLst/>
            </a:prstGeom>
            <a:noFill/>
            <a:ln w="50800">
              <a:solidFill>
                <a:srgbClr val="555555"/>
              </a:solidFill>
              <a:round/>
              <a:headEnd/>
              <a:tailEnd/>
            </a:ln>
          </p:spPr>
          <p:txBody>
            <a:bodyPr>
              <a:prstTxWarp prst="textNoShape">
                <a:avLst/>
              </a:prstTxWarp>
            </a:bodyPr>
            <a:lstStyle/>
            <a:p>
              <a:endParaRPr lang="en-US"/>
            </a:p>
          </p:txBody>
        </p:sp>
        <p:sp>
          <p:nvSpPr>
            <p:cNvPr id="33812" name="Rectangle 6"/>
            <p:cNvSpPr>
              <a:spLocks noChangeArrowheads="1"/>
            </p:cNvSpPr>
            <p:nvPr/>
          </p:nvSpPr>
          <p:spPr bwMode="auto">
            <a:xfrm>
              <a:off x="4466" y="1045"/>
              <a:ext cx="199" cy="307"/>
            </a:xfrm>
            <a:prstGeom prst="rect">
              <a:avLst/>
            </a:prstGeom>
            <a:noFill/>
            <a:ln w="9525">
              <a:noFill/>
              <a:miter lim="800000"/>
              <a:headEnd/>
              <a:tailEnd/>
            </a:ln>
          </p:spPr>
          <p:txBody>
            <a:bodyPr wrap="none" lIns="0" tIns="0" rIns="0" bIns="0">
              <a:prstTxWarp prst="textNoShape">
                <a:avLst/>
              </a:prstTxWarp>
              <a:spAutoFit/>
            </a:bodyPr>
            <a:lstStyle/>
            <a:p>
              <a:pPr algn="ctr"/>
              <a:r>
                <a:rPr lang="en-US" sz="3200">
                  <a:solidFill>
                    <a:srgbClr val="FF0000"/>
                  </a:solidFill>
                  <a:latin typeface="Calibri" pitchFamily="-1" charset="0"/>
                  <a:ea typeface="Times New Roman" pitchFamily="-1" charset="0"/>
                  <a:cs typeface="Times New Roman" pitchFamily="-1" charset="0"/>
                </a:rPr>
                <a:t>O</a:t>
              </a:r>
              <a:endParaRPr lang="en-US">
                <a:latin typeface="Times New Roman" pitchFamily="-1" charset="0"/>
                <a:ea typeface="Times New Roman" pitchFamily="-1" charset="0"/>
                <a:cs typeface="Times New Roman" pitchFamily="-1" charset="0"/>
              </a:endParaRPr>
            </a:p>
          </p:txBody>
        </p:sp>
        <p:sp>
          <p:nvSpPr>
            <p:cNvPr id="33813" name="Rectangle 7"/>
            <p:cNvSpPr>
              <a:spLocks noChangeArrowheads="1"/>
            </p:cNvSpPr>
            <p:nvPr/>
          </p:nvSpPr>
          <p:spPr bwMode="auto">
            <a:xfrm>
              <a:off x="4995" y="1045"/>
              <a:ext cx="185" cy="307"/>
            </a:xfrm>
            <a:prstGeom prst="rect">
              <a:avLst/>
            </a:prstGeom>
            <a:noFill/>
            <a:ln w="9525">
              <a:noFill/>
              <a:miter lim="800000"/>
              <a:headEnd/>
              <a:tailEnd/>
            </a:ln>
          </p:spPr>
          <p:txBody>
            <a:bodyPr wrap="none" lIns="0" tIns="0" rIns="0" bIns="0">
              <a:prstTxWarp prst="textNoShape">
                <a:avLst/>
              </a:prstTxWarp>
              <a:spAutoFit/>
            </a:bodyPr>
            <a:lstStyle/>
            <a:p>
              <a:pPr algn="ctr"/>
              <a:r>
                <a:rPr lang="en-US" sz="3200">
                  <a:solidFill>
                    <a:srgbClr val="555555"/>
                  </a:solidFill>
                  <a:latin typeface="Calibri" pitchFamily="-1" charset="0"/>
                  <a:ea typeface="Times New Roman" pitchFamily="-1" charset="0"/>
                  <a:cs typeface="Times New Roman" pitchFamily="-1" charset="0"/>
                </a:rPr>
                <a:t>C</a:t>
              </a:r>
              <a:endParaRPr lang="en-US">
                <a:latin typeface="Times New Roman" pitchFamily="-1" charset="0"/>
                <a:ea typeface="Times New Roman" pitchFamily="-1" charset="0"/>
                <a:cs typeface="Times New Roman" pitchFamily="-1" charset="0"/>
              </a:endParaRPr>
            </a:p>
          </p:txBody>
        </p:sp>
        <p:sp>
          <p:nvSpPr>
            <p:cNvPr id="33814" name="Line 8"/>
            <p:cNvSpPr>
              <a:spLocks noChangeShapeType="1"/>
            </p:cNvSpPr>
            <p:nvPr/>
          </p:nvSpPr>
          <p:spPr bwMode="auto">
            <a:xfrm>
              <a:off x="4696" y="1152"/>
              <a:ext cx="280" cy="1"/>
            </a:xfrm>
            <a:prstGeom prst="line">
              <a:avLst/>
            </a:prstGeom>
            <a:noFill/>
            <a:ln w="50800">
              <a:solidFill>
                <a:schemeClr val="tx1"/>
              </a:solidFill>
              <a:round/>
              <a:headEnd/>
              <a:tailEnd/>
            </a:ln>
          </p:spPr>
          <p:txBody>
            <a:bodyPr>
              <a:prstTxWarp prst="textNoShape">
                <a:avLst/>
              </a:prstTxWarp>
            </a:bodyPr>
            <a:lstStyle/>
            <a:p>
              <a:endParaRPr lang="en-US"/>
            </a:p>
          </p:txBody>
        </p:sp>
        <p:sp>
          <p:nvSpPr>
            <p:cNvPr id="33815" name="Line 9"/>
            <p:cNvSpPr>
              <a:spLocks noChangeShapeType="1"/>
            </p:cNvSpPr>
            <p:nvPr/>
          </p:nvSpPr>
          <p:spPr bwMode="auto">
            <a:xfrm flipV="1">
              <a:off x="3794" y="976"/>
              <a:ext cx="466" cy="381"/>
            </a:xfrm>
            <a:prstGeom prst="line">
              <a:avLst/>
            </a:prstGeom>
            <a:noFill/>
            <a:ln w="38100">
              <a:solidFill>
                <a:srgbClr val="000000"/>
              </a:solidFill>
              <a:round/>
              <a:headEnd/>
              <a:tailEnd/>
            </a:ln>
          </p:spPr>
          <p:txBody>
            <a:bodyPr>
              <a:prstTxWarp prst="textNoShape">
                <a:avLst/>
              </a:prstTxWarp>
            </a:bodyPr>
            <a:lstStyle/>
            <a:p>
              <a:endParaRPr lang="en-US"/>
            </a:p>
          </p:txBody>
        </p:sp>
        <p:sp>
          <p:nvSpPr>
            <p:cNvPr id="33816" name="Line 10"/>
            <p:cNvSpPr>
              <a:spLocks noChangeShapeType="1"/>
            </p:cNvSpPr>
            <p:nvPr/>
          </p:nvSpPr>
          <p:spPr bwMode="auto">
            <a:xfrm>
              <a:off x="3722" y="1287"/>
              <a:ext cx="132" cy="151"/>
            </a:xfrm>
            <a:prstGeom prst="line">
              <a:avLst/>
            </a:prstGeom>
            <a:noFill/>
            <a:ln w="38100">
              <a:solidFill>
                <a:srgbClr val="000000"/>
              </a:solidFill>
              <a:round/>
              <a:headEnd/>
              <a:tailEnd/>
            </a:ln>
          </p:spPr>
          <p:txBody>
            <a:bodyPr>
              <a:prstTxWarp prst="textNoShape">
                <a:avLst/>
              </a:prstTxWarp>
            </a:bodyPr>
            <a:lstStyle/>
            <a:p>
              <a:endParaRPr lang="en-US"/>
            </a:p>
          </p:txBody>
        </p:sp>
        <p:sp>
          <p:nvSpPr>
            <p:cNvPr id="33817" name="Line 11"/>
            <p:cNvSpPr>
              <a:spLocks noChangeShapeType="1"/>
            </p:cNvSpPr>
            <p:nvPr/>
          </p:nvSpPr>
          <p:spPr bwMode="auto">
            <a:xfrm>
              <a:off x="4209" y="912"/>
              <a:ext cx="119" cy="133"/>
            </a:xfrm>
            <a:prstGeom prst="line">
              <a:avLst/>
            </a:prstGeom>
            <a:noFill/>
            <a:ln w="38100">
              <a:solidFill>
                <a:srgbClr val="000000"/>
              </a:solidFill>
              <a:round/>
              <a:headEnd/>
              <a:tailEnd/>
            </a:ln>
          </p:spPr>
          <p:txBody>
            <a:bodyPr>
              <a:prstTxWarp prst="textNoShape">
                <a:avLst/>
              </a:prstTxWarp>
            </a:bodyPr>
            <a:lstStyle/>
            <a:p>
              <a:endParaRPr lang="en-US"/>
            </a:p>
          </p:txBody>
        </p:sp>
        <p:grpSp>
          <p:nvGrpSpPr>
            <p:cNvPr id="33818" name="Group 12"/>
            <p:cNvGrpSpPr>
              <a:grpSpLocks/>
            </p:cNvGrpSpPr>
            <p:nvPr/>
          </p:nvGrpSpPr>
          <p:grpSpPr bwMode="auto">
            <a:xfrm>
              <a:off x="3901" y="1017"/>
              <a:ext cx="215" cy="332"/>
              <a:chOff x="2400" y="2159"/>
              <a:chExt cx="198" cy="337"/>
            </a:xfrm>
          </p:grpSpPr>
          <p:sp>
            <p:nvSpPr>
              <p:cNvPr id="33828" name="Rectangle 13"/>
              <p:cNvSpPr>
                <a:spLocks noChangeArrowheads="1"/>
              </p:cNvSpPr>
              <p:nvPr/>
            </p:nvSpPr>
            <p:spPr bwMode="auto">
              <a:xfrm>
                <a:off x="2400" y="2204"/>
                <a:ext cx="198" cy="292"/>
              </a:xfrm>
              <a:prstGeom prst="rect">
                <a:avLst/>
              </a:prstGeom>
              <a:solidFill>
                <a:srgbClr val="FFFFFF"/>
              </a:solidFill>
              <a:ln w="9525">
                <a:noFill/>
                <a:miter lim="800000"/>
                <a:headEnd/>
                <a:tailEnd/>
              </a:ln>
            </p:spPr>
            <p:txBody>
              <a:bodyPr>
                <a:prstTxWarp prst="textNoShape">
                  <a:avLst/>
                </a:prstTxWarp>
              </a:bodyPr>
              <a:lstStyle/>
              <a:p>
                <a:endParaRPr lang="en-US">
                  <a:latin typeface="Calibri" pitchFamily="-1" charset="0"/>
                </a:endParaRPr>
              </a:p>
            </p:txBody>
          </p:sp>
          <p:sp>
            <p:nvSpPr>
              <p:cNvPr id="33829" name="Rectangle 14"/>
              <p:cNvSpPr>
                <a:spLocks noChangeArrowheads="1"/>
              </p:cNvSpPr>
              <p:nvPr/>
            </p:nvSpPr>
            <p:spPr bwMode="auto">
              <a:xfrm>
                <a:off x="2474" y="2159"/>
                <a:ext cx="82" cy="195"/>
              </a:xfrm>
              <a:prstGeom prst="rect">
                <a:avLst/>
              </a:prstGeom>
              <a:noFill/>
              <a:ln w="9525">
                <a:noFill/>
                <a:miter lim="800000"/>
                <a:headEnd/>
                <a:tailEnd/>
              </a:ln>
            </p:spPr>
            <p:txBody>
              <a:bodyPr wrap="none" lIns="0" tIns="0" rIns="0" bIns="0">
                <a:prstTxWarp prst="textNoShape">
                  <a:avLst/>
                </a:prstTxWarp>
                <a:spAutoFit/>
              </a:bodyPr>
              <a:lstStyle/>
              <a:p>
                <a:pPr algn="ctr"/>
                <a:r>
                  <a:rPr lang="en-US" sz="2000">
                    <a:solidFill>
                      <a:srgbClr val="000000"/>
                    </a:solidFill>
                    <a:latin typeface="Calibri" pitchFamily="-1" charset="0"/>
                    <a:ea typeface="Times New Roman" pitchFamily="-1" charset="0"/>
                    <a:cs typeface="Times New Roman" pitchFamily="-1" charset="0"/>
                  </a:rPr>
                  <a:t>d</a:t>
                </a:r>
                <a:endParaRPr lang="en-US">
                  <a:latin typeface="Times New Roman" pitchFamily="-1" charset="0"/>
                  <a:ea typeface="Times New Roman" pitchFamily="-1" charset="0"/>
                  <a:cs typeface="Times New Roman" pitchFamily="-1" charset="0"/>
                </a:endParaRPr>
              </a:p>
            </p:txBody>
          </p:sp>
        </p:grpSp>
        <p:sp>
          <p:nvSpPr>
            <p:cNvPr id="33819" name="Rectangle 15"/>
            <p:cNvSpPr>
              <a:spLocks noChangeArrowheads="1"/>
            </p:cNvSpPr>
            <p:nvPr/>
          </p:nvSpPr>
          <p:spPr bwMode="auto">
            <a:xfrm>
              <a:off x="4464" y="1455"/>
              <a:ext cx="148" cy="214"/>
            </a:xfrm>
            <a:prstGeom prst="rect">
              <a:avLst/>
            </a:prstGeom>
            <a:solidFill>
              <a:srgbClr val="FFFFFF"/>
            </a:solidFill>
            <a:ln w="9525">
              <a:noFill/>
              <a:miter lim="800000"/>
              <a:headEnd/>
              <a:tailEnd/>
            </a:ln>
          </p:spPr>
          <p:txBody>
            <a:bodyPr>
              <a:prstTxWarp prst="textNoShape">
                <a:avLst/>
              </a:prstTxWarp>
            </a:bodyPr>
            <a:lstStyle/>
            <a:p>
              <a:endParaRPr lang="en-US">
                <a:latin typeface="Calibri" pitchFamily="-1" charset="0"/>
              </a:endParaRPr>
            </a:p>
          </p:txBody>
        </p:sp>
        <p:sp>
          <p:nvSpPr>
            <p:cNvPr id="33820" name="Line 16"/>
            <p:cNvSpPr>
              <a:spLocks noChangeShapeType="1"/>
            </p:cNvSpPr>
            <p:nvPr/>
          </p:nvSpPr>
          <p:spPr bwMode="auto">
            <a:xfrm>
              <a:off x="4696" y="1228"/>
              <a:ext cx="280" cy="1"/>
            </a:xfrm>
            <a:prstGeom prst="line">
              <a:avLst/>
            </a:prstGeom>
            <a:noFill/>
            <a:ln w="50800">
              <a:solidFill>
                <a:schemeClr val="tx1"/>
              </a:solidFill>
              <a:round/>
              <a:headEnd/>
              <a:tailEnd/>
            </a:ln>
          </p:spPr>
          <p:txBody>
            <a:bodyPr>
              <a:prstTxWarp prst="textNoShape">
                <a:avLst/>
              </a:prstTxWarp>
            </a:bodyPr>
            <a:lstStyle/>
            <a:p>
              <a:endParaRPr lang="en-US"/>
            </a:p>
          </p:txBody>
        </p:sp>
        <p:sp>
          <p:nvSpPr>
            <p:cNvPr id="33821" name="Line 17"/>
            <p:cNvSpPr>
              <a:spLocks noChangeShapeType="1"/>
            </p:cNvSpPr>
            <p:nvPr/>
          </p:nvSpPr>
          <p:spPr bwMode="auto">
            <a:xfrm flipV="1">
              <a:off x="4045" y="1228"/>
              <a:ext cx="358" cy="281"/>
            </a:xfrm>
            <a:prstGeom prst="line">
              <a:avLst/>
            </a:prstGeom>
            <a:noFill/>
            <a:ln w="57150">
              <a:solidFill>
                <a:srgbClr val="FF0000"/>
              </a:solidFill>
              <a:prstDash val="sysDot"/>
              <a:round/>
              <a:headEnd/>
              <a:tailEnd/>
            </a:ln>
          </p:spPr>
          <p:txBody>
            <a:bodyPr wrap="none" anchor="ctr">
              <a:prstTxWarp prst="textNoShape">
                <a:avLst/>
              </a:prstTxWarp>
            </a:bodyPr>
            <a:lstStyle/>
            <a:p>
              <a:endParaRPr lang="en-US"/>
            </a:p>
          </p:txBody>
        </p:sp>
        <p:sp>
          <p:nvSpPr>
            <p:cNvPr id="33822" name="Arc 18"/>
            <p:cNvSpPr>
              <a:spLocks/>
            </p:cNvSpPr>
            <p:nvPr/>
          </p:nvSpPr>
          <p:spPr bwMode="auto">
            <a:xfrm rot="2936558">
              <a:off x="3922" y="1534"/>
              <a:ext cx="210" cy="466"/>
            </a:xfrm>
            <a:custGeom>
              <a:avLst/>
              <a:gdLst>
                <a:gd name="T0" fmla="*/ 0 w 21600"/>
                <a:gd name="T1" fmla="*/ 0 h 43174"/>
                <a:gd name="T2" fmla="*/ 0 w 21600"/>
                <a:gd name="T3" fmla="*/ 0 h 43174"/>
                <a:gd name="T4" fmla="*/ 0 w 21600"/>
                <a:gd name="T5" fmla="*/ 0 h 43174"/>
                <a:gd name="T6" fmla="*/ 0 60000 65536"/>
                <a:gd name="T7" fmla="*/ 0 60000 65536"/>
                <a:gd name="T8" fmla="*/ 0 60000 65536"/>
                <a:gd name="T9" fmla="*/ 0 w 21600"/>
                <a:gd name="T10" fmla="*/ 0 h 43174"/>
                <a:gd name="T11" fmla="*/ 21600 w 21600"/>
                <a:gd name="T12" fmla="*/ 43174 h 43174"/>
              </a:gdLst>
              <a:ahLst/>
              <a:cxnLst>
                <a:cxn ang="T6">
                  <a:pos x="T0" y="T1"/>
                </a:cxn>
                <a:cxn ang="T7">
                  <a:pos x="T2" y="T3"/>
                </a:cxn>
                <a:cxn ang="T8">
                  <a:pos x="T4" y="T5"/>
                </a:cxn>
              </a:cxnLst>
              <a:rect l="T9" t="T10" r="T11" b="T12"/>
              <a:pathLst>
                <a:path w="21600" h="43174" fill="none" extrusionOk="0">
                  <a:moveTo>
                    <a:pt x="0" y="-1"/>
                  </a:moveTo>
                  <a:cubicBezTo>
                    <a:pt x="11929" y="0"/>
                    <a:pt x="21600" y="9670"/>
                    <a:pt x="21600" y="21600"/>
                  </a:cubicBezTo>
                  <a:cubicBezTo>
                    <a:pt x="21600" y="33123"/>
                    <a:pt x="12553" y="42618"/>
                    <a:pt x="1043" y="43174"/>
                  </a:cubicBezTo>
                </a:path>
                <a:path w="21600" h="43174" stroke="0" extrusionOk="0">
                  <a:moveTo>
                    <a:pt x="0" y="-1"/>
                  </a:moveTo>
                  <a:cubicBezTo>
                    <a:pt x="11929" y="0"/>
                    <a:pt x="21600" y="9670"/>
                    <a:pt x="21600" y="21600"/>
                  </a:cubicBezTo>
                  <a:cubicBezTo>
                    <a:pt x="21600" y="33123"/>
                    <a:pt x="12553" y="42618"/>
                    <a:pt x="1043" y="43174"/>
                  </a:cubicBezTo>
                  <a:lnTo>
                    <a:pt x="0" y="21600"/>
                  </a:lnTo>
                  <a:close/>
                </a:path>
              </a:pathLst>
            </a:custGeom>
            <a:noFill/>
            <a:ln w="38100">
              <a:solidFill>
                <a:schemeClr val="tx1"/>
              </a:solidFill>
              <a:round/>
              <a:headEnd/>
              <a:tailEnd/>
            </a:ln>
          </p:spPr>
          <p:txBody>
            <a:bodyPr rot="10800000" vert="eaVert" wrap="none" anchor="ctr">
              <a:prstTxWarp prst="textNoShape">
                <a:avLst/>
              </a:prstTxWarp>
            </a:bodyPr>
            <a:lstStyle/>
            <a:p>
              <a:pPr algn="ctr"/>
              <a:endParaRPr lang="en-US" baseline="30000">
                <a:latin typeface="Times New Roman" pitchFamily="-1" charset="0"/>
                <a:ea typeface="Times New Roman" pitchFamily="-1" charset="0"/>
                <a:cs typeface="Times New Roman" pitchFamily="-1" charset="0"/>
              </a:endParaRPr>
            </a:p>
          </p:txBody>
        </p:sp>
        <p:sp>
          <p:nvSpPr>
            <p:cNvPr id="33823" name="Arc 19"/>
            <p:cNvSpPr>
              <a:spLocks/>
            </p:cNvSpPr>
            <p:nvPr/>
          </p:nvSpPr>
          <p:spPr bwMode="auto">
            <a:xfrm rot="4361987">
              <a:off x="4495" y="1206"/>
              <a:ext cx="210" cy="466"/>
            </a:xfrm>
            <a:custGeom>
              <a:avLst/>
              <a:gdLst>
                <a:gd name="T0" fmla="*/ 0 w 21600"/>
                <a:gd name="T1" fmla="*/ 0 h 43174"/>
                <a:gd name="T2" fmla="*/ 0 w 21600"/>
                <a:gd name="T3" fmla="*/ 0 h 43174"/>
                <a:gd name="T4" fmla="*/ 0 w 21600"/>
                <a:gd name="T5" fmla="*/ 0 h 43174"/>
                <a:gd name="T6" fmla="*/ 0 60000 65536"/>
                <a:gd name="T7" fmla="*/ 0 60000 65536"/>
                <a:gd name="T8" fmla="*/ 0 60000 65536"/>
                <a:gd name="T9" fmla="*/ 0 w 21600"/>
                <a:gd name="T10" fmla="*/ 0 h 43174"/>
                <a:gd name="T11" fmla="*/ 21600 w 21600"/>
                <a:gd name="T12" fmla="*/ 43174 h 43174"/>
              </a:gdLst>
              <a:ahLst/>
              <a:cxnLst>
                <a:cxn ang="T6">
                  <a:pos x="T0" y="T1"/>
                </a:cxn>
                <a:cxn ang="T7">
                  <a:pos x="T2" y="T3"/>
                </a:cxn>
                <a:cxn ang="T8">
                  <a:pos x="T4" y="T5"/>
                </a:cxn>
              </a:cxnLst>
              <a:rect l="T9" t="T10" r="T11" b="T12"/>
              <a:pathLst>
                <a:path w="21600" h="43174" fill="none" extrusionOk="0">
                  <a:moveTo>
                    <a:pt x="0" y="-1"/>
                  </a:moveTo>
                  <a:cubicBezTo>
                    <a:pt x="11929" y="0"/>
                    <a:pt x="21600" y="9670"/>
                    <a:pt x="21600" y="21600"/>
                  </a:cubicBezTo>
                  <a:cubicBezTo>
                    <a:pt x="21600" y="33123"/>
                    <a:pt x="12553" y="42618"/>
                    <a:pt x="1043" y="43174"/>
                  </a:cubicBezTo>
                </a:path>
                <a:path w="21600" h="43174" stroke="0" extrusionOk="0">
                  <a:moveTo>
                    <a:pt x="0" y="-1"/>
                  </a:moveTo>
                  <a:cubicBezTo>
                    <a:pt x="11929" y="0"/>
                    <a:pt x="21600" y="9670"/>
                    <a:pt x="21600" y="21600"/>
                  </a:cubicBezTo>
                  <a:cubicBezTo>
                    <a:pt x="21600" y="33123"/>
                    <a:pt x="12553" y="42618"/>
                    <a:pt x="1043" y="43174"/>
                  </a:cubicBezTo>
                  <a:lnTo>
                    <a:pt x="0" y="21600"/>
                  </a:lnTo>
                  <a:close/>
                </a:path>
              </a:pathLst>
            </a:custGeom>
            <a:noFill/>
            <a:ln w="38100">
              <a:solidFill>
                <a:schemeClr val="tx1"/>
              </a:solidFill>
              <a:round/>
              <a:headEnd/>
              <a:tailEnd/>
            </a:ln>
          </p:spPr>
          <p:txBody>
            <a:bodyPr rot="10800000" vert="eaVert" wrap="none" anchor="ctr">
              <a:prstTxWarp prst="textNoShape">
                <a:avLst/>
              </a:prstTxWarp>
            </a:bodyPr>
            <a:lstStyle/>
            <a:p>
              <a:pPr algn="ctr"/>
              <a:endParaRPr lang="en-US" baseline="30000">
                <a:latin typeface="Times New Roman" pitchFamily="-1" charset="0"/>
                <a:ea typeface="Times New Roman" pitchFamily="-1" charset="0"/>
                <a:cs typeface="Times New Roman" pitchFamily="-1" charset="0"/>
              </a:endParaRPr>
            </a:p>
          </p:txBody>
        </p:sp>
        <p:sp>
          <p:nvSpPr>
            <p:cNvPr id="33824" name="Rectangle 20"/>
            <p:cNvSpPr>
              <a:spLocks noChangeArrowheads="1"/>
            </p:cNvSpPr>
            <p:nvPr/>
          </p:nvSpPr>
          <p:spPr bwMode="auto">
            <a:xfrm>
              <a:off x="4546" y="1404"/>
              <a:ext cx="251" cy="246"/>
            </a:xfrm>
            <a:prstGeom prst="rect">
              <a:avLst/>
            </a:prstGeom>
            <a:solidFill>
              <a:schemeClr val="bg1"/>
            </a:solidFill>
            <a:ln w="9525">
              <a:noFill/>
              <a:miter lim="800000"/>
              <a:headEnd/>
              <a:tailEnd/>
            </a:ln>
          </p:spPr>
          <p:txBody>
            <a:bodyPr wrap="none" anchor="ctr">
              <a:prstTxWarp prst="textNoShape">
                <a:avLst/>
              </a:prstTxWarp>
            </a:bodyPr>
            <a:lstStyle/>
            <a:p>
              <a:endParaRPr lang="en-US">
                <a:latin typeface="Calibri" pitchFamily="-1" charset="0"/>
              </a:endParaRPr>
            </a:p>
          </p:txBody>
        </p:sp>
        <p:sp>
          <p:nvSpPr>
            <p:cNvPr id="33825" name="Rectangle 21"/>
            <p:cNvSpPr>
              <a:spLocks noChangeArrowheads="1"/>
            </p:cNvSpPr>
            <p:nvPr/>
          </p:nvSpPr>
          <p:spPr bwMode="auto">
            <a:xfrm>
              <a:off x="4045" y="1720"/>
              <a:ext cx="215" cy="246"/>
            </a:xfrm>
            <a:prstGeom prst="rect">
              <a:avLst/>
            </a:prstGeom>
            <a:solidFill>
              <a:schemeClr val="bg1"/>
            </a:solidFill>
            <a:ln w="9525">
              <a:noFill/>
              <a:miter lim="800000"/>
              <a:headEnd/>
              <a:tailEnd/>
            </a:ln>
          </p:spPr>
          <p:txBody>
            <a:bodyPr wrap="none" anchor="ctr">
              <a:prstTxWarp prst="textNoShape">
                <a:avLst/>
              </a:prstTxWarp>
            </a:bodyPr>
            <a:lstStyle/>
            <a:p>
              <a:endParaRPr lang="en-US">
                <a:latin typeface="Calibri" pitchFamily="-1" charset="0"/>
              </a:endParaRPr>
            </a:p>
          </p:txBody>
        </p:sp>
        <p:sp>
          <p:nvSpPr>
            <p:cNvPr id="33826" name="Text Box 22"/>
            <p:cNvSpPr txBox="1">
              <a:spLocks noChangeArrowheads="1"/>
            </p:cNvSpPr>
            <p:nvPr/>
          </p:nvSpPr>
          <p:spPr bwMode="auto">
            <a:xfrm>
              <a:off x="4038" y="1706"/>
              <a:ext cx="222" cy="288"/>
            </a:xfrm>
            <a:prstGeom prst="rect">
              <a:avLst/>
            </a:prstGeom>
            <a:noFill/>
            <a:ln w="9525">
              <a:noFill/>
              <a:miter lim="800000"/>
              <a:headEnd/>
              <a:tailEnd/>
            </a:ln>
          </p:spPr>
          <p:txBody>
            <a:bodyPr>
              <a:prstTxWarp prst="textNoShape">
                <a:avLst/>
              </a:prstTxWarp>
              <a:spAutoFit/>
            </a:bodyPr>
            <a:lstStyle/>
            <a:p>
              <a:pPr eaLnBrk="0" hangingPunct="0"/>
              <a:r>
                <a:rPr lang="en-US" i="1">
                  <a:latin typeface="Symbol" pitchFamily="-1" charset="2"/>
                </a:rPr>
                <a:t></a:t>
              </a:r>
              <a:endParaRPr lang="en-US" sz="2000">
                <a:latin typeface="Times" pitchFamily="-1" charset="0"/>
              </a:endParaRPr>
            </a:p>
          </p:txBody>
        </p:sp>
        <p:sp>
          <p:nvSpPr>
            <p:cNvPr id="33827" name="Text Box 23"/>
            <p:cNvSpPr txBox="1">
              <a:spLocks noChangeArrowheads="1"/>
            </p:cNvSpPr>
            <p:nvPr/>
          </p:nvSpPr>
          <p:spPr bwMode="auto">
            <a:xfrm>
              <a:off x="4511" y="1369"/>
              <a:ext cx="250" cy="288"/>
            </a:xfrm>
            <a:prstGeom prst="rect">
              <a:avLst/>
            </a:prstGeom>
            <a:noFill/>
            <a:ln w="9525">
              <a:noFill/>
              <a:miter lim="800000"/>
              <a:headEnd/>
              <a:tailEnd/>
            </a:ln>
          </p:spPr>
          <p:txBody>
            <a:bodyPr>
              <a:prstTxWarp prst="textNoShape">
                <a:avLst/>
              </a:prstTxWarp>
              <a:spAutoFit/>
            </a:bodyPr>
            <a:lstStyle/>
            <a:p>
              <a:pPr eaLnBrk="0" hangingPunct="0"/>
              <a:r>
                <a:rPr lang="en-US" i="1">
                  <a:latin typeface="Symbol" pitchFamily="-1" charset="2"/>
                </a:rPr>
                <a:t></a:t>
              </a:r>
              <a:endParaRPr lang="en-US" sz="2000">
                <a:latin typeface="Times" pitchFamily="-1" charset="0"/>
              </a:endParaRPr>
            </a:p>
          </p:txBody>
        </p:sp>
      </p:grpSp>
      <p:grpSp>
        <p:nvGrpSpPr>
          <p:cNvPr id="3" name="Group 2"/>
          <p:cNvGrpSpPr/>
          <p:nvPr/>
        </p:nvGrpSpPr>
        <p:grpSpPr>
          <a:xfrm>
            <a:off x="7362825" y="3733800"/>
            <a:ext cx="1781175" cy="2209800"/>
            <a:chOff x="7362825" y="3733800"/>
            <a:chExt cx="1781175" cy="2209800"/>
          </a:xfrm>
        </p:grpSpPr>
        <p:sp>
          <p:nvSpPr>
            <p:cNvPr id="51" name="Oval 5"/>
            <p:cNvSpPr>
              <a:spLocks noChangeArrowheads="1"/>
            </p:cNvSpPr>
            <p:nvPr/>
          </p:nvSpPr>
          <p:spPr bwMode="auto">
            <a:xfrm>
              <a:off x="8175625" y="3733800"/>
              <a:ext cx="328613" cy="360363"/>
            </a:xfrm>
            <a:prstGeom prst="ellipse">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prstTxWarp prst="textNoShape">
                <a:avLst/>
              </a:prstTxWarp>
            </a:bodyPr>
            <a:lstStyle/>
            <a:p>
              <a:pPr algn="ctr">
                <a:defRPr/>
              </a:pPr>
              <a:r>
                <a:rPr lang="en-US">
                  <a:solidFill>
                    <a:srgbClr val="000000"/>
                  </a:solidFill>
                  <a:ea typeface="ＭＳ Ｐゴシック" pitchFamily="-108" charset="-128"/>
                  <a:cs typeface="ＭＳ Ｐゴシック" pitchFamily="-108" charset="-128"/>
                </a:rPr>
                <a:t>+</a:t>
              </a:r>
            </a:p>
          </p:txBody>
        </p:sp>
        <p:sp>
          <p:nvSpPr>
            <p:cNvPr id="52" name="Oval 8"/>
            <p:cNvSpPr>
              <a:spLocks noChangeArrowheads="1"/>
            </p:cNvSpPr>
            <p:nvPr/>
          </p:nvSpPr>
          <p:spPr bwMode="auto">
            <a:xfrm>
              <a:off x="8358188" y="4038600"/>
              <a:ext cx="328612" cy="360363"/>
            </a:xfrm>
            <a:prstGeom prst="ellipse">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prstTxWarp prst="textNoShape">
                <a:avLst/>
              </a:prstTxWarp>
            </a:bodyPr>
            <a:lstStyle/>
            <a:p>
              <a:pPr algn="ctr">
                <a:defRPr/>
              </a:pPr>
              <a:r>
                <a:rPr lang="en-US">
                  <a:solidFill>
                    <a:srgbClr val="000000"/>
                  </a:solidFill>
                  <a:ea typeface="ＭＳ Ｐゴシック" pitchFamily="-108" charset="-128"/>
                  <a:cs typeface="ＭＳ Ｐゴシック" pitchFamily="-108" charset="-128"/>
                </a:rPr>
                <a:t>-</a:t>
              </a:r>
            </a:p>
          </p:txBody>
        </p:sp>
        <p:pic>
          <p:nvPicPr>
            <p:cNvPr id="33808" name="Picture 52" descr="Snapshot 2009-07-16 09-47-04.tiff"/>
            <p:cNvPicPr>
              <a:picLocks noChangeAspect="1"/>
            </p:cNvPicPr>
            <p:nvPr/>
          </p:nvPicPr>
          <p:blipFill>
            <a:blip r:embed="rId3"/>
            <a:srcRect l="36739" r="36398"/>
            <a:stretch>
              <a:fillRect/>
            </a:stretch>
          </p:blipFill>
          <p:spPr bwMode="auto">
            <a:xfrm>
              <a:off x="7362825" y="4741863"/>
              <a:ext cx="1781175" cy="1201737"/>
            </a:xfrm>
            <a:prstGeom prst="rect">
              <a:avLst/>
            </a:prstGeom>
            <a:noFill/>
            <a:ln w="9525">
              <a:noFill/>
              <a:miter lim="800000"/>
              <a:headEnd/>
              <a:tailEnd/>
            </a:ln>
          </p:spPr>
        </p:pic>
      </p:grpSp>
    </p:spTree>
    <p:extLst>
      <p:ext uri="{BB962C8B-B14F-4D97-AF65-F5344CB8AC3E}">
        <p14:creationId xmlns:p14="http://schemas.microsoft.com/office/powerpoint/2010/main" val="1129799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79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79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79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379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795">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80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3805">
                                            <p:txEl>
                                              <p:pRg st="0" end="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805">
                                            <p:txEl>
                                              <p:pRg st="1" end="1"/>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805">
                                            <p:txEl>
                                              <p:pRg st="2" end="2"/>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3805">
                                            <p:txEl>
                                              <p:pRg st="4" end="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P spid="3380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5"/>
          <p:cNvSpPr>
            <a:spLocks noChangeArrowheads="1"/>
          </p:cNvSpPr>
          <p:nvPr/>
        </p:nvSpPr>
        <p:spPr bwMode="auto">
          <a:xfrm>
            <a:off x="323850" y="381000"/>
            <a:ext cx="8424863" cy="1143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000" dirty="0" smtClean="0">
                <a:solidFill>
                  <a:srgbClr val="000000"/>
                </a:solidFill>
                <a:latin typeface="Calibri" charset="0"/>
              </a:rPr>
              <a:t>Final structure – optimum in energy landscape</a:t>
            </a:r>
            <a:endParaRPr lang="en-US" sz="4000" dirty="0">
              <a:solidFill>
                <a:srgbClr val="000000"/>
              </a:solidFill>
              <a:latin typeface="Calibri" charset="0"/>
            </a:endParaRPr>
          </a:p>
        </p:txBody>
      </p:sp>
      <p:sp>
        <p:nvSpPr>
          <p:cNvPr id="38914" name="Content Placeholder 6"/>
          <p:cNvSpPr>
            <a:spLocks noGrp="1"/>
          </p:cNvSpPr>
          <p:nvPr>
            <p:ph sz="half" idx="1"/>
          </p:nvPr>
        </p:nvSpPr>
        <p:spPr>
          <a:xfrm>
            <a:off x="457200" y="1600200"/>
            <a:ext cx="4806194" cy="4794990"/>
          </a:xfrm>
        </p:spPr>
        <p:txBody>
          <a:bodyPr>
            <a:normAutofit/>
          </a:bodyPr>
          <a:lstStyle/>
          <a:p>
            <a:pPr marL="0" indent="0" eaLnBrk="1" hangingPunct="1">
              <a:buNone/>
            </a:pPr>
            <a:r>
              <a:rPr lang="en-US" sz="3600" dirty="0" smtClean="0">
                <a:latin typeface="Calibri" charset="0"/>
                <a:ea typeface="ＭＳ Ｐゴシック" charset="0"/>
                <a:cs typeface="ＭＳ Ｐゴシック" charset="0"/>
              </a:rPr>
              <a:t>Major contributions:</a:t>
            </a:r>
          </a:p>
          <a:p>
            <a:r>
              <a:rPr lang="en-US" sz="3200" dirty="0" smtClean="0">
                <a:latin typeface="Calibri" charset="0"/>
                <a:ea typeface="ＭＳ Ｐゴシック" charset="0"/>
              </a:rPr>
              <a:t>Burial of hydrophobic groups</a:t>
            </a:r>
          </a:p>
          <a:p>
            <a:r>
              <a:rPr lang="en-US" sz="3200" dirty="0" smtClean="0">
                <a:latin typeface="Calibri" charset="0"/>
                <a:ea typeface="ＭＳ Ｐゴシック" charset="0"/>
              </a:rPr>
              <a:t>Void-free packing of buried groups and atoms</a:t>
            </a:r>
          </a:p>
          <a:p>
            <a:r>
              <a:rPr lang="en-US" sz="3200" dirty="0" smtClean="0">
                <a:latin typeface="Calibri" charset="0"/>
                <a:ea typeface="ＭＳ Ｐゴシック" charset="0"/>
              </a:rPr>
              <a:t>Buried polar atoms form intra-molecular hydrogen bonds</a:t>
            </a:r>
            <a:endParaRPr lang="en-US" sz="3200" dirty="0">
              <a:latin typeface="Calibri" charset="0"/>
              <a:ea typeface="ＭＳ Ｐゴシック" charset="0"/>
            </a:endParaRPr>
          </a:p>
        </p:txBody>
      </p:sp>
      <p:pic>
        <p:nvPicPr>
          <p:cNvPr id="38915" name="Content Placeholder 8" descr="Snapshot 2009-07-10 11-03-34.tiff"/>
          <p:cNvPicPr>
            <a:picLocks noGrp="1" noChangeAspect="1"/>
          </p:cNvPicPr>
          <p:nvPr>
            <p:ph sz="half" idx="2"/>
          </p:nvPr>
        </p:nvPicPr>
        <p:blipFill>
          <a:blip r:embed="rId2">
            <a:extLst>
              <a:ext uri="{28A0092B-C50C-407E-A947-70E740481C1C}">
                <a14:useLocalDpi xmlns:a14="http://schemas.microsoft.com/office/drawing/2010/main" val="0"/>
              </a:ext>
            </a:extLst>
          </a:blip>
          <a:srcRect t="2361" b="2361"/>
          <a:stretch>
            <a:fillRect/>
          </a:stretch>
        </p:blipFill>
        <p:spPr>
          <a:xfrm>
            <a:off x="5091929" y="1600200"/>
            <a:ext cx="4038600" cy="4525963"/>
          </a:xfrm>
        </p:spPr>
      </p:pic>
    </p:spTree>
    <p:extLst>
      <p:ext uri="{BB962C8B-B14F-4D97-AF65-F5344CB8AC3E}">
        <p14:creationId xmlns:p14="http://schemas.microsoft.com/office/powerpoint/2010/main" val="38074007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p:cNvSpPr>
            <a:spLocks noGrp="1"/>
          </p:cNvSpPr>
          <p:nvPr>
            <p:ph type="title"/>
          </p:nvPr>
        </p:nvSpPr>
        <p:spPr/>
        <p:txBody>
          <a:bodyPr>
            <a:noAutofit/>
          </a:bodyPr>
          <a:lstStyle/>
          <a:p>
            <a:pPr eaLnBrk="1" hangingPunct="1"/>
            <a:r>
              <a:rPr lang="en-US" sz="4000" dirty="0">
                <a:solidFill>
                  <a:srgbClr val="000000"/>
                </a:solidFill>
                <a:latin typeface="Calibri" charset="0"/>
                <a:ea typeface="ＭＳ Ｐゴシック" charset="0"/>
                <a:cs typeface="ＭＳ Ｐゴシック" charset="0"/>
              </a:rPr>
              <a:t>The Rosetta sampling strategy: </a:t>
            </a:r>
            <a:r>
              <a:rPr lang="en-US" sz="4000" dirty="0" smtClean="0">
                <a:solidFill>
                  <a:srgbClr val="000000"/>
                </a:solidFill>
                <a:latin typeface="Calibri" charset="0"/>
                <a:ea typeface="ＭＳ Ｐゴシック" charset="0"/>
                <a:cs typeface="ＭＳ Ｐゴシック" charset="0"/>
              </a:rPr>
              <a:t>Summary</a:t>
            </a:r>
            <a:endParaRPr lang="en-US" sz="4000" dirty="0">
              <a:solidFill>
                <a:srgbClr val="000000"/>
              </a:solidFill>
              <a:latin typeface="Calibri" charset="0"/>
              <a:ea typeface="ＭＳ Ｐゴシック" charset="0"/>
              <a:cs typeface="ＭＳ Ｐゴシック" charset="0"/>
            </a:endParaRPr>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2785003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pPr eaLnBrk="1" hangingPunct="1"/>
            <a:r>
              <a:rPr lang="en-US" dirty="0">
                <a:solidFill>
                  <a:srgbClr val="000000"/>
                </a:solidFill>
                <a:latin typeface="Calibri" charset="0"/>
                <a:ea typeface="ＭＳ Ｐゴシック" charset="0"/>
                <a:cs typeface="ＭＳ Ｐゴシック" charset="0"/>
              </a:rPr>
              <a:t>Protein design</a:t>
            </a:r>
          </a:p>
        </p:txBody>
      </p:sp>
      <p:sp>
        <p:nvSpPr>
          <p:cNvPr id="16388" name="Content Placeholder 2"/>
          <p:cNvSpPr>
            <a:spLocks noGrp="1"/>
          </p:cNvSpPr>
          <p:nvPr>
            <p:ph idx="1"/>
          </p:nvPr>
        </p:nvSpPr>
        <p:spPr/>
        <p:txBody>
          <a:bodyPr/>
          <a:lstStyle/>
          <a:p>
            <a:r>
              <a:rPr lang="en-US">
                <a:latin typeface="Calibri" charset="0"/>
                <a:ea typeface="ＭＳ Ｐゴシック" charset="0"/>
                <a:cs typeface="ＭＳ Ｐゴシック" charset="0"/>
              </a:rPr>
              <a:t>Structure prediction and design are inverse problems</a:t>
            </a:r>
          </a:p>
        </p:txBody>
      </p:sp>
      <p:sp>
        <p:nvSpPr>
          <p:cNvPr id="16386"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F3C4D3C-1960-1544-8E89-921F85E91EC2}" type="slidenum">
              <a:rPr lang="en-US" sz="1200">
                <a:solidFill>
                  <a:srgbClr val="898989"/>
                </a:solidFill>
                <a:latin typeface="Calibri" charset="0"/>
              </a:rPr>
              <a:pPr eaLnBrk="1" hangingPunct="1"/>
              <a:t>23</a:t>
            </a:fld>
            <a:endParaRPr lang="en-US" sz="1200">
              <a:solidFill>
                <a:srgbClr val="898989"/>
              </a:solidFill>
              <a:latin typeface="Calibri" charset="0"/>
            </a:endParaRPr>
          </a:p>
        </p:txBody>
      </p:sp>
      <p:pic>
        <p:nvPicPr>
          <p:cNvPr id="16387" name="Picture 1" descr="Screen Shot 2015-05-24 at 9.42.31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320925"/>
            <a:ext cx="9144000"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087222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ROSETTA FlexPepDock</a:t>
            </a:r>
            <a:endParaRPr lang="en-US" dirty="0"/>
          </a:p>
        </p:txBody>
      </p:sp>
      <p:sp>
        <p:nvSpPr>
          <p:cNvPr id="6" name="Subtitle 5"/>
          <p:cNvSpPr>
            <a:spLocks noGrp="1"/>
          </p:cNvSpPr>
          <p:nvPr>
            <p:ph type="subTitle" idx="1"/>
          </p:nvPr>
        </p:nvSpPr>
        <p:spPr/>
        <p:txBody>
          <a:bodyPr>
            <a:normAutofit/>
          </a:bodyPr>
          <a:lstStyle/>
          <a:p>
            <a:r>
              <a:rPr lang="en-US" dirty="0" smtClean="0"/>
              <a:t>(now that you know everything about Rosetta…)</a:t>
            </a:r>
            <a:endParaRPr lang="en-US" dirty="0"/>
          </a:p>
        </p:txBody>
      </p:sp>
      <p:grpSp>
        <p:nvGrpSpPr>
          <p:cNvPr id="5" name="Group 4"/>
          <p:cNvGrpSpPr/>
          <p:nvPr/>
        </p:nvGrpSpPr>
        <p:grpSpPr>
          <a:xfrm>
            <a:off x="7991825" y="4239039"/>
            <a:ext cx="932750" cy="1047421"/>
            <a:chOff x="3662977" y="1427409"/>
            <a:chExt cx="1567933" cy="1899786"/>
          </a:xfrm>
        </p:grpSpPr>
        <p:sp>
          <p:nvSpPr>
            <p:cNvPr id="7" name="Rounded Rectangle 6"/>
            <p:cNvSpPr/>
            <p:nvPr/>
          </p:nvSpPr>
          <p:spPr>
            <a:xfrm>
              <a:off x="3662977" y="1693431"/>
              <a:ext cx="1567933" cy="1633764"/>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white"/>
                </a:solidFill>
                <a:latin typeface="Calibri"/>
              </a:endParaRPr>
            </a:p>
          </p:txBody>
        </p:sp>
        <p:sp>
          <p:nvSpPr>
            <p:cNvPr id="8" name="Oval 7"/>
            <p:cNvSpPr>
              <a:spLocks noChangeArrowheads="1"/>
            </p:cNvSpPr>
            <p:nvPr/>
          </p:nvSpPr>
          <p:spPr bwMode="auto">
            <a:xfrm>
              <a:off x="3819531" y="1902528"/>
              <a:ext cx="293855" cy="309366"/>
            </a:xfrm>
            <a:prstGeom prst="ellipse">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anchor="ctr"/>
            <a:lstStyle/>
            <a:p>
              <a:pPr>
                <a:defRPr/>
              </a:pPr>
              <a:endParaRPr lang="en-US">
                <a:solidFill>
                  <a:prstClr val="white"/>
                </a:solidFill>
                <a:latin typeface="Calibri"/>
              </a:endParaRPr>
            </a:p>
          </p:txBody>
        </p:sp>
        <p:grpSp>
          <p:nvGrpSpPr>
            <p:cNvPr id="9" name="Group 30"/>
            <p:cNvGrpSpPr>
              <a:grpSpLocks/>
            </p:cNvGrpSpPr>
            <p:nvPr/>
          </p:nvGrpSpPr>
          <p:grpSpPr bwMode="auto">
            <a:xfrm>
              <a:off x="4218898" y="2291146"/>
              <a:ext cx="649924" cy="941464"/>
              <a:chOff x="7543802" y="1375843"/>
              <a:chExt cx="944089" cy="1390787"/>
            </a:xfrm>
          </p:grpSpPr>
          <p:sp>
            <p:nvSpPr>
              <p:cNvPr id="15" name="Rectangle 14"/>
              <p:cNvSpPr>
                <a:spLocks noChangeArrowheads="1"/>
              </p:cNvSpPr>
              <p:nvPr/>
            </p:nvSpPr>
            <p:spPr bwMode="auto">
              <a:xfrm>
                <a:off x="7543802" y="1375843"/>
                <a:ext cx="944089" cy="1390787"/>
              </a:xfrm>
              <a:prstGeom prst="rect">
                <a:avLst/>
              </a:prstGeom>
              <a:solidFill>
                <a:srgbClr val="FFFFFF"/>
              </a:solidFill>
              <a:ln w="9525">
                <a:noFill/>
                <a:miter lim="800000"/>
                <a:headEnd/>
                <a:tailEnd/>
              </a:ln>
              <a:effectLst/>
            </p:spPr>
            <p:txBody>
              <a:bodyPr anchor="ctr"/>
              <a:lstStyle/>
              <a:p>
                <a:pPr>
                  <a:defRPr/>
                </a:pPr>
                <a:endParaRPr lang="en-US">
                  <a:solidFill>
                    <a:prstClr val="white"/>
                  </a:solidFill>
                  <a:latin typeface="Calibri"/>
                </a:endParaRPr>
              </a:p>
            </p:txBody>
          </p:sp>
          <p:cxnSp>
            <p:nvCxnSpPr>
              <p:cNvPr id="16" name="Curved Connector 15"/>
              <p:cNvCxnSpPr>
                <a:cxnSpLocks noChangeShapeType="1"/>
              </p:cNvCxnSpPr>
              <p:nvPr/>
            </p:nvCxnSpPr>
            <p:spPr bwMode="auto">
              <a:xfrm>
                <a:off x="7848472" y="2133476"/>
                <a:ext cx="457008" cy="355455"/>
              </a:xfrm>
              <a:prstGeom prst="curvedConnector3">
                <a:avLst>
                  <a:gd name="adj1" fmla="val 50000"/>
                </a:avLst>
              </a:prstGeom>
              <a:noFill/>
              <a:ln w="76200">
                <a:solidFill>
                  <a:srgbClr val="000090"/>
                </a:solidFill>
                <a:round/>
                <a:headEnd/>
                <a:tailEnd/>
              </a:ln>
              <a:effectLst>
                <a:outerShdw dist="20000" dir="5400000" rotWithShape="0">
                  <a:srgbClr val="808080">
                    <a:alpha val="37999"/>
                  </a:srgbClr>
                </a:outerShdw>
              </a:effectLst>
            </p:spPr>
          </p:cxnSp>
        </p:grpSp>
        <p:sp>
          <p:nvSpPr>
            <p:cNvPr id="10" name="Oval 9"/>
            <p:cNvSpPr>
              <a:spLocks noChangeArrowheads="1"/>
            </p:cNvSpPr>
            <p:nvPr/>
          </p:nvSpPr>
          <p:spPr bwMode="auto">
            <a:xfrm>
              <a:off x="4292087" y="2820122"/>
              <a:ext cx="293855" cy="309366"/>
            </a:xfrm>
            <a:prstGeom prst="ellipse">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anchor="ctr"/>
            <a:lstStyle/>
            <a:p>
              <a:pPr>
                <a:defRPr/>
              </a:pPr>
              <a:endParaRPr lang="en-US">
                <a:solidFill>
                  <a:prstClr val="white"/>
                </a:solidFill>
                <a:latin typeface="Calibri"/>
              </a:endParaRPr>
            </a:p>
          </p:txBody>
        </p:sp>
        <p:sp>
          <p:nvSpPr>
            <p:cNvPr id="11" name="Rectangle 10"/>
            <p:cNvSpPr>
              <a:spLocks noChangeArrowheads="1"/>
            </p:cNvSpPr>
            <p:nvPr/>
          </p:nvSpPr>
          <p:spPr bwMode="auto">
            <a:xfrm>
              <a:off x="4555504" y="1744723"/>
              <a:ext cx="544015" cy="634845"/>
            </a:xfrm>
            <a:prstGeom prst="rect">
              <a:avLst/>
            </a:prstGeom>
            <a:solidFill>
              <a:srgbClr val="FFFFFF"/>
            </a:solidFill>
            <a:ln w="9525">
              <a:noFill/>
              <a:miter lim="800000"/>
              <a:headEnd/>
              <a:tailEnd/>
            </a:ln>
            <a:effectLst/>
          </p:spPr>
          <p:txBody>
            <a:bodyPr anchor="ctr"/>
            <a:lstStyle/>
            <a:p>
              <a:pPr>
                <a:defRPr/>
              </a:pPr>
              <a:endParaRPr lang="en-US">
                <a:solidFill>
                  <a:prstClr val="white"/>
                </a:solidFill>
                <a:latin typeface="Calibri"/>
              </a:endParaRPr>
            </a:p>
          </p:txBody>
        </p:sp>
        <p:cxnSp>
          <p:nvCxnSpPr>
            <p:cNvPr id="12" name="Curved Connector 11"/>
            <p:cNvCxnSpPr>
              <a:cxnSpLocks noChangeShapeType="1"/>
            </p:cNvCxnSpPr>
            <p:nvPr/>
          </p:nvCxnSpPr>
          <p:spPr bwMode="auto">
            <a:xfrm>
              <a:off x="4770419" y="1950967"/>
              <a:ext cx="314611" cy="240618"/>
            </a:xfrm>
            <a:prstGeom prst="curvedConnector3">
              <a:avLst>
                <a:gd name="adj1" fmla="val 50000"/>
              </a:avLst>
            </a:prstGeom>
            <a:noFill/>
            <a:ln w="76200">
              <a:solidFill>
                <a:srgbClr val="000090"/>
              </a:solidFill>
              <a:round/>
              <a:headEnd/>
              <a:tailEnd/>
            </a:ln>
            <a:effectLst>
              <a:outerShdw dist="20000" dir="5400000" rotWithShape="0">
                <a:srgbClr val="808080">
                  <a:alpha val="37999"/>
                </a:srgbClr>
              </a:outerShdw>
            </a:effectLst>
          </p:spPr>
        </p:cxnSp>
        <p:sp>
          <p:nvSpPr>
            <p:cNvPr id="13" name="Text Box 22"/>
            <p:cNvSpPr txBox="1">
              <a:spLocks noChangeArrowheads="1"/>
            </p:cNvSpPr>
            <p:nvPr/>
          </p:nvSpPr>
          <p:spPr bwMode="auto">
            <a:xfrm>
              <a:off x="4119818" y="1427409"/>
              <a:ext cx="275285" cy="1077221"/>
            </a:xfrm>
            <a:prstGeom prst="rect">
              <a:avLst/>
            </a:prstGeom>
            <a:noFill/>
            <a:ln w="9525">
              <a:noFill/>
              <a:miter lim="800000"/>
              <a:headEnd/>
              <a:tailEnd/>
            </a:ln>
            <a:effectLst/>
          </p:spPr>
          <p:txBody>
            <a:bodyPr wrap="square">
              <a:spAutoFit/>
            </a:bodyPr>
            <a:lstStyle/>
            <a:p>
              <a:pPr>
                <a:defRPr/>
              </a:pPr>
              <a:r>
                <a:rPr lang="en-US" sz="3200" dirty="0">
                  <a:solidFill>
                    <a:prstClr val="black"/>
                  </a:solidFill>
                  <a:latin typeface="Calibri"/>
                  <a:cs typeface="Arial" pitchFamily="-108" charset="0"/>
                </a:rPr>
                <a:t>+</a:t>
              </a:r>
            </a:p>
          </p:txBody>
        </p:sp>
        <p:sp>
          <p:nvSpPr>
            <p:cNvPr id="14" name="AutoShape 23"/>
            <p:cNvSpPr>
              <a:spLocks noChangeArrowheads="1"/>
            </p:cNvSpPr>
            <p:nvPr/>
          </p:nvSpPr>
          <p:spPr bwMode="auto">
            <a:xfrm>
              <a:off x="4350241" y="2260716"/>
              <a:ext cx="209741" cy="412488"/>
            </a:xfrm>
            <a:prstGeom prst="downArrow">
              <a:avLst>
                <a:gd name="adj1" fmla="val 50000"/>
                <a:gd name="adj2" fmla="val 50000"/>
              </a:avLst>
            </a:prstGeom>
            <a:solidFill>
              <a:srgbClr val="0000FF"/>
            </a:solidFill>
            <a:ln w="9525">
              <a:solidFill>
                <a:srgbClr val="0000FF"/>
              </a:solidFill>
              <a:miter lim="800000"/>
              <a:headEnd/>
              <a:tailEnd/>
            </a:ln>
            <a:effectLst/>
          </p:spPr>
          <p:txBody>
            <a:bodyPr wrap="none" anchor="ctr"/>
            <a:lstStyle/>
            <a:p>
              <a:pPr>
                <a:defRPr/>
              </a:pPr>
              <a:endParaRPr lang="en-US">
                <a:solidFill>
                  <a:prstClr val="black"/>
                </a:solidFill>
                <a:latin typeface="Calibri"/>
                <a:cs typeface="Arial" pitchFamily="-108" charset="0"/>
              </a:endParaRPr>
            </a:p>
          </p:txBody>
        </p:sp>
      </p:grpSp>
    </p:spTree>
    <p:extLst>
      <p:ext uri="{BB962C8B-B14F-4D97-AF65-F5344CB8AC3E}">
        <p14:creationId xmlns:p14="http://schemas.microsoft.com/office/powerpoint/2010/main" val="330537036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1" name="Content Placeholder 100"/>
          <p:cNvSpPr>
            <a:spLocks noGrp="1"/>
          </p:cNvSpPr>
          <p:nvPr>
            <p:ph sz="half" idx="2"/>
          </p:nvPr>
        </p:nvSpPr>
        <p:spPr>
          <a:xfrm>
            <a:off x="4648200" y="1295400"/>
            <a:ext cx="4495800" cy="5257800"/>
          </a:xfrm>
        </p:spPr>
        <p:txBody>
          <a:bodyPr>
            <a:normAutofit/>
          </a:bodyPr>
          <a:lstStyle/>
          <a:p>
            <a:pPr>
              <a:buNone/>
            </a:pPr>
            <a:r>
              <a:rPr lang="en-US" b="1" dirty="0" smtClean="0">
                <a:solidFill>
                  <a:srgbClr val="000000"/>
                </a:solidFill>
              </a:rPr>
              <a:t>The discount</a:t>
            </a:r>
          </a:p>
          <a:p>
            <a:r>
              <a:rPr lang="en-US" dirty="0" smtClean="0">
                <a:solidFill>
                  <a:srgbClr val="000000"/>
                </a:solidFill>
              </a:rPr>
              <a:t>Receptor is pre-arranged</a:t>
            </a:r>
          </a:p>
          <a:p>
            <a:pPr lvl="1">
              <a:buNone/>
            </a:pPr>
            <a:r>
              <a:rPr lang="en-US" dirty="0" smtClean="0">
                <a:solidFill>
                  <a:srgbClr val="000000"/>
                </a:solidFill>
              </a:rPr>
              <a:t>&gt;80% of complexes </a:t>
            </a:r>
          </a:p>
          <a:p>
            <a:pPr lvl="1">
              <a:buNone/>
            </a:pPr>
            <a:r>
              <a:rPr lang="en-US" dirty="0" smtClean="0">
                <a:solidFill>
                  <a:srgbClr val="000000"/>
                </a:solidFill>
              </a:rPr>
              <a:t>&lt;1-2 Å RMSD</a:t>
            </a:r>
          </a:p>
          <a:p>
            <a:pPr lvl="1">
              <a:buNone/>
            </a:pPr>
            <a:endParaRPr lang="en-US" dirty="0" smtClean="0">
              <a:solidFill>
                <a:srgbClr val="000000"/>
              </a:solidFill>
            </a:endParaRPr>
          </a:p>
          <a:p>
            <a:pPr lvl="1">
              <a:buNone/>
            </a:pPr>
            <a:endParaRPr lang="en-US" dirty="0" smtClean="0">
              <a:solidFill>
                <a:srgbClr val="000000"/>
              </a:solidFill>
            </a:endParaRPr>
          </a:p>
          <a:p>
            <a:pPr lvl="1">
              <a:buNone/>
            </a:pPr>
            <a:endParaRPr lang="en-US" dirty="0" smtClean="0">
              <a:solidFill>
                <a:srgbClr val="000000"/>
              </a:solidFill>
            </a:endParaRPr>
          </a:p>
          <a:p>
            <a:pPr lvl="1">
              <a:spcAft>
                <a:spcPts val="1200"/>
              </a:spcAft>
              <a:buNone/>
            </a:pPr>
            <a:endParaRPr lang="en-US" dirty="0" smtClean="0">
              <a:solidFill>
                <a:srgbClr val="000000"/>
              </a:solidFill>
            </a:endParaRPr>
          </a:p>
          <a:p>
            <a:pPr lvl="0">
              <a:buNone/>
            </a:pPr>
            <a:r>
              <a:rPr lang="en-US" dirty="0" smtClean="0">
                <a:solidFill>
                  <a:srgbClr val="000000"/>
                </a:solidFill>
              </a:rPr>
              <a:t> 	</a:t>
            </a:r>
            <a:r>
              <a:rPr lang="en-US" sz="2400" i="1" dirty="0" smtClean="0">
                <a:solidFill>
                  <a:srgbClr val="000000"/>
                </a:solidFill>
              </a:rPr>
              <a:t>based on </a:t>
            </a:r>
            <a:r>
              <a:rPr lang="en-US" sz="2400" i="1" dirty="0" err="1" smtClean="0">
                <a:solidFill>
                  <a:srgbClr val="000000"/>
                </a:solidFill>
              </a:rPr>
              <a:t>curated</a:t>
            </a:r>
            <a:r>
              <a:rPr lang="en-US" sz="2400" i="1" dirty="0" smtClean="0">
                <a:solidFill>
                  <a:srgbClr val="000000"/>
                </a:solidFill>
              </a:rPr>
              <a:t> dataset of peptide-protein complex structures</a:t>
            </a:r>
            <a:endParaRPr lang="en-US" i="1" dirty="0" smtClean="0">
              <a:solidFill>
                <a:srgbClr val="000000"/>
              </a:solidFill>
            </a:endParaRPr>
          </a:p>
          <a:p>
            <a:pPr lvl="1">
              <a:buNone/>
            </a:pPr>
            <a:endParaRPr lang="en-US" dirty="0">
              <a:solidFill>
                <a:srgbClr val="000000"/>
              </a:solidFill>
            </a:endParaRPr>
          </a:p>
        </p:txBody>
      </p:sp>
      <p:sp>
        <p:nvSpPr>
          <p:cNvPr id="174084" name="Rectangle 4"/>
          <p:cNvSpPr>
            <a:spLocks noChangeArrowheads="1"/>
          </p:cNvSpPr>
          <p:nvPr/>
        </p:nvSpPr>
        <p:spPr bwMode="auto">
          <a:xfrm>
            <a:off x="0" y="266700"/>
            <a:ext cx="9082088" cy="952500"/>
          </a:xfrm>
          <a:prstGeom prst="rect">
            <a:avLst/>
          </a:prstGeom>
          <a:noFill/>
          <a:ln w="9525">
            <a:noFill/>
            <a:miter lim="800000"/>
            <a:headEnd/>
            <a:tailEnd/>
          </a:ln>
          <a:effectLst/>
        </p:spPr>
        <p:txBody>
          <a:bodyPr anchor="ctr"/>
          <a:lstStyle/>
          <a:p>
            <a:pPr marL="0" lvl="1" algn="ctr"/>
            <a:r>
              <a:rPr lang="en-US" sz="4400" dirty="0" smtClean="0">
                <a:solidFill>
                  <a:srgbClr val="000000"/>
                </a:solidFill>
              </a:rPr>
              <a:t>The challenge in peptide docking</a:t>
            </a:r>
            <a:endParaRPr lang="en-US" sz="3200" dirty="0">
              <a:solidFill>
                <a:srgbClr val="000000"/>
              </a:solidFill>
            </a:endParaRPr>
          </a:p>
        </p:txBody>
      </p:sp>
      <p:pic>
        <p:nvPicPr>
          <p:cNvPr id="97" name="Picture 96" descr="peptiDB.gif"/>
          <p:cNvPicPr>
            <a:picLocks noChangeAspect="1"/>
          </p:cNvPicPr>
          <p:nvPr/>
        </p:nvPicPr>
        <p:blipFill>
          <a:blip r:embed="rId3" cstate="print"/>
          <a:stretch>
            <a:fillRect/>
          </a:stretch>
        </p:blipFill>
        <p:spPr>
          <a:xfrm>
            <a:off x="6781899" y="5984638"/>
            <a:ext cx="1828701" cy="4923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0" name="Content Placeholder 99"/>
          <p:cNvSpPr>
            <a:spLocks noGrp="1"/>
          </p:cNvSpPr>
          <p:nvPr>
            <p:ph sz="half" idx="1"/>
          </p:nvPr>
        </p:nvSpPr>
        <p:spPr>
          <a:xfrm>
            <a:off x="457200" y="1295400"/>
            <a:ext cx="4038600" cy="4525963"/>
          </a:xfrm>
        </p:spPr>
        <p:txBody>
          <a:bodyPr>
            <a:normAutofit/>
          </a:bodyPr>
          <a:lstStyle/>
          <a:p>
            <a:pPr>
              <a:buNone/>
            </a:pPr>
            <a:r>
              <a:rPr lang="en-US" b="1" dirty="0" smtClean="0">
                <a:solidFill>
                  <a:srgbClr val="000000"/>
                </a:solidFill>
              </a:rPr>
              <a:t>The challenge</a:t>
            </a:r>
          </a:p>
          <a:p>
            <a:r>
              <a:rPr lang="en-US" dirty="0" smtClean="0">
                <a:solidFill>
                  <a:srgbClr val="000000"/>
                </a:solidFill>
              </a:rPr>
              <a:t>Considerable flexibility of peptide</a:t>
            </a:r>
          </a:p>
          <a:p>
            <a:r>
              <a:rPr lang="en-US" dirty="0" smtClean="0">
                <a:solidFill>
                  <a:srgbClr val="000000"/>
                </a:solidFill>
              </a:rPr>
              <a:t>Many degrees of freedom need to be optimized .. simultaneously</a:t>
            </a:r>
            <a:endParaRPr lang="en-US" dirty="0">
              <a:solidFill>
                <a:srgbClr val="000000"/>
              </a:solidFill>
            </a:endParaRPr>
          </a:p>
        </p:txBody>
      </p:sp>
      <p:grpSp>
        <p:nvGrpSpPr>
          <p:cNvPr id="102" name="Group 28"/>
          <p:cNvGrpSpPr>
            <a:grpSpLocks/>
          </p:cNvGrpSpPr>
          <p:nvPr/>
        </p:nvGrpSpPr>
        <p:grpSpPr bwMode="auto">
          <a:xfrm>
            <a:off x="533400" y="4824447"/>
            <a:ext cx="3124115" cy="1453047"/>
            <a:chOff x="3687" y="1082"/>
            <a:chExt cx="2749" cy="1562"/>
          </a:xfrm>
        </p:grpSpPr>
        <p:sp>
          <p:nvSpPr>
            <p:cNvPr id="103" name="Rectangle 27"/>
            <p:cNvSpPr>
              <a:spLocks noChangeArrowheads="1"/>
            </p:cNvSpPr>
            <p:nvPr/>
          </p:nvSpPr>
          <p:spPr bwMode="auto">
            <a:xfrm>
              <a:off x="3687" y="1106"/>
              <a:ext cx="2749" cy="1538"/>
            </a:xfrm>
            <a:prstGeom prst="rect">
              <a:avLst/>
            </a:prstGeom>
            <a:solidFill>
              <a:schemeClr val="bg1"/>
            </a:solidFill>
            <a:ln w="9525">
              <a:noFill/>
              <a:miter lim="800000"/>
              <a:headEnd/>
              <a:tailEnd/>
            </a:ln>
            <a:effectLst>
              <a:outerShdw blurRad="50800" dist="38100" dir="2700000" algn="br">
                <a:srgbClr val="000000">
                  <a:alpha val="43000"/>
                </a:srgbClr>
              </a:outerShdw>
            </a:effectLst>
          </p:spPr>
          <p:txBody>
            <a:bodyPr wrap="none" anchor="ctr"/>
            <a:lstStyle/>
            <a:p>
              <a:pPr>
                <a:defRPr/>
              </a:pPr>
              <a:endParaRPr lang="en-US">
                <a:solidFill>
                  <a:srgbClr val="000000"/>
                </a:solidFill>
                <a:latin typeface="+mj-lt"/>
                <a:cs typeface="Arial" pitchFamily="-108" charset="0"/>
              </a:endParaRPr>
            </a:p>
          </p:txBody>
        </p:sp>
        <p:pic>
          <p:nvPicPr>
            <p:cNvPr id="104" name="Picture 18" descr="do_fig"/>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rot="8333797">
              <a:off x="5740" y="1082"/>
              <a:ext cx="628" cy="821"/>
            </a:xfrm>
            <a:prstGeom prst="rect">
              <a:avLst/>
            </a:prstGeom>
            <a:noFill/>
            <a:ln w="9525">
              <a:noFill/>
              <a:miter lim="800000"/>
              <a:headEnd/>
              <a:tailEnd/>
            </a:ln>
          </p:spPr>
        </p:pic>
        <p:pic>
          <p:nvPicPr>
            <p:cNvPr id="105" name="Picture 20" descr="1bao"/>
            <p:cNvPicPr>
              <a:picLocks noChangeAspect="1" noChangeArrowheads="1"/>
            </p:cNvPicPr>
            <p:nvPr/>
          </p:nvPicPr>
          <p:blipFill>
            <a:blip r:embed="rId5"/>
            <a:srcRect b="53073"/>
            <a:stretch>
              <a:fillRect/>
            </a:stretch>
          </p:blipFill>
          <p:spPr bwMode="auto">
            <a:xfrm rot="2196778">
              <a:off x="4768" y="1213"/>
              <a:ext cx="500" cy="490"/>
            </a:xfrm>
            <a:prstGeom prst="rect">
              <a:avLst/>
            </a:prstGeom>
            <a:noFill/>
            <a:ln w="9525">
              <a:noFill/>
              <a:miter lim="800000"/>
              <a:headEnd/>
              <a:tailEnd/>
            </a:ln>
          </p:spPr>
        </p:pic>
        <p:pic>
          <p:nvPicPr>
            <p:cNvPr id="106" name="Picture 21" descr="1bao"/>
            <p:cNvPicPr>
              <a:picLocks noChangeAspect="1" noChangeArrowheads="1"/>
            </p:cNvPicPr>
            <p:nvPr/>
          </p:nvPicPr>
          <p:blipFill>
            <a:blip r:embed="rId5"/>
            <a:srcRect t="46927"/>
            <a:stretch>
              <a:fillRect/>
            </a:stretch>
          </p:blipFill>
          <p:spPr bwMode="auto">
            <a:xfrm rot="2196778">
              <a:off x="3774" y="1200"/>
              <a:ext cx="473" cy="525"/>
            </a:xfrm>
            <a:prstGeom prst="rect">
              <a:avLst/>
            </a:prstGeom>
            <a:noFill/>
            <a:ln w="9525">
              <a:noFill/>
              <a:miter lim="800000"/>
              <a:headEnd/>
              <a:tailEnd/>
            </a:ln>
          </p:spPr>
        </p:pic>
        <p:sp>
          <p:nvSpPr>
            <p:cNvPr id="107" name="Text Box 22"/>
            <p:cNvSpPr txBox="1">
              <a:spLocks noChangeArrowheads="1"/>
            </p:cNvSpPr>
            <p:nvPr/>
          </p:nvSpPr>
          <p:spPr bwMode="auto">
            <a:xfrm>
              <a:off x="4290" y="1120"/>
              <a:ext cx="342" cy="629"/>
            </a:xfrm>
            <a:prstGeom prst="rect">
              <a:avLst/>
            </a:prstGeom>
            <a:noFill/>
            <a:ln w="9525">
              <a:noFill/>
              <a:miter lim="800000"/>
              <a:headEnd/>
              <a:tailEnd/>
            </a:ln>
            <a:effectLst/>
          </p:spPr>
          <p:txBody>
            <a:bodyPr wrap="none">
              <a:spAutoFit/>
            </a:bodyPr>
            <a:lstStyle/>
            <a:p>
              <a:pPr>
                <a:defRPr/>
              </a:pPr>
              <a:r>
                <a:rPr lang="en-US" sz="3200" dirty="0">
                  <a:solidFill>
                    <a:srgbClr val="000000"/>
                  </a:solidFill>
                  <a:latin typeface="+mj-lt"/>
                  <a:cs typeface="Arial" pitchFamily="-108" charset="0"/>
                </a:rPr>
                <a:t>+</a:t>
              </a:r>
            </a:p>
          </p:txBody>
        </p:sp>
      </p:grpSp>
      <p:sp>
        <p:nvSpPr>
          <p:cNvPr id="112" name="Text Box 22"/>
          <p:cNvSpPr txBox="1">
            <a:spLocks noChangeArrowheads="1"/>
          </p:cNvSpPr>
          <p:nvPr/>
        </p:nvSpPr>
        <p:spPr bwMode="auto">
          <a:xfrm>
            <a:off x="1295400" y="5562134"/>
            <a:ext cx="389049" cy="584776"/>
          </a:xfrm>
          <a:prstGeom prst="rect">
            <a:avLst/>
          </a:prstGeom>
          <a:noFill/>
          <a:ln w="9525">
            <a:noFill/>
            <a:miter lim="800000"/>
            <a:headEnd/>
            <a:tailEnd/>
          </a:ln>
          <a:effectLst/>
        </p:spPr>
        <p:txBody>
          <a:bodyPr wrap="none">
            <a:spAutoFit/>
          </a:bodyPr>
          <a:lstStyle/>
          <a:p>
            <a:pPr>
              <a:defRPr/>
            </a:pPr>
            <a:r>
              <a:rPr lang="en-US" sz="3200" dirty="0">
                <a:solidFill>
                  <a:srgbClr val="000000"/>
                </a:solidFill>
                <a:latin typeface="+mj-lt"/>
                <a:cs typeface="Arial" pitchFamily="-108" charset="0"/>
              </a:rPr>
              <a:t>+</a:t>
            </a:r>
          </a:p>
        </p:txBody>
      </p:sp>
      <p:sp>
        <p:nvSpPr>
          <p:cNvPr id="115" name="AutoShape 23"/>
          <p:cNvSpPr>
            <a:spLocks noChangeArrowheads="1"/>
          </p:cNvSpPr>
          <p:nvPr/>
        </p:nvSpPr>
        <p:spPr bwMode="auto">
          <a:xfrm rot="16200000">
            <a:off x="2576895" y="4890706"/>
            <a:ext cx="215133" cy="492122"/>
          </a:xfrm>
          <a:prstGeom prst="downArrow">
            <a:avLst>
              <a:gd name="adj1" fmla="val 50000"/>
              <a:gd name="adj2" fmla="val 50000"/>
            </a:avLst>
          </a:prstGeom>
          <a:solidFill>
            <a:srgbClr val="0000FF"/>
          </a:solidFill>
          <a:ln w="9525">
            <a:solidFill>
              <a:srgbClr val="0000FF"/>
            </a:solidFill>
            <a:miter lim="800000"/>
            <a:headEnd/>
            <a:tailEnd/>
          </a:ln>
          <a:effectLst/>
        </p:spPr>
        <p:txBody>
          <a:bodyPr wrap="none" anchor="ctr"/>
          <a:lstStyle/>
          <a:p>
            <a:pPr>
              <a:defRPr/>
            </a:pPr>
            <a:endParaRPr lang="en-US">
              <a:solidFill>
                <a:srgbClr val="000000"/>
              </a:solidFill>
              <a:cs typeface="Arial" pitchFamily="-108" charset="0"/>
            </a:endParaRPr>
          </a:p>
        </p:txBody>
      </p:sp>
      <p:sp>
        <p:nvSpPr>
          <p:cNvPr id="116" name="AutoShape 23"/>
          <p:cNvSpPr>
            <a:spLocks noChangeArrowheads="1"/>
          </p:cNvSpPr>
          <p:nvPr/>
        </p:nvSpPr>
        <p:spPr bwMode="auto">
          <a:xfrm rot="16200000">
            <a:off x="2653095" y="5589972"/>
            <a:ext cx="215133" cy="492122"/>
          </a:xfrm>
          <a:prstGeom prst="downArrow">
            <a:avLst>
              <a:gd name="adj1" fmla="val 50000"/>
              <a:gd name="adj2" fmla="val 50000"/>
            </a:avLst>
          </a:prstGeom>
          <a:solidFill>
            <a:srgbClr val="0000FF"/>
          </a:solidFill>
          <a:ln w="9525">
            <a:solidFill>
              <a:srgbClr val="0000FF"/>
            </a:solidFill>
            <a:miter lim="800000"/>
            <a:headEnd/>
            <a:tailEnd/>
          </a:ln>
          <a:effectLst/>
        </p:spPr>
        <p:txBody>
          <a:bodyPr wrap="none" anchor="ctr"/>
          <a:lstStyle/>
          <a:p>
            <a:pPr>
              <a:defRPr/>
            </a:pPr>
            <a:endParaRPr lang="en-US">
              <a:solidFill>
                <a:srgbClr val="000000"/>
              </a:solidFill>
              <a:cs typeface="Arial" pitchFamily="-108" charset="0"/>
            </a:endParaRPr>
          </a:p>
        </p:txBody>
      </p:sp>
      <p:pic>
        <p:nvPicPr>
          <p:cNvPr id="123" name="Picture 122" descr="unbound-posed.png"/>
          <p:cNvPicPr>
            <a:picLocks noChangeAspect="1"/>
          </p:cNvPicPr>
          <p:nvPr/>
        </p:nvPicPr>
        <p:blipFill>
          <a:blip r:embed="rId6"/>
          <a:srcRect l="4657"/>
          <a:stretch>
            <a:fillRect/>
          </a:stretch>
        </p:blipFill>
        <p:spPr>
          <a:xfrm>
            <a:off x="5105400" y="3276600"/>
            <a:ext cx="2590800" cy="1732306"/>
          </a:xfrm>
          <a:prstGeom prst="rect">
            <a:avLst/>
          </a:prstGeom>
          <a:solidFill>
            <a:schemeClr val="bg1"/>
          </a:solidFill>
          <a:ln w="9525">
            <a:noFill/>
            <a:miter lim="800000"/>
            <a:headEnd/>
            <a:tailEnd/>
          </a:ln>
          <a:effectLst>
            <a:outerShdw blurRad="50800" dist="38100" dir="2700000" algn="br">
              <a:srgbClr val="000000">
                <a:alpha val="43000"/>
              </a:srgbClr>
            </a:outerShdw>
          </a:effectLst>
        </p:spPr>
      </p:pic>
      <p:sp>
        <p:nvSpPr>
          <p:cNvPr id="127" name="TextBox 126"/>
          <p:cNvSpPr txBox="1"/>
          <p:nvPr/>
        </p:nvSpPr>
        <p:spPr>
          <a:xfrm>
            <a:off x="1728072" y="6581001"/>
            <a:ext cx="7415928" cy="276999"/>
          </a:xfrm>
          <a:prstGeom prst="rect">
            <a:avLst/>
          </a:prstGeom>
          <a:noFill/>
        </p:spPr>
        <p:txBody>
          <a:bodyPr wrap="square" rtlCol="0">
            <a:spAutoFit/>
          </a:bodyPr>
          <a:lstStyle/>
          <a:p>
            <a:pPr algn="r"/>
            <a:r>
              <a:rPr lang="en-US" sz="1200" i="1" dirty="0" smtClean="0">
                <a:solidFill>
                  <a:srgbClr val="000000"/>
                </a:solidFill>
              </a:rPr>
              <a:t>London, </a:t>
            </a:r>
            <a:r>
              <a:rPr lang="en-US" sz="1200" i="1" dirty="0" err="1" smtClean="0">
                <a:solidFill>
                  <a:srgbClr val="000000"/>
                </a:solidFill>
              </a:rPr>
              <a:t>Movshovitz-Attias</a:t>
            </a:r>
            <a:r>
              <a:rPr lang="en-US" sz="1200" i="1" dirty="0" smtClean="0">
                <a:solidFill>
                  <a:srgbClr val="000000"/>
                </a:solidFill>
              </a:rPr>
              <a:t> &amp; Schueler-Furman. Structure (2010) </a:t>
            </a:r>
          </a:p>
        </p:txBody>
      </p:sp>
      <p:pic>
        <p:nvPicPr>
          <p:cNvPr id="130" name="Picture 129"/>
          <p:cNvPicPr>
            <a:picLocks noChangeAspect="1"/>
          </p:cNvPicPr>
          <p:nvPr/>
        </p:nvPicPr>
        <p:blipFill>
          <a:blip r:embed="rId7">
            <a:clrChange>
              <a:clrFrom>
                <a:srgbClr val="FFFFFF"/>
              </a:clrFrom>
              <a:clrTo>
                <a:srgbClr val="FFFFFF">
                  <a:alpha val="0"/>
                </a:srgbClr>
              </a:clrTo>
            </a:clrChange>
          </a:blip>
          <a:srcRect l="43759" r="19453"/>
          <a:stretch>
            <a:fillRect/>
          </a:stretch>
        </p:blipFill>
        <p:spPr>
          <a:xfrm>
            <a:off x="762000" y="5638800"/>
            <a:ext cx="533400" cy="492432"/>
          </a:xfrm>
          <a:prstGeom prst="rect">
            <a:avLst/>
          </a:prstGeom>
        </p:spPr>
      </p:pic>
      <p:pic>
        <p:nvPicPr>
          <p:cNvPr id="131" name="Picture 130"/>
          <p:cNvPicPr>
            <a:picLocks noChangeAspect="1"/>
          </p:cNvPicPr>
          <p:nvPr/>
        </p:nvPicPr>
        <p:blipFill>
          <a:blip r:embed="rId7">
            <a:clrChange>
              <a:clrFrom>
                <a:srgbClr val="FFFFFF"/>
              </a:clrFrom>
              <a:clrTo>
                <a:srgbClr val="FFFFFF">
                  <a:alpha val="0"/>
                </a:srgbClr>
              </a:clrTo>
            </a:clrChange>
          </a:blip>
          <a:srcRect l="43759" r="19453"/>
          <a:stretch>
            <a:fillRect/>
          </a:stretch>
        </p:blipFill>
        <p:spPr>
          <a:xfrm>
            <a:off x="3136921" y="5638800"/>
            <a:ext cx="542746" cy="501060"/>
          </a:xfrm>
          <a:prstGeom prst="rect">
            <a:avLst/>
          </a:prstGeom>
        </p:spPr>
      </p:pic>
      <p:sp>
        <p:nvSpPr>
          <p:cNvPr id="132" name="Freeform 131"/>
          <p:cNvSpPr/>
          <p:nvPr/>
        </p:nvSpPr>
        <p:spPr>
          <a:xfrm>
            <a:off x="3210422" y="5728556"/>
            <a:ext cx="66178" cy="367444"/>
          </a:xfrm>
          <a:custGeom>
            <a:avLst/>
            <a:gdLst>
              <a:gd name="connsiteX0" fmla="*/ 60349 w 212749"/>
              <a:gd name="connsiteY0" fmla="*/ 0 h 931333"/>
              <a:gd name="connsiteX1" fmla="*/ 51882 w 212749"/>
              <a:gd name="connsiteY1" fmla="*/ 21166 h 931333"/>
              <a:gd name="connsiteX2" fmla="*/ 39182 w 212749"/>
              <a:gd name="connsiteY2" fmla="*/ 80433 h 931333"/>
              <a:gd name="connsiteX3" fmla="*/ 34949 w 212749"/>
              <a:gd name="connsiteY3" fmla="*/ 101600 h 931333"/>
              <a:gd name="connsiteX4" fmla="*/ 39182 w 212749"/>
              <a:gd name="connsiteY4" fmla="*/ 152400 h 931333"/>
              <a:gd name="connsiteX5" fmla="*/ 51882 w 212749"/>
              <a:gd name="connsiteY5" fmla="*/ 160866 h 931333"/>
              <a:gd name="connsiteX6" fmla="*/ 68816 w 212749"/>
              <a:gd name="connsiteY6" fmla="*/ 165100 h 931333"/>
              <a:gd name="connsiteX7" fmla="*/ 85749 w 212749"/>
              <a:gd name="connsiteY7" fmla="*/ 173566 h 931333"/>
              <a:gd name="connsiteX8" fmla="*/ 98449 w 212749"/>
              <a:gd name="connsiteY8" fmla="*/ 177800 h 931333"/>
              <a:gd name="connsiteX9" fmla="*/ 85749 w 212749"/>
              <a:gd name="connsiteY9" fmla="*/ 220133 h 931333"/>
              <a:gd name="connsiteX10" fmla="*/ 81516 w 212749"/>
              <a:gd name="connsiteY10" fmla="*/ 232833 h 931333"/>
              <a:gd name="connsiteX11" fmla="*/ 77282 w 212749"/>
              <a:gd name="connsiteY11" fmla="*/ 245533 h 931333"/>
              <a:gd name="connsiteX12" fmla="*/ 73049 w 212749"/>
              <a:gd name="connsiteY12" fmla="*/ 270933 h 931333"/>
              <a:gd name="connsiteX13" fmla="*/ 94216 w 212749"/>
              <a:gd name="connsiteY13" fmla="*/ 296333 h 931333"/>
              <a:gd name="connsiteX14" fmla="*/ 119616 w 212749"/>
              <a:gd name="connsiteY14" fmla="*/ 313266 h 931333"/>
              <a:gd name="connsiteX15" fmla="*/ 132316 w 212749"/>
              <a:gd name="connsiteY15" fmla="*/ 321733 h 931333"/>
              <a:gd name="connsiteX16" fmla="*/ 132316 w 212749"/>
              <a:gd name="connsiteY16" fmla="*/ 372533 h 931333"/>
              <a:gd name="connsiteX17" fmla="*/ 123849 w 212749"/>
              <a:gd name="connsiteY17" fmla="*/ 419100 h 931333"/>
              <a:gd name="connsiteX18" fmla="*/ 119616 w 212749"/>
              <a:gd name="connsiteY18" fmla="*/ 461433 h 931333"/>
              <a:gd name="connsiteX19" fmla="*/ 102682 w 212749"/>
              <a:gd name="connsiteY19" fmla="*/ 469900 h 931333"/>
              <a:gd name="connsiteX20" fmla="*/ 89982 w 212749"/>
              <a:gd name="connsiteY20" fmla="*/ 478366 h 931333"/>
              <a:gd name="connsiteX21" fmla="*/ 77282 w 212749"/>
              <a:gd name="connsiteY21" fmla="*/ 482600 h 931333"/>
              <a:gd name="connsiteX22" fmla="*/ 64582 w 212749"/>
              <a:gd name="connsiteY22" fmla="*/ 491066 h 931333"/>
              <a:gd name="connsiteX23" fmla="*/ 51882 w 212749"/>
              <a:gd name="connsiteY23" fmla="*/ 495300 h 931333"/>
              <a:gd name="connsiteX24" fmla="*/ 5316 w 212749"/>
              <a:gd name="connsiteY24" fmla="*/ 508000 h 931333"/>
              <a:gd name="connsiteX25" fmla="*/ 9549 w 212749"/>
              <a:gd name="connsiteY25" fmla="*/ 524933 h 931333"/>
              <a:gd name="connsiteX26" fmla="*/ 26482 w 212749"/>
              <a:gd name="connsiteY26" fmla="*/ 533400 h 931333"/>
              <a:gd name="connsiteX27" fmla="*/ 22249 w 212749"/>
              <a:gd name="connsiteY27" fmla="*/ 588433 h 931333"/>
              <a:gd name="connsiteX28" fmla="*/ 51882 w 212749"/>
              <a:gd name="connsiteY28" fmla="*/ 694266 h 931333"/>
              <a:gd name="connsiteX29" fmla="*/ 64582 w 212749"/>
              <a:gd name="connsiteY29" fmla="*/ 702733 h 931333"/>
              <a:gd name="connsiteX30" fmla="*/ 68816 w 212749"/>
              <a:gd name="connsiteY30" fmla="*/ 719666 h 931333"/>
              <a:gd name="connsiteX31" fmla="*/ 73049 w 212749"/>
              <a:gd name="connsiteY31" fmla="*/ 732366 h 931333"/>
              <a:gd name="connsiteX32" fmla="*/ 85749 w 212749"/>
              <a:gd name="connsiteY32" fmla="*/ 808566 h 931333"/>
              <a:gd name="connsiteX33" fmla="*/ 102682 w 212749"/>
              <a:gd name="connsiteY33" fmla="*/ 927100 h 931333"/>
              <a:gd name="connsiteX34" fmla="*/ 115382 w 212749"/>
              <a:gd name="connsiteY34" fmla="*/ 931333 h 931333"/>
              <a:gd name="connsiteX35" fmla="*/ 161949 w 212749"/>
              <a:gd name="connsiteY35" fmla="*/ 922866 h 931333"/>
              <a:gd name="connsiteX36" fmla="*/ 174649 w 212749"/>
              <a:gd name="connsiteY36" fmla="*/ 914400 h 931333"/>
              <a:gd name="connsiteX37" fmla="*/ 183116 w 212749"/>
              <a:gd name="connsiteY37" fmla="*/ 897466 h 931333"/>
              <a:gd name="connsiteX38" fmla="*/ 208516 w 212749"/>
              <a:gd name="connsiteY38" fmla="*/ 889000 h 931333"/>
              <a:gd name="connsiteX39" fmla="*/ 212749 w 212749"/>
              <a:gd name="connsiteY39" fmla="*/ 884766 h 93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12749" h="931333">
                <a:moveTo>
                  <a:pt x="60349" y="0"/>
                </a:moveTo>
                <a:cubicBezTo>
                  <a:pt x="57527" y="7055"/>
                  <a:pt x="54117" y="13903"/>
                  <a:pt x="51882" y="21166"/>
                </a:cubicBezTo>
                <a:cubicBezTo>
                  <a:pt x="43003" y="50024"/>
                  <a:pt x="44099" y="53392"/>
                  <a:pt x="39182" y="80433"/>
                </a:cubicBezTo>
                <a:cubicBezTo>
                  <a:pt x="37895" y="87512"/>
                  <a:pt x="36360" y="94544"/>
                  <a:pt x="34949" y="101600"/>
                </a:cubicBezTo>
                <a:cubicBezTo>
                  <a:pt x="36360" y="118533"/>
                  <a:pt x="34514" y="136062"/>
                  <a:pt x="39182" y="152400"/>
                </a:cubicBezTo>
                <a:cubicBezTo>
                  <a:pt x="40580" y="157292"/>
                  <a:pt x="47206" y="158862"/>
                  <a:pt x="51882" y="160866"/>
                </a:cubicBezTo>
                <a:cubicBezTo>
                  <a:pt x="57230" y="163158"/>
                  <a:pt x="63368" y="163057"/>
                  <a:pt x="68816" y="165100"/>
                </a:cubicBezTo>
                <a:cubicBezTo>
                  <a:pt x="74725" y="167316"/>
                  <a:pt x="79949" y="171080"/>
                  <a:pt x="85749" y="173566"/>
                </a:cubicBezTo>
                <a:cubicBezTo>
                  <a:pt x="89851" y="175324"/>
                  <a:pt x="94216" y="176389"/>
                  <a:pt x="98449" y="177800"/>
                </a:cubicBezTo>
                <a:cubicBezTo>
                  <a:pt x="92051" y="203394"/>
                  <a:pt x="96057" y="189209"/>
                  <a:pt x="85749" y="220133"/>
                </a:cubicBezTo>
                <a:lnTo>
                  <a:pt x="81516" y="232833"/>
                </a:lnTo>
                <a:lnTo>
                  <a:pt x="77282" y="245533"/>
                </a:lnTo>
                <a:cubicBezTo>
                  <a:pt x="75871" y="254000"/>
                  <a:pt x="72101" y="262402"/>
                  <a:pt x="73049" y="270933"/>
                </a:cubicBezTo>
                <a:cubicBezTo>
                  <a:pt x="73710" y="276882"/>
                  <a:pt x="91011" y="293840"/>
                  <a:pt x="94216" y="296333"/>
                </a:cubicBezTo>
                <a:cubicBezTo>
                  <a:pt x="102248" y="302580"/>
                  <a:pt x="111149" y="307622"/>
                  <a:pt x="119616" y="313266"/>
                </a:cubicBezTo>
                <a:lnTo>
                  <a:pt x="132316" y="321733"/>
                </a:lnTo>
                <a:cubicBezTo>
                  <a:pt x="138657" y="353440"/>
                  <a:pt x="137357" y="334728"/>
                  <a:pt x="132316" y="372533"/>
                </a:cubicBezTo>
                <a:cubicBezTo>
                  <a:pt x="126997" y="412421"/>
                  <a:pt x="131888" y="394982"/>
                  <a:pt x="123849" y="419100"/>
                </a:cubicBezTo>
                <a:cubicBezTo>
                  <a:pt x="122438" y="433211"/>
                  <a:pt x="125070" y="448343"/>
                  <a:pt x="119616" y="461433"/>
                </a:cubicBezTo>
                <a:cubicBezTo>
                  <a:pt x="117189" y="467258"/>
                  <a:pt x="108161" y="466769"/>
                  <a:pt x="102682" y="469900"/>
                </a:cubicBezTo>
                <a:cubicBezTo>
                  <a:pt x="98265" y="472424"/>
                  <a:pt x="94533" y="476091"/>
                  <a:pt x="89982" y="478366"/>
                </a:cubicBezTo>
                <a:cubicBezTo>
                  <a:pt x="85991" y="480362"/>
                  <a:pt x="81273" y="480604"/>
                  <a:pt x="77282" y="482600"/>
                </a:cubicBezTo>
                <a:cubicBezTo>
                  <a:pt x="72731" y="484875"/>
                  <a:pt x="69133" y="488791"/>
                  <a:pt x="64582" y="491066"/>
                </a:cubicBezTo>
                <a:cubicBezTo>
                  <a:pt x="60591" y="493062"/>
                  <a:pt x="56156" y="494018"/>
                  <a:pt x="51882" y="495300"/>
                </a:cubicBezTo>
                <a:cubicBezTo>
                  <a:pt x="26743" y="502842"/>
                  <a:pt x="26501" y="502703"/>
                  <a:pt x="5316" y="508000"/>
                </a:cubicBezTo>
                <a:cubicBezTo>
                  <a:pt x="6727" y="513644"/>
                  <a:pt x="5824" y="520463"/>
                  <a:pt x="9549" y="524933"/>
                </a:cubicBezTo>
                <a:cubicBezTo>
                  <a:pt x="13589" y="529781"/>
                  <a:pt x="25244" y="527212"/>
                  <a:pt x="26482" y="533400"/>
                </a:cubicBezTo>
                <a:cubicBezTo>
                  <a:pt x="30090" y="551441"/>
                  <a:pt x="23660" y="570089"/>
                  <a:pt x="22249" y="588433"/>
                </a:cubicBezTo>
                <a:cubicBezTo>
                  <a:pt x="33379" y="716419"/>
                  <a:pt x="0" y="668325"/>
                  <a:pt x="51882" y="694266"/>
                </a:cubicBezTo>
                <a:cubicBezTo>
                  <a:pt x="56433" y="696541"/>
                  <a:pt x="60349" y="699911"/>
                  <a:pt x="64582" y="702733"/>
                </a:cubicBezTo>
                <a:cubicBezTo>
                  <a:pt x="65993" y="708377"/>
                  <a:pt x="67218" y="714072"/>
                  <a:pt x="68816" y="719666"/>
                </a:cubicBezTo>
                <a:cubicBezTo>
                  <a:pt x="70042" y="723957"/>
                  <a:pt x="72274" y="727972"/>
                  <a:pt x="73049" y="732366"/>
                </a:cubicBezTo>
                <a:cubicBezTo>
                  <a:pt x="89770" y="827120"/>
                  <a:pt x="74510" y="763606"/>
                  <a:pt x="85749" y="808566"/>
                </a:cubicBezTo>
                <a:cubicBezTo>
                  <a:pt x="88137" y="870672"/>
                  <a:pt x="59715" y="905617"/>
                  <a:pt x="102682" y="927100"/>
                </a:cubicBezTo>
                <a:cubicBezTo>
                  <a:pt x="106673" y="929096"/>
                  <a:pt x="111149" y="929922"/>
                  <a:pt x="115382" y="931333"/>
                </a:cubicBezTo>
                <a:cubicBezTo>
                  <a:pt x="127066" y="929873"/>
                  <a:pt x="148894" y="929394"/>
                  <a:pt x="161949" y="922866"/>
                </a:cubicBezTo>
                <a:cubicBezTo>
                  <a:pt x="166500" y="920591"/>
                  <a:pt x="170416" y="917222"/>
                  <a:pt x="174649" y="914400"/>
                </a:cubicBezTo>
                <a:cubicBezTo>
                  <a:pt x="177471" y="908755"/>
                  <a:pt x="178067" y="901253"/>
                  <a:pt x="183116" y="897466"/>
                </a:cubicBezTo>
                <a:cubicBezTo>
                  <a:pt x="190256" y="892111"/>
                  <a:pt x="202206" y="895311"/>
                  <a:pt x="208516" y="889000"/>
                </a:cubicBezTo>
                <a:lnTo>
                  <a:pt x="212749" y="884766"/>
                </a:lnTo>
              </a:path>
            </a:pathLst>
          </a:custGeom>
          <a:ln w="762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0000"/>
              </a:solidFill>
            </a:endParaRPr>
          </a:p>
        </p:txBody>
      </p:sp>
      <p:pic>
        <p:nvPicPr>
          <p:cNvPr id="135" name="Picture 27" descr="primary sequence"/>
          <p:cNvPicPr>
            <a:picLocks noChangeAspect="1" noChangeArrowheads="1"/>
          </p:cNvPicPr>
          <p:nvPr/>
        </p:nvPicPr>
        <p:blipFill>
          <a:blip r:embed="rId8"/>
          <a:srcRect r="40386" b="7084"/>
          <a:stretch>
            <a:fillRect/>
          </a:stretch>
        </p:blipFill>
        <p:spPr bwMode="auto">
          <a:xfrm rot="18653002">
            <a:off x="1651680" y="5835690"/>
            <a:ext cx="761795" cy="83474"/>
          </a:xfrm>
          <a:prstGeom prst="rect">
            <a:avLst/>
          </a:prstGeom>
          <a:noFill/>
          <a:ln w="9525">
            <a:noFill/>
            <a:miter lim="800000"/>
            <a:headEnd/>
            <a:tailEnd/>
          </a:ln>
        </p:spPr>
      </p:pic>
    </p:spTree>
    <p:extLst>
      <p:ext uri="{BB962C8B-B14F-4D97-AF65-F5344CB8AC3E}">
        <p14:creationId xmlns:p14="http://schemas.microsoft.com/office/powerpoint/2010/main" val="7934976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1">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1">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1">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1">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1">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7"/>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build="p"/>
      <p:bldP spid="127" grpId="0"/>
      <p:bldP spid="127"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0"/>
          <p:cNvGrpSpPr/>
          <p:nvPr/>
        </p:nvGrpSpPr>
        <p:grpSpPr>
          <a:xfrm>
            <a:off x="3214678" y="4143380"/>
            <a:ext cx="2792413" cy="2504858"/>
            <a:chOff x="6215074" y="4143380"/>
            <a:chExt cx="2792413" cy="2504858"/>
          </a:xfrm>
        </p:grpSpPr>
        <p:sp>
          <p:nvSpPr>
            <p:cNvPr id="40" name="Rounded Rectangle 39"/>
            <p:cNvSpPr/>
            <p:nvPr/>
          </p:nvSpPr>
          <p:spPr>
            <a:xfrm>
              <a:off x="6465870" y="4365785"/>
              <a:ext cx="2494025" cy="2282453"/>
            </a:xfrm>
            <a:prstGeom prst="roundRect">
              <a:avLst/>
            </a:prstGeom>
            <a:solidFill>
              <a:schemeClr val="bg1"/>
            </a:solidFill>
            <a:ln>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3" name="Group 70"/>
            <p:cNvGrpSpPr>
              <a:grpSpLocks/>
            </p:cNvGrpSpPr>
            <p:nvPr/>
          </p:nvGrpSpPr>
          <p:grpSpPr bwMode="auto">
            <a:xfrm>
              <a:off x="6215074" y="4143380"/>
              <a:ext cx="2792413" cy="2430463"/>
              <a:chOff x="27" y="2523"/>
              <a:chExt cx="1759" cy="1531"/>
            </a:xfrm>
          </p:grpSpPr>
          <p:pic>
            <p:nvPicPr>
              <p:cNvPr id="96287" name="Picture 67" descr="loop_closure"/>
              <p:cNvPicPr>
                <a:picLocks noChangeAspect="1" noChangeArrowheads="1"/>
              </p:cNvPicPr>
              <p:nvPr/>
            </p:nvPicPr>
            <p:blipFill>
              <a:blip r:embed="rId3"/>
              <a:srcRect/>
              <a:stretch>
                <a:fillRect/>
              </a:stretch>
            </p:blipFill>
            <p:spPr bwMode="auto">
              <a:xfrm rot="1510903">
                <a:off x="339" y="3216"/>
                <a:ext cx="1248" cy="474"/>
              </a:xfrm>
              <a:prstGeom prst="rect">
                <a:avLst/>
              </a:prstGeom>
              <a:noFill/>
              <a:ln w="9525">
                <a:noFill/>
                <a:miter lim="800000"/>
                <a:headEnd/>
                <a:tailEnd/>
              </a:ln>
            </p:spPr>
          </p:pic>
          <p:sp>
            <p:nvSpPr>
              <p:cNvPr id="96286" name="Text Box 65"/>
              <p:cNvSpPr txBox="1">
                <a:spLocks noChangeArrowheads="1"/>
              </p:cNvSpPr>
              <p:nvPr/>
            </p:nvSpPr>
            <p:spPr bwMode="auto">
              <a:xfrm>
                <a:off x="27" y="2523"/>
                <a:ext cx="1704" cy="388"/>
              </a:xfrm>
              <a:prstGeom prst="rect">
                <a:avLst/>
              </a:prstGeom>
              <a:noFill/>
              <a:ln w="9525">
                <a:noFill/>
                <a:miter lim="800000"/>
                <a:headEnd/>
                <a:tailEnd/>
              </a:ln>
            </p:spPr>
            <p:txBody>
              <a:bodyPr lIns="65306" tIns="32653" rIns="65306" bIns="32653">
                <a:spAutoFit/>
              </a:bodyPr>
              <a:lstStyle/>
              <a:p>
                <a:pPr algn="ctr" defTabSz="914400" rtl="1">
                  <a:spcBef>
                    <a:spcPct val="50000"/>
                  </a:spcBef>
                </a:pPr>
                <a:r>
                  <a:rPr lang="en-US" dirty="0">
                    <a:solidFill>
                      <a:srgbClr val="FF6600"/>
                    </a:solidFill>
                    <a:latin typeface="+mj-lt"/>
                    <a:ea typeface="Arial Unicode MS" pitchFamily="34" charset="-128"/>
                    <a:cs typeface="Arial Unicode MS" pitchFamily="34" charset="-128"/>
                  </a:rPr>
                  <a:t/>
                </a:r>
                <a:br>
                  <a:rPr lang="en-US" dirty="0">
                    <a:solidFill>
                      <a:srgbClr val="FF6600"/>
                    </a:solidFill>
                    <a:latin typeface="+mj-lt"/>
                    <a:ea typeface="Arial Unicode MS" pitchFamily="34" charset="-128"/>
                    <a:cs typeface="Arial Unicode MS" pitchFamily="34" charset="-128"/>
                  </a:rPr>
                </a:br>
                <a:r>
                  <a:rPr lang="en-US" dirty="0" smtClean="0">
                    <a:solidFill>
                      <a:srgbClr val="FF6600"/>
                    </a:solidFill>
                    <a:latin typeface="+mj-lt"/>
                    <a:ea typeface="Arial Unicode MS" pitchFamily="34" charset="-128"/>
                    <a:cs typeface="Arial Unicode MS" pitchFamily="34" charset="-128"/>
                  </a:rPr>
                  <a:t>Loop </a:t>
                </a:r>
                <a:r>
                  <a:rPr lang="en-US" dirty="0">
                    <a:solidFill>
                      <a:srgbClr val="FF6600"/>
                    </a:solidFill>
                    <a:latin typeface="+mj-lt"/>
                    <a:ea typeface="Arial Unicode MS" pitchFamily="34" charset="-128"/>
                    <a:cs typeface="Arial Unicode MS" pitchFamily="34" charset="-128"/>
                  </a:rPr>
                  <a:t>modeling</a:t>
                </a:r>
              </a:p>
            </p:txBody>
          </p:sp>
          <p:sp>
            <p:nvSpPr>
              <p:cNvPr id="96289" name="Rectangle 69"/>
              <p:cNvSpPr>
                <a:spLocks noChangeArrowheads="1"/>
              </p:cNvSpPr>
              <p:nvPr/>
            </p:nvSpPr>
            <p:spPr bwMode="auto">
              <a:xfrm>
                <a:off x="100" y="2960"/>
                <a:ext cx="1686" cy="1094"/>
              </a:xfrm>
              <a:prstGeom prst="roundRect">
                <a:avLst/>
              </a:prstGeom>
              <a:noFill/>
              <a:ln w="9525">
                <a:noFill/>
                <a:miter lim="800000"/>
                <a:headEnd/>
                <a:tailEnd/>
              </a:ln>
            </p:spPr>
            <p:txBody>
              <a:bodyPr wrap="none" anchor="ctr"/>
              <a:lstStyle/>
              <a:p>
                <a:endParaRPr lang="en-US">
                  <a:latin typeface="+mj-lt"/>
                </a:endParaRPr>
              </a:p>
            </p:txBody>
          </p:sp>
        </p:grpSp>
      </p:grpSp>
      <p:sp>
        <p:nvSpPr>
          <p:cNvPr id="96258" name="Rectangle 2"/>
          <p:cNvSpPr>
            <a:spLocks noGrp="1" noChangeArrowheads="1"/>
          </p:cNvSpPr>
          <p:nvPr>
            <p:ph type="title" idx="4294967295"/>
          </p:nvPr>
        </p:nvSpPr>
        <p:spPr>
          <a:xfrm>
            <a:off x="76200" y="133350"/>
            <a:ext cx="8901112" cy="1314450"/>
          </a:xfrm>
        </p:spPr>
        <p:txBody>
          <a:bodyPr vert="horz" lIns="91440" tIns="45720" rIns="91440" bIns="45720" rtlCol="0" anchor="ctr">
            <a:noAutofit/>
          </a:bodyPr>
          <a:lstStyle/>
          <a:p>
            <a:r>
              <a:rPr lang="en-US" b="1" i="1" dirty="0" smtClean="0"/>
              <a:t>FlexPepDock</a:t>
            </a:r>
            <a:r>
              <a:rPr lang="en-US" dirty="0" smtClean="0"/>
              <a:t> uses Rosetta infrastructure for structural modeling</a:t>
            </a:r>
          </a:p>
        </p:txBody>
      </p:sp>
      <p:grpSp>
        <p:nvGrpSpPr>
          <p:cNvPr id="4" name="Group 51"/>
          <p:cNvGrpSpPr/>
          <p:nvPr/>
        </p:nvGrpSpPr>
        <p:grpSpPr>
          <a:xfrm>
            <a:off x="6184897" y="4383610"/>
            <a:ext cx="2530507" cy="2260100"/>
            <a:chOff x="6429388" y="1417639"/>
            <a:chExt cx="2530507" cy="2260100"/>
          </a:xfrm>
          <a:effectLst/>
        </p:grpSpPr>
        <p:sp>
          <p:nvSpPr>
            <p:cNvPr id="39" name="Rounded Rectangle 38"/>
            <p:cNvSpPr/>
            <p:nvPr/>
          </p:nvSpPr>
          <p:spPr>
            <a:xfrm>
              <a:off x="6465870" y="1417639"/>
              <a:ext cx="2494025" cy="2260100"/>
            </a:xfrm>
            <a:prstGeom prst="round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96259" name="Text Box 17"/>
            <p:cNvSpPr txBox="1">
              <a:spLocks noChangeArrowheads="1"/>
            </p:cNvSpPr>
            <p:nvPr/>
          </p:nvSpPr>
          <p:spPr bwMode="auto">
            <a:xfrm>
              <a:off x="6429388" y="1514421"/>
              <a:ext cx="2511425" cy="342943"/>
            </a:xfrm>
            <a:prstGeom prst="rect">
              <a:avLst/>
            </a:prstGeom>
            <a:noFill/>
            <a:ln w="9525">
              <a:noFill/>
              <a:miter lim="800000"/>
              <a:headEnd/>
              <a:tailEnd/>
            </a:ln>
          </p:spPr>
          <p:txBody>
            <a:bodyPr lIns="65306" tIns="32653" rIns="65306" bIns="32653">
              <a:spAutoFit/>
            </a:bodyPr>
            <a:lstStyle/>
            <a:p>
              <a:pPr algn="ctr" defTabSz="914400">
                <a:spcBef>
                  <a:spcPct val="50000"/>
                </a:spcBef>
              </a:pPr>
              <a:r>
                <a:rPr lang="en-US" dirty="0" smtClean="0">
                  <a:solidFill>
                    <a:srgbClr val="FF6600"/>
                  </a:solidFill>
                  <a:latin typeface="+mj-lt"/>
                  <a:ea typeface="Arial Unicode MS" pitchFamily="34" charset="-128"/>
                  <a:cs typeface="Arial Unicode MS" pitchFamily="34" charset="-128"/>
                </a:rPr>
                <a:t>Fragment libraries</a:t>
              </a:r>
              <a:endParaRPr lang="en-US" dirty="0">
                <a:solidFill>
                  <a:srgbClr val="FF6600"/>
                </a:solidFill>
                <a:latin typeface="+mj-lt"/>
                <a:ea typeface="Arial Unicode MS" pitchFamily="34" charset="-128"/>
                <a:cs typeface="Arial Unicode MS" pitchFamily="34" charset="-128"/>
              </a:endParaRPr>
            </a:p>
          </p:txBody>
        </p:sp>
        <p:pic>
          <p:nvPicPr>
            <p:cNvPr id="96260" name="Picture 18"/>
            <p:cNvPicPr>
              <a:picLocks noChangeAspect="1" noChangeArrowheads="1"/>
            </p:cNvPicPr>
            <p:nvPr/>
          </p:nvPicPr>
          <p:blipFill>
            <a:blip r:embed="rId4"/>
            <a:srcRect b="25000"/>
            <a:stretch>
              <a:fillRect/>
            </a:stretch>
          </p:blipFill>
          <p:spPr bwMode="auto">
            <a:xfrm>
              <a:off x="6719941" y="1927013"/>
              <a:ext cx="2049462" cy="15086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5" name="Group 52"/>
          <p:cNvGrpSpPr/>
          <p:nvPr/>
        </p:nvGrpSpPr>
        <p:grpSpPr>
          <a:xfrm>
            <a:off x="5786446" y="1814520"/>
            <a:ext cx="3232150" cy="2224080"/>
            <a:chOff x="3268676" y="1417638"/>
            <a:chExt cx="3232150" cy="2224080"/>
          </a:xfrm>
        </p:grpSpPr>
        <p:sp>
          <p:nvSpPr>
            <p:cNvPr id="41" name="Rounded Rectangle 40"/>
            <p:cNvSpPr/>
            <p:nvPr/>
          </p:nvSpPr>
          <p:spPr>
            <a:xfrm>
              <a:off x="3444876" y="1417638"/>
              <a:ext cx="2871756" cy="2224080"/>
            </a:xfrm>
            <a:prstGeom prst="roundRect">
              <a:avLst/>
            </a:prstGeom>
            <a:solidFill>
              <a:srgbClr val="FFFFFF"/>
            </a:solidFill>
            <a:ln>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96282" name="Text Box 63"/>
            <p:cNvSpPr txBox="1">
              <a:spLocks noChangeArrowheads="1"/>
            </p:cNvSpPr>
            <p:nvPr/>
          </p:nvSpPr>
          <p:spPr bwMode="auto">
            <a:xfrm>
              <a:off x="3268676" y="1458913"/>
              <a:ext cx="3232150" cy="585787"/>
            </a:xfrm>
            <a:prstGeom prst="rect">
              <a:avLst/>
            </a:prstGeom>
            <a:noFill/>
            <a:ln w="9525">
              <a:noFill/>
              <a:miter lim="800000"/>
              <a:headEnd/>
              <a:tailEnd/>
            </a:ln>
          </p:spPr>
          <p:txBody>
            <a:bodyPr lIns="65306" tIns="32653" rIns="65306" bIns="32653">
              <a:spAutoFit/>
            </a:bodyPr>
            <a:lstStyle/>
            <a:p>
              <a:pPr algn="ctr" defTabSz="914400" rtl="1">
                <a:spcBef>
                  <a:spcPct val="50000"/>
                </a:spcBef>
              </a:pPr>
              <a:r>
                <a:rPr lang="en-US" dirty="0" smtClean="0">
                  <a:solidFill>
                    <a:srgbClr val="FF6600"/>
                  </a:solidFill>
                  <a:latin typeface="+mj-lt"/>
                  <a:ea typeface="Arial Unicode MS" pitchFamily="34" charset="-128"/>
                  <a:cs typeface="Arial Unicode MS" pitchFamily="34" charset="-128"/>
                </a:rPr>
                <a:t>Energy function </a:t>
              </a:r>
              <a:r>
                <a:rPr lang="en-US" dirty="0">
                  <a:solidFill>
                    <a:srgbClr val="FF6600"/>
                  </a:solidFill>
                  <a:latin typeface="+mj-lt"/>
                  <a:ea typeface="Arial Unicode MS" pitchFamily="34" charset="-128"/>
                  <a:cs typeface="Arial Unicode MS" pitchFamily="34" charset="-128"/>
                </a:rPr>
                <a:t/>
              </a:r>
              <a:br>
                <a:rPr lang="en-US" dirty="0">
                  <a:solidFill>
                    <a:srgbClr val="FF6600"/>
                  </a:solidFill>
                  <a:latin typeface="+mj-lt"/>
                  <a:ea typeface="Arial Unicode MS" pitchFamily="34" charset="-128"/>
                  <a:cs typeface="Arial Unicode MS" pitchFamily="34" charset="-128"/>
                </a:rPr>
              </a:br>
              <a:r>
                <a:rPr lang="en-US" sz="1600" dirty="0">
                  <a:solidFill>
                    <a:srgbClr val="FF6600"/>
                  </a:solidFill>
                  <a:latin typeface="+mj-lt"/>
                  <a:ea typeface="Arial Unicode MS" pitchFamily="34" charset="-128"/>
                  <a:cs typeface="Arial Unicode MS" pitchFamily="34" charset="-128"/>
                </a:rPr>
                <a:t>(</a:t>
              </a:r>
              <a:r>
                <a:rPr lang="en-US" sz="1600" dirty="0" smtClean="0">
                  <a:solidFill>
                    <a:srgbClr val="FF6600"/>
                  </a:solidFill>
                  <a:latin typeface="+mj-lt"/>
                  <a:ea typeface="Arial Unicode MS" pitchFamily="34" charset="-128"/>
                  <a:cs typeface="Arial Unicode MS" pitchFamily="34" charset="-128"/>
                </a:rPr>
                <a:t>full-atom/</a:t>
              </a:r>
              <a:r>
                <a:rPr lang="en-US" sz="1600" dirty="0" err="1" smtClean="0">
                  <a:solidFill>
                    <a:srgbClr val="FF6600"/>
                  </a:solidFill>
                  <a:latin typeface="+mj-lt"/>
                  <a:ea typeface="Arial Unicode MS" pitchFamily="34" charset="-128"/>
                  <a:cs typeface="Arial Unicode MS" pitchFamily="34" charset="-128"/>
                </a:rPr>
                <a:t>centroid</a:t>
              </a:r>
              <a:r>
                <a:rPr lang="en-US" sz="1600" dirty="0" smtClean="0">
                  <a:solidFill>
                    <a:srgbClr val="FF6600"/>
                  </a:solidFill>
                  <a:latin typeface="+mj-lt"/>
                  <a:ea typeface="Arial Unicode MS" pitchFamily="34" charset="-128"/>
                  <a:cs typeface="Arial Unicode MS" pitchFamily="34" charset="-128"/>
                </a:rPr>
                <a:t> </a:t>
              </a:r>
              <a:r>
                <a:rPr lang="en-US" sz="1600" dirty="0">
                  <a:solidFill>
                    <a:srgbClr val="FF6600"/>
                  </a:solidFill>
                  <a:latin typeface="+mj-lt"/>
                  <a:ea typeface="Arial Unicode MS" pitchFamily="34" charset="-128"/>
                  <a:cs typeface="Arial Unicode MS" pitchFamily="34" charset="-128"/>
                </a:rPr>
                <a:t>side-chains)</a:t>
              </a:r>
            </a:p>
          </p:txBody>
        </p:sp>
        <p:pic>
          <p:nvPicPr>
            <p:cNvPr id="96283" name="Picture 64"/>
            <p:cNvPicPr>
              <a:picLocks noChangeAspect="1" noChangeArrowheads="1"/>
            </p:cNvPicPr>
            <p:nvPr/>
          </p:nvPicPr>
          <p:blipFill>
            <a:blip r:embed="rId5"/>
            <a:srcRect/>
            <a:stretch>
              <a:fillRect/>
            </a:stretch>
          </p:blipFill>
          <p:spPr bwMode="auto">
            <a:xfrm>
              <a:off x="3781434" y="2035190"/>
              <a:ext cx="2076450" cy="1454150"/>
            </a:xfrm>
            <a:prstGeom prst="rect">
              <a:avLst/>
            </a:prstGeom>
            <a:noFill/>
            <a:ln w="9525">
              <a:noFill/>
              <a:miter lim="800000"/>
              <a:headEnd/>
              <a:tailEnd/>
            </a:ln>
          </p:spPr>
        </p:pic>
      </p:grpSp>
      <p:grpSp>
        <p:nvGrpSpPr>
          <p:cNvPr id="6" name="Group 65"/>
          <p:cNvGrpSpPr/>
          <p:nvPr/>
        </p:nvGrpSpPr>
        <p:grpSpPr>
          <a:xfrm>
            <a:off x="71406" y="1781147"/>
            <a:ext cx="3232150" cy="3857653"/>
            <a:chOff x="71406" y="1428735"/>
            <a:chExt cx="3232150" cy="3857653"/>
          </a:xfrm>
        </p:grpSpPr>
        <p:sp>
          <p:nvSpPr>
            <p:cNvPr id="42" name="Rounded Rectangle 41"/>
            <p:cNvSpPr/>
            <p:nvPr/>
          </p:nvSpPr>
          <p:spPr>
            <a:xfrm>
              <a:off x="71406" y="1428735"/>
              <a:ext cx="3232149" cy="3857653"/>
            </a:xfrm>
            <a:prstGeom prst="roundRect">
              <a:avLst/>
            </a:prstGeom>
            <a:solidFill>
              <a:srgbClr val="FFFFFF"/>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grpSp>
          <p:nvGrpSpPr>
            <p:cNvPr id="7" name="Group 19"/>
            <p:cNvGrpSpPr>
              <a:grpSpLocks/>
            </p:cNvGrpSpPr>
            <p:nvPr/>
          </p:nvGrpSpPr>
          <p:grpSpPr bwMode="auto">
            <a:xfrm>
              <a:off x="161884" y="2573906"/>
              <a:ext cx="2796172" cy="2322291"/>
              <a:chOff x="4894" y="1481"/>
              <a:chExt cx="2586" cy="2338"/>
            </a:xfrm>
          </p:grpSpPr>
          <p:sp>
            <p:nvSpPr>
              <p:cNvPr id="96263" name="Freeform 21"/>
              <p:cNvSpPr>
                <a:spLocks/>
              </p:cNvSpPr>
              <p:nvPr/>
            </p:nvSpPr>
            <p:spPr bwMode="auto">
              <a:xfrm>
                <a:off x="5474" y="1713"/>
                <a:ext cx="1270" cy="1470"/>
              </a:xfrm>
              <a:custGeom>
                <a:avLst/>
                <a:gdLst>
                  <a:gd name="T0" fmla="*/ 0 w 1034"/>
                  <a:gd name="T1" fmla="*/ 804 h 1187"/>
                  <a:gd name="T2" fmla="*/ 113 w 1034"/>
                  <a:gd name="T3" fmla="*/ 642 h 1187"/>
                  <a:gd name="T4" fmla="*/ 187 w 1034"/>
                  <a:gd name="T5" fmla="*/ 948 h 1187"/>
                  <a:gd name="T6" fmla="*/ 285 w 1034"/>
                  <a:gd name="T7" fmla="*/ 1037 h 1187"/>
                  <a:gd name="T8" fmla="*/ 331 w 1034"/>
                  <a:gd name="T9" fmla="*/ 690 h 1187"/>
                  <a:gd name="T10" fmla="*/ 428 w 1034"/>
                  <a:gd name="T11" fmla="*/ 1181 h 1187"/>
                  <a:gd name="T12" fmla="*/ 509 w 1034"/>
                  <a:gd name="T13" fmla="*/ 656 h 1187"/>
                  <a:gd name="T14" fmla="*/ 593 w 1034"/>
                  <a:gd name="T15" fmla="*/ 554 h 1187"/>
                  <a:gd name="T16" fmla="*/ 715 w 1034"/>
                  <a:gd name="T17" fmla="*/ 875 h 1187"/>
                  <a:gd name="T18" fmla="*/ 773 w 1034"/>
                  <a:gd name="T19" fmla="*/ 354 h 1187"/>
                  <a:gd name="T20" fmla="*/ 887 w 1034"/>
                  <a:gd name="T21" fmla="*/ 337 h 1187"/>
                  <a:gd name="T22" fmla="*/ 1034 w 1034"/>
                  <a:gd name="T23" fmla="*/ 0 h 11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34"/>
                  <a:gd name="T37" fmla="*/ 0 h 1187"/>
                  <a:gd name="T38" fmla="*/ 1034 w 1034"/>
                  <a:gd name="T39" fmla="*/ 1187 h 11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34" h="1187">
                    <a:moveTo>
                      <a:pt x="0" y="804"/>
                    </a:moveTo>
                    <a:cubicBezTo>
                      <a:pt x="19" y="777"/>
                      <a:pt x="83" y="618"/>
                      <a:pt x="113" y="642"/>
                    </a:cubicBezTo>
                    <a:cubicBezTo>
                      <a:pt x="144" y="666"/>
                      <a:pt x="158" y="882"/>
                      <a:pt x="187" y="948"/>
                    </a:cubicBezTo>
                    <a:cubicBezTo>
                      <a:pt x="215" y="1013"/>
                      <a:pt x="261" y="1080"/>
                      <a:pt x="285" y="1037"/>
                    </a:cubicBezTo>
                    <a:cubicBezTo>
                      <a:pt x="309" y="995"/>
                      <a:pt x="308" y="666"/>
                      <a:pt x="331" y="690"/>
                    </a:cubicBezTo>
                    <a:cubicBezTo>
                      <a:pt x="355" y="714"/>
                      <a:pt x="398" y="1187"/>
                      <a:pt x="428" y="1181"/>
                    </a:cubicBezTo>
                    <a:cubicBezTo>
                      <a:pt x="458" y="1175"/>
                      <a:pt x="481" y="760"/>
                      <a:pt x="509" y="656"/>
                    </a:cubicBezTo>
                    <a:cubicBezTo>
                      <a:pt x="537" y="552"/>
                      <a:pt x="559" y="518"/>
                      <a:pt x="593" y="554"/>
                    </a:cubicBezTo>
                    <a:cubicBezTo>
                      <a:pt x="627" y="590"/>
                      <a:pt x="685" y="908"/>
                      <a:pt x="715" y="875"/>
                    </a:cubicBezTo>
                    <a:cubicBezTo>
                      <a:pt x="745" y="842"/>
                      <a:pt x="744" y="444"/>
                      <a:pt x="773" y="354"/>
                    </a:cubicBezTo>
                    <a:cubicBezTo>
                      <a:pt x="802" y="265"/>
                      <a:pt x="843" y="396"/>
                      <a:pt x="887" y="337"/>
                    </a:cubicBezTo>
                    <a:cubicBezTo>
                      <a:pt x="931" y="278"/>
                      <a:pt x="1010" y="56"/>
                      <a:pt x="1034" y="0"/>
                    </a:cubicBezTo>
                  </a:path>
                </a:pathLst>
              </a:custGeom>
              <a:noFill/>
              <a:ln w="9525">
                <a:solidFill>
                  <a:schemeClr val="tx1"/>
                </a:solidFill>
                <a:round/>
                <a:headEnd/>
                <a:tailEnd/>
              </a:ln>
            </p:spPr>
            <p:txBody>
              <a:bodyPr/>
              <a:lstStyle/>
              <a:p>
                <a:endParaRPr lang="en-US">
                  <a:latin typeface="+mj-lt"/>
                </a:endParaRPr>
              </a:p>
            </p:txBody>
          </p:sp>
          <p:sp>
            <p:nvSpPr>
              <p:cNvPr id="96264" name="Oval 22"/>
              <p:cNvSpPr>
                <a:spLocks noChangeArrowheads="1"/>
              </p:cNvSpPr>
              <p:nvPr/>
            </p:nvSpPr>
            <p:spPr bwMode="auto">
              <a:xfrm>
                <a:off x="5963" y="3100"/>
                <a:ext cx="63" cy="66"/>
              </a:xfrm>
              <a:prstGeom prst="ellipse">
                <a:avLst/>
              </a:prstGeom>
              <a:solidFill>
                <a:schemeClr val="folHlink"/>
              </a:solidFill>
              <a:ln w="9525">
                <a:solidFill>
                  <a:schemeClr val="folHlink"/>
                </a:solidFill>
                <a:round/>
                <a:headEnd/>
                <a:tailEnd/>
              </a:ln>
            </p:spPr>
            <p:txBody>
              <a:bodyPr wrap="none" lIns="65306" tIns="32653" rIns="65306" bIns="32653" anchor="ctr"/>
              <a:lstStyle/>
              <a:p>
                <a:pPr defTabSz="327025"/>
                <a:endParaRPr lang="en-US" sz="1400">
                  <a:solidFill>
                    <a:schemeClr val="folHlink"/>
                  </a:solidFill>
                  <a:latin typeface="+mj-lt"/>
                  <a:ea typeface="SimSun" pitchFamily="2" charset="-122"/>
                </a:endParaRPr>
              </a:p>
            </p:txBody>
          </p:sp>
          <p:sp>
            <p:nvSpPr>
              <p:cNvPr id="96265" name="Freeform 23"/>
              <p:cNvSpPr>
                <a:spLocks/>
              </p:cNvSpPr>
              <p:nvPr/>
            </p:nvSpPr>
            <p:spPr bwMode="auto">
              <a:xfrm>
                <a:off x="6142" y="2415"/>
                <a:ext cx="1180" cy="1124"/>
              </a:xfrm>
              <a:custGeom>
                <a:avLst/>
                <a:gdLst>
                  <a:gd name="T0" fmla="*/ 0 w 1349"/>
                  <a:gd name="T1" fmla="*/ 560 h 1273"/>
                  <a:gd name="T2" fmla="*/ 81 w 1349"/>
                  <a:gd name="T3" fmla="*/ 952 h 1273"/>
                  <a:gd name="T4" fmla="*/ 203 w 1349"/>
                  <a:gd name="T5" fmla="*/ 808 h 1273"/>
                  <a:gd name="T6" fmla="*/ 406 w 1349"/>
                  <a:gd name="T7" fmla="*/ 1251 h 1273"/>
                  <a:gd name="T8" fmla="*/ 540 w 1349"/>
                  <a:gd name="T9" fmla="*/ 943 h 1273"/>
                  <a:gd name="T10" fmla="*/ 705 w 1349"/>
                  <a:gd name="T11" fmla="*/ 1023 h 1273"/>
                  <a:gd name="T12" fmla="*/ 793 w 1349"/>
                  <a:gd name="T13" fmla="*/ 446 h 1273"/>
                  <a:gd name="T14" fmla="*/ 877 w 1349"/>
                  <a:gd name="T15" fmla="*/ 606 h 1273"/>
                  <a:gd name="T16" fmla="*/ 1012 w 1349"/>
                  <a:gd name="T17" fmla="*/ 269 h 1273"/>
                  <a:gd name="T18" fmla="*/ 1214 w 1349"/>
                  <a:gd name="T19" fmla="*/ 404 h 1273"/>
                  <a:gd name="T20" fmla="*/ 1349 w 1349"/>
                  <a:gd name="T21" fmla="*/ 0 h 12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49"/>
                  <a:gd name="T34" fmla="*/ 0 h 1273"/>
                  <a:gd name="T35" fmla="*/ 1349 w 1349"/>
                  <a:gd name="T36" fmla="*/ 1273 h 127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49" h="1273">
                    <a:moveTo>
                      <a:pt x="0" y="560"/>
                    </a:moveTo>
                    <a:cubicBezTo>
                      <a:pt x="13" y="626"/>
                      <a:pt x="47" y="911"/>
                      <a:pt x="81" y="952"/>
                    </a:cubicBezTo>
                    <a:cubicBezTo>
                      <a:pt x="115" y="993"/>
                      <a:pt x="150" y="759"/>
                      <a:pt x="203" y="808"/>
                    </a:cubicBezTo>
                    <a:cubicBezTo>
                      <a:pt x="257" y="858"/>
                      <a:pt x="349" y="1228"/>
                      <a:pt x="406" y="1251"/>
                    </a:cubicBezTo>
                    <a:cubicBezTo>
                      <a:pt x="462" y="1273"/>
                      <a:pt x="490" y="981"/>
                      <a:pt x="540" y="943"/>
                    </a:cubicBezTo>
                    <a:cubicBezTo>
                      <a:pt x="591" y="905"/>
                      <a:pt x="663" y="1106"/>
                      <a:pt x="705" y="1023"/>
                    </a:cubicBezTo>
                    <a:cubicBezTo>
                      <a:pt x="747" y="940"/>
                      <a:pt x="765" y="515"/>
                      <a:pt x="793" y="446"/>
                    </a:cubicBezTo>
                    <a:cubicBezTo>
                      <a:pt x="821" y="378"/>
                      <a:pt x="841" y="636"/>
                      <a:pt x="877" y="606"/>
                    </a:cubicBezTo>
                    <a:cubicBezTo>
                      <a:pt x="914" y="577"/>
                      <a:pt x="956" y="303"/>
                      <a:pt x="1012" y="269"/>
                    </a:cubicBezTo>
                    <a:cubicBezTo>
                      <a:pt x="1068" y="236"/>
                      <a:pt x="1158" y="449"/>
                      <a:pt x="1214" y="404"/>
                    </a:cubicBezTo>
                    <a:cubicBezTo>
                      <a:pt x="1270" y="359"/>
                      <a:pt x="1327" y="67"/>
                      <a:pt x="1349" y="0"/>
                    </a:cubicBezTo>
                  </a:path>
                </a:pathLst>
              </a:custGeom>
              <a:noFill/>
              <a:ln w="9525">
                <a:solidFill>
                  <a:schemeClr val="hlink"/>
                </a:solidFill>
                <a:round/>
                <a:headEnd/>
                <a:tailEnd/>
              </a:ln>
            </p:spPr>
            <p:txBody>
              <a:bodyPr wrap="none" anchor="ctr"/>
              <a:lstStyle/>
              <a:p>
                <a:endParaRPr lang="en-US">
                  <a:latin typeface="+mj-lt"/>
                </a:endParaRPr>
              </a:p>
            </p:txBody>
          </p:sp>
          <p:sp>
            <p:nvSpPr>
              <p:cNvPr id="96266" name="Oval 24"/>
              <p:cNvSpPr>
                <a:spLocks noChangeArrowheads="1"/>
              </p:cNvSpPr>
              <p:nvPr/>
            </p:nvSpPr>
            <p:spPr bwMode="auto">
              <a:xfrm>
                <a:off x="6350" y="2177"/>
                <a:ext cx="64" cy="65"/>
              </a:xfrm>
              <a:prstGeom prst="ellipse">
                <a:avLst/>
              </a:prstGeom>
              <a:solidFill>
                <a:srgbClr val="008000"/>
              </a:solidFill>
              <a:ln w="9525">
                <a:solidFill>
                  <a:srgbClr val="008000"/>
                </a:solidFill>
                <a:round/>
                <a:headEnd/>
                <a:tailEnd/>
              </a:ln>
            </p:spPr>
            <p:txBody>
              <a:bodyPr wrap="none" anchor="ctr"/>
              <a:lstStyle/>
              <a:p>
                <a:endParaRPr lang="en-US">
                  <a:latin typeface="+mj-lt"/>
                </a:endParaRPr>
              </a:p>
            </p:txBody>
          </p:sp>
          <p:sp>
            <p:nvSpPr>
              <p:cNvPr id="96267" name="Oval 25"/>
              <p:cNvSpPr>
                <a:spLocks noChangeArrowheads="1"/>
              </p:cNvSpPr>
              <p:nvPr/>
            </p:nvSpPr>
            <p:spPr bwMode="auto">
              <a:xfrm>
                <a:off x="6352" y="3114"/>
                <a:ext cx="64" cy="66"/>
              </a:xfrm>
              <a:prstGeom prst="ellipse">
                <a:avLst/>
              </a:prstGeom>
              <a:solidFill>
                <a:schemeClr val="hlink"/>
              </a:solidFill>
              <a:ln w="9525">
                <a:solidFill>
                  <a:schemeClr val="hlink"/>
                </a:solidFill>
                <a:round/>
                <a:headEnd/>
                <a:tailEnd/>
              </a:ln>
            </p:spPr>
            <p:txBody>
              <a:bodyPr wrap="none" anchor="ctr"/>
              <a:lstStyle/>
              <a:p>
                <a:endParaRPr lang="en-US">
                  <a:latin typeface="+mj-lt"/>
                </a:endParaRPr>
              </a:p>
            </p:txBody>
          </p:sp>
          <p:sp>
            <p:nvSpPr>
              <p:cNvPr id="96268" name="Oval 26"/>
              <p:cNvSpPr>
                <a:spLocks noChangeArrowheads="1"/>
              </p:cNvSpPr>
              <p:nvPr/>
            </p:nvSpPr>
            <p:spPr bwMode="auto">
              <a:xfrm>
                <a:off x="6470" y="3447"/>
                <a:ext cx="64" cy="66"/>
              </a:xfrm>
              <a:prstGeom prst="ellipse">
                <a:avLst/>
              </a:prstGeom>
              <a:solidFill>
                <a:schemeClr val="tx2"/>
              </a:solidFill>
              <a:ln w="9525">
                <a:solidFill>
                  <a:schemeClr val="tx2"/>
                </a:solidFill>
                <a:round/>
                <a:headEnd/>
                <a:tailEnd/>
              </a:ln>
            </p:spPr>
            <p:txBody>
              <a:bodyPr wrap="none" anchor="ctr"/>
              <a:lstStyle/>
              <a:p>
                <a:endParaRPr lang="en-US">
                  <a:latin typeface="+mj-lt"/>
                </a:endParaRPr>
              </a:p>
            </p:txBody>
          </p:sp>
          <p:sp>
            <p:nvSpPr>
              <p:cNvPr id="96269" name="Freeform 27"/>
              <p:cNvSpPr>
                <a:spLocks/>
              </p:cNvSpPr>
              <p:nvPr/>
            </p:nvSpPr>
            <p:spPr bwMode="auto">
              <a:xfrm>
                <a:off x="5971" y="2088"/>
                <a:ext cx="341" cy="950"/>
              </a:xfrm>
              <a:custGeom>
                <a:avLst/>
                <a:gdLst>
                  <a:gd name="T0" fmla="*/ 14 w 278"/>
                  <a:gd name="T1" fmla="*/ 767 h 767"/>
                  <a:gd name="T2" fmla="*/ 44 w 278"/>
                  <a:gd name="T3" fmla="*/ 113 h 767"/>
                  <a:gd name="T4" fmla="*/ 278 w 278"/>
                  <a:gd name="T5" fmla="*/ 89 h 767"/>
                  <a:gd name="T6" fmla="*/ 0 60000 65536"/>
                  <a:gd name="T7" fmla="*/ 0 60000 65536"/>
                  <a:gd name="T8" fmla="*/ 0 60000 65536"/>
                  <a:gd name="T9" fmla="*/ 0 w 278"/>
                  <a:gd name="T10" fmla="*/ 0 h 767"/>
                  <a:gd name="T11" fmla="*/ 278 w 278"/>
                  <a:gd name="T12" fmla="*/ 767 h 767"/>
                </a:gdLst>
                <a:ahLst/>
                <a:cxnLst>
                  <a:cxn ang="T6">
                    <a:pos x="T0" y="T1"/>
                  </a:cxn>
                  <a:cxn ang="T7">
                    <a:pos x="T2" y="T3"/>
                  </a:cxn>
                  <a:cxn ang="T8">
                    <a:pos x="T4" y="T5"/>
                  </a:cxn>
                </a:cxnLst>
                <a:rect l="T9" t="T10" r="T11" b="T12"/>
                <a:pathLst>
                  <a:path w="278" h="767">
                    <a:moveTo>
                      <a:pt x="14" y="767"/>
                    </a:moveTo>
                    <a:cubicBezTo>
                      <a:pt x="19" y="657"/>
                      <a:pt x="0" y="226"/>
                      <a:pt x="44" y="113"/>
                    </a:cubicBezTo>
                    <a:cubicBezTo>
                      <a:pt x="88" y="0"/>
                      <a:pt x="229" y="94"/>
                      <a:pt x="278" y="89"/>
                    </a:cubicBezTo>
                  </a:path>
                </a:pathLst>
              </a:custGeom>
              <a:noFill/>
              <a:ln w="9525">
                <a:solidFill>
                  <a:schemeClr val="tx1"/>
                </a:solidFill>
                <a:round/>
                <a:headEnd/>
                <a:tailEnd type="triangle" w="med" len="med"/>
              </a:ln>
            </p:spPr>
            <p:txBody>
              <a:bodyPr wrap="none" anchor="ctr"/>
              <a:lstStyle/>
              <a:p>
                <a:endParaRPr lang="en-US">
                  <a:latin typeface="+mj-lt"/>
                </a:endParaRPr>
              </a:p>
            </p:txBody>
          </p:sp>
          <p:sp>
            <p:nvSpPr>
              <p:cNvPr id="96270" name="Line 28"/>
              <p:cNvSpPr>
                <a:spLocks noChangeShapeType="1"/>
              </p:cNvSpPr>
              <p:nvPr/>
            </p:nvSpPr>
            <p:spPr bwMode="auto">
              <a:xfrm>
                <a:off x="6379" y="2288"/>
                <a:ext cx="0" cy="772"/>
              </a:xfrm>
              <a:prstGeom prst="line">
                <a:avLst/>
              </a:prstGeom>
              <a:noFill/>
              <a:ln w="9525">
                <a:solidFill>
                  <a:schemeClr val="tx1"/>
                </a:solidFill>
                <a:round/>
                <a:headEnd/>
                <a:tailEnd type="triangle" w="med" len="med"/>
              </a:ln>
            </p:spPr>
            <p:txBody>
              <a:bodyPr wrap="none" anchor="ctr"/>
              <a:lstStyle/>
              <a:p>
                <a:endParaRPr lang="en-US">
                  <a:latin typeface="+mj-lt"/>
                </a:endParaRPr>
              </a:p>
            </p:txBody>
          </p:sp>
          <p:sp>
            <p:nvSpPr>
              <p:cNvPr id="96271" name="Line 29"/>
              <p:cNvSpPr>
                <a:spLocks noChangeShapeType="1"/>
              </p:cNvSpPr>
              <p:nvPr/>
            </p:nvSpPr>
            <p:spPr bwMode="auto">
              <a:xfrm>
                <a:off x="6421" y="3226"/>
                <a:ext cx="58" cy="179"/>
              </a:xfrm>
              <a:prstGeom prst="line">
                <a:avLst/>
              </a:prstGeom>
              <a:noFill/>
              <a:ln w="9525">
                <a:solidFill>
                  <a:schemeClr val="tx1"/>
                </a:solidFill>
                <a:round/>
                <a:headEnd/>
                <a:tailEnd type="triangle" w="med" len="med"/>
              </a:ln>
            </p:spPr>
            <p:txBody>
              <a:bodyPr wrap="none" anchor="ctr"/>
              <a:lstStyle/>
              <a:p>
                <a:endParaRPr lang="en-US">
                  <a:latin typeface="+mj-lt"/>
                </a:endParaRPr>
              </a:p>
            </p:txBody>
          </p:sp>
          <p:sp>
            <p:nvSpPr>
              <p:cNvPr id="96272" name="Text Box 30"/>
              <p:cNvSpPr txBox="1">
                <a:spLocks noChangeArrowheads="1"/>
              </p:cNvSpPr>
              <p:nvPr/>
            </p:nvSpPr>
            <p:spPr bwMode="auto">
              <a:xfrm>
                <a:off x="5634" y="3146"/>
                <a:ext cx="476" cy="221"/>
              </a:xfrm>
              <a:prstGeom prst="rect">
                <a:avLst/>
              </a:prstGeom>
              <a:noFill/>
              <a:ln w="9525" algn="ctr">
                <a:noFill/>
                <a:miter lim="800000"/>
                <a:headEnd/>
                <a:tailEnd/>
              </a:ln>
            </p:spPr>
            <p:txBody>
              <a:bodyPr wrap="none" lIns="65306" tIns="32653" rIns="65306" bIns="32653">
                <a:spAutoFit/>
              </a:bodyPr>
              <a:lstStyle/>
              <a:p>
                <a:pPr defTabSz="327025"/>
                <a:r>
                  <a:rPr lang="en-US" altLang="zh-CN" sz="1000" b="1">
                    <a:solidFill>
                      <a:srgbClr val="A010F0"/>
                    </a:solidFill>
                    <a:latin typeface="+mj-lt"/>
                    <a:ea typeface="SimSun" pitchFamily="2" charset="-122"/>
                  </a:rPr>
                  <a:t>START</a:t>
                </a:r>
              </a:p>
            </p:txBody>
          </p:sp>
          <p:sp>
            <p:nvSpPr>
              <p:cNvPr id="96273" name="Text Box 31"/>
              <p:cNvSpPr txBox="1">
                <a:spLocks noChangeArrowheads="1"/>
              </p:cNvSpPr>
              <p:nvPr/>
            </p:nvSpPr>
            <p:spPr bwMode="auto">
              <a:xfrm>
                <a:off x="5776" y="1807"/>
                <a:ext cx="831" cy="376"/>
              </a:xfrm>
              <a:prstGeom prst="rect">
                <a:avLst/>
              </a:prstGeom>
              <a:noFill/>
              <a:ln w="9525" algn="ctr">
                <a:noFill/>
                <a:miter lim="800000"/>
                <a:headEnd/>
                <a:tailEnd/>
              </a:ln>
            </p:spPr>
            <p:txBody>
              <a:bodyPr wrap="none" lIns="65306" tIns="32653" rIns="65306" bIns="32653">
                <a:spAutoFit/>
              </a:bodyPr>
              <a:lstStyle/>
              <a:p>
                <a:pPr defTabSz="327025"/>
                <a:r>
                  <a:rPr lang="en-US" altLang="zh-CN" sz="1000" b="1">
                    <a:solidFill>
                      <a:srgbClr val="008000"/>
                    </a:solidFill>
                    <a:latin typeface="+mj-lt"/>
                    <a:ea typeface="SimSun" pitchFamily="2" charset="-122"/>
                  </a:rPr>
                  <a:t>random</a:t>
                </a:r>
              </a:p>
              <a:p>
                <a:pPr defTabSz="327025"/>
                <a:r>
                  <a:rPr lang="en-US" altLang="zh-CN" sz="1000" b="1">
                    <a:solidFill>
                      <a:srgbClr val="008000"/>
                    </a:solidFill>
                    <a:latin typeface="+mj-lt"/>
                    <a:ea typeface="SimSun" pitchFamily="2" charset="-122"/>
                  </a:rPr>
                  <a:t>perturbation</a:t>
                </a:r>
              </a:p>
            </p:txBody>
          </p:sp>
          <p:sp>
            <p:nvSpPr>
              <p:cNvPr id="96274" name="Text Box 32"/>
              <p:cNvSpPr txBox="1">
                <a:spLocks noChangeArrowheads="1"/>
              </p:cNvSpPr>
              <p:nvPr/>
            </p:nvSpPr>
            <p:spPr bwMode="auto">
              <a:xfrm>
                <a:off x="6495" y="2499"/>
                <a:ext cx="496" cy="220"/>
              </a:xfrm>
              <a:prstGeom prst="rect">
                <a:avLst/>
              </a:prstGeom>
              <a:noFill/>
              <a:ln w="9525" algn="ctr">
                <a:noFill/>
                <a:miter lim="800000"/>
                <a:headEnd/>
                <a:tailEnd/>
              </a:ln>
            </p:spPr>
            <p:txBody>
              <a:bodyPr wrap="none" lIns="65306" tIns="32653" rIns="65306" bIns="32653">
                <a:spAutoFit/>
              </a:bodyPr>
              <a:lstStyle/>
              <a:p>
                <a:pPr defTabSz="327025"/>
                <a:r>
                  <a:rPr lang="en-US" altLang="zh-CN" sz="1000" b="1" dirty="0">
                    <a:solidFill>
                      <a:srgbClr val="A010F0"/>
                    </a:solidFill>
                    <a:latin typeface="+mj-lt"/>
                    <a:ea typeface="SimSun" pitchFamily="2" charset="-122"/>
                  </a:rPr>
                  <a:t>repack</a:t>
                </a:r>
              </a:p>
            </p:txBody>
          </p:sp>
          <p:sp>
            <p:nvSpPr>
              <p:cNvPr id="96275" name="Text Box 33"/>
              <p:cNvSpPr txBox="1">
                <a:spLocks noChangeArrowheads="1"/>
              </p:cNvSpPr>
              <p:nvPr/>
            </p:nvSpPr>
            <p:spPr bwMode="auto">
              <a:xfrm>
                <a:off x="6550" y="3285"/>
                <a:ext cx="848" cy="221"/>
              </a:xfrm>
              <a:prstGeom prst="rect">
                <a:avLst/>
              </a:prstGeom>
              <a:noFill/>
              <a:ln w="9525" algn="ctr">
                <a:noFill/>
                <a:miter lim="800000"/>
                <a:headEnd/>
                <a:tailEnd/>
              </a:ln>
            </p:spPr>
            <p:txBody>
              <a:bodyPr wrap="none" lIns="65306" tIns="32653" rIns="65306" bIns="32653">
                <a:spAutoFit/>
              </a:bodyPr>
              <a:lstStyle/>
              <a:p>
                <a:pPr defTabSz="327025"/>
                <a:r>
                  <a:rPr lang="en-US" altLang="zh-CN" sz="1000" b="1" dirty="0">
                    <a:solidFill>
                      <a:srgbClr val="0033CC"/>
                    </a:solidFill>
                    <a:latin typeface="+mj-lt"/>
                    <a:ea typeface="SimSun" pitchFamily="2" charset="-122"/>
                  </a:rPr>
                  <a:t>minimization</a:t>
                </a:r>
              </a:p>
            </p:txBody>
          </p:sp>
          <p:sp>
            <p:nvSpPr>
              <p:cNvPr id="96276" name="Text Box 34"/>
              <p:cNvSpPr txBox="1">
                <a:spLocks noChangeArrowheads="1"/>
              </p:cNvSpPr>
              <p:nvPr/>
            </p:nvSpPr>
            <p:spPr bwMode="auto">
              <a:xfrm>
                <a:off x="6330" y="3573"/>
                <a:ext cx="478" cy="221"/>
              </a:xfrm>
              <a:prstGeom prst="rect">
                <a:avLst/>
              </a:prstGeom>
              <a:noFill/>
              <a:ln w="9525" algn="ctr">
                <a:noFill/>
                <a:miter lim="800000"/>
                <a:headEnd/>
                <a:tailEnd/>
              </a:ln>
            </p:spPr>
            <p:txBody>
              <a:bodyPr wrap="none" lIns="65306" tIns="32653" rIns="65306" bIns="32653">
                <a:spAutoFit/>
              </a:bodyPr>
              <a:lstStyle/>
              <a:p>
                <a:pPr defTabSz="327025"/>
                <a:r>
                  <a:rPr lang="en-US" altLang="zh-CN" sz="1000" b="1" dirty="0">
                    <a:solidFill>
                      <a:srgbClr val="0033CC"/>
                    </a:solidFill>
                    <a:latin typeface="+mj-lt"/>
                    <a:ea typeface="SimSun" pitchFamily="2" charset="-122"/>
                  </a:rPr>
                  <a:t>FINISH</a:t>
                </a:r>
              </a:p>
            </p:txBody>
          </p:sp>
          <p:sp>
            <p:nvSpPr>
              <p:cNvPr id="96278" name="Text Box 36"/>
              <p:cNvSpPr txBox="1">
                <a:spLocks noChangeArrowheads="1"/>
              </p:cNvSpPr>
              <p:nvPr/>
            </p:nvSpPr>
            <p:spPr bwMode="auto">
              <a:xfrm>
                <a:off x="4894" y="3345"/>
                <a:ext cx="600" cy="250"/>
              </a:xfrm>
              <a:prstGeom prst="rect">
                <a:avLst/>
              </a:prstGeom>
              <a:noFill/>
              <a:ln w="9525">
                <a:noFill/>
                <a:miter lim="800000"/>
                <a:headEnd/>
                <a:tailEnd/>
              </a:ln>
            </p:spPr>
            <p:txBody>
              <a:bodyPr lIns="65306" tIns="32653" rIns="65306" bIns="32653">
                <a:spAutoFit/>
              </a:bodyPr>
              <a:lstStyle/>
              <a:p>
                <a:pPr defTabSz="914400">
                  <a:spcBef>
                    <a:spcPct val="50000"/>
                  </a:spcBef>
                </a:pPr>
                <a:r>
                  <a:rPr lang="en-US" sz="1200" b="1" i="1" dirty="0">
                    <a:solidFill>
                      <a:srgbClr val="800000"/>
                    </a:solidFill>
                    <a:latin typeface="+mj-lt"/>
                  </a:rPr>
                  <a:t>energy</a:t>
                </a:r>
              </a:p>
            </p:txBody>
          </p:sp>
          <p:sp>
            <p:nvSpPr>
              <p:cNvPr id="96279" name="Text Box 37"/>
              <p:cNvSpPr txBox="1">
                <a:spLocks noChangeArrowheads="1"/>
              </p:cNvSpPr>
              <p:nvPr/>
            </p:nvSpPr>
            <p:spPr bwMode="auto">
              <a:xfrm>
                <a:off x="5177" y="3568"/>
                <a:ext cx="1124" cy="251"/>
              </a:xfrm>
              <a:prstGeom prst="rect">
                <a:avLst/>
              </a:prstGeom>
              <a:noFill/>
              <a:ln w="9525">
                <a:noFill/>
                <a:miter lim="800000"/>
                <a:headEnd/>
                <a:tailEnd/>
              </a:ln>
            </p:spPr>
            <p:txBody>
              <a:bodyPr lIns="65306" tIns="32653" rIns="65306" bIns="32653">
                <a:spAutoFit/>
              </a:bodyPr>
              <a:lstStyle/>
              <a:p>
                <a:pPr defTabSz="914400">
                  <a:spcBef>
                    <a:spcPct val="50000"/>
                  </a:spcBef>
                </a:pPr>
                <a:r>
                  <a:rPr lang="en-US" sz="1200" b="1" i="1" dirty="0">
                    <a:solidFill>
                      <a:srgbClr val="800000"/>
                    </a:solidFill>
                    <a:latin typeface="+mj-lt"/>
                  </a:rPr>
                  <a:t>conformations</a:t>
                </a:r>
              </a:p>
            </p:txBody>
          </p:sp>
          <p:sp>
            <p:nvSpPr>
              <p:cNvPr id="96281" name="Rectangle 39"/>
              <p:cNvSpPr>
                <a:spLocks noChangeArrowheads="1"/>
              </p:cNvSpPr>
              <p:nvPr/>
            </p:nvSpPr>
            <p:spPr bwMode="auto">
              <a:xfrm>
                <a:off x="4894" y="1481"/>
                <a:ext cx="2586" cy="2314"/>
              </a:xfrm>
              <a:prstGeom prst="rect">
                <a:avLst/>
              </a:prstGeom>
              <a:noFill/>
              <a:ln w="9525">
                <a:noFill/>
                <a:miter lim="800000"/>
                <a:headEnd/>
                <a:tailEnd/>
              </a:ln>
            </p:spPr>
            <p:txBody>
              <a:bodyPr wrap="none" anchor="ctr"/>
              <a:lstStyle/>
              <a:p>
                <a:endParaRPr lang="en-US">
                  <a:latin typeface="+mj-lt"/>
                </a:endParaRPr>
              </a:p>
            </p:txBody>
          </p:sp>
          <p:sp>
            <p:nvSpPr>
              <p:cNvPr id="96277" name="Line 35"/>
              <p:cNvSpPr>
                <a:spLocks noChangeShapeType="1"/>
              </p:cNvSpPr>
              <p:nvPr/>
            </p:nvSpPr>
            <p:spPr bwMode="auto">
              <a:xfrm flipV="1">
                <a:off x="5157" y="1567"/>
                <a:ext cx="9" cy="1788"/>
              </a:xfrm>
              <a:prstGeom prst="line">
                <a:avLst/>
              </a:prstGeom>
              <a:noFill/>
              <a:ln w="28575" cap="rnd">
                <a:solidFill>
                  <a:srgbClr val="800000"/>
                </a:solidFill>
                <a:prstDash val="sysDot"/>
                <a:round/>
                <a:headEnd/>
                <a:tailEnd type="triangle" w="med" len="med"/>
              </a:ln>
            </p:spPr>
            <p:txBody>
              <a:bodyPr/>
              <a:lstStyle/>
              <a:p>
                <a:endParaRPr lang="en-US">
                  <a:solidFill>
                    <a:srgbClr val="800000"/>
                  </a:solidFill>
                  <a:latin typeface="+mj-lt"/>
                </a:endParaRPr>
              </a:p>
            </p:txBody>
          </p:sp>
          <p:sp>
            <p:nvSpPr>
              <p:cNvPr id="96280" name="Line 38"/>
              <p:cNvSpPr>
                <a:spLocks noChangeShapeType="1"/>
              </p:cNvSpPr>
              <p:nvPr/>
            </p:nvSpPr>
            <p:spPr bwMode="auto">
              <a:xfrm>
                <a:off x="6255" y="3793"/>
                <a:ext cx="1061" cy="1"/>
              </a:xfrm>
              <a:prstGeom prst="line">
                <a:avLst/>
              </a:prstGeom>
              <a:noFill/>
              <a:ln w="28575" cap="rnd">
                <a:solidFill>
                  <a:srgbClr val="800000"/>
                </a:solidFill>
                <a:prstDash val="sysDot"/>
                <a:round/>
                <a:headEnd/>
                <a:tailEnd type="triangle" w="med" len="med"/>
              </a:ln>
            </p:spPr>
            <p:txBody>
              <a:bodyPr/>
              <a:lstStyle/>
              <a:p>
                <a:endParaRPr lang="en-US">
                  <a:solidFill>
                    <a:srgbClr val="800000"/>
                  </a:solidFill>
                  <a:latin typeface="+mj-lt"/>
                </a:endParaRPr>
              </a:p>
            </p:txBody>
          </p:sp>
        </p:grpSp>
        <p:sp>
          <p:nvSpPr>
            <p:cNvPr id="96284" name="Text Box 16"/>
            <p:cNvSpPr txBox="1">
              <a:spLocks noChangeArrowheads="1"/>
            </p:cNvSpPr>
            <p:nvPr/>
          </p:nvSpPr>
          <p:spPr bwMode="auto">
            <a:xfrm>
              <a:off x="71406" y="1652779"/>
              <a:ext cx="3232150" cy="1035440"/>
            </a:xfrm>
            <a:prstGeom prst="rect">
              <a:avLst/>
            </a:prstGeom>
            <a:noFill/>
            <a:ln w="9525">
              <a:noFill/>
              <a:miter lim="800000"/>
              <a:headEnd/>
              <a:tailEnd/>
            </a:ln>
          </p:spPr>
          <p:txBody>
            <a:bodyPr lIns="65306" tIns="32653" rIns="65306" bIns="32653">
              <a:spAutoFit/>
            </a:bodyPr>
            <a:lstStyle/>
            <a:p>
              <a:pPr algn="ctr" defTabSz="914400">
                <a:spcBef>
                  <a:spcPct val="50000"/>
                </a:spcBef>
              </a:pPr>
              <a:r>
                <a:rPr lang="en-US" b="1" dirty="0" smtClean="0">
                  <a:solidFill>
                    <a:srgbClr val="FF6600"/>
                  </a:solidFill>
                  <a:latin typeface="+mj-lt"/>
                  <a:ea typeface="Arial Unicode MS" pitchFamily="34" charset="-128"/>
                  <a:cs typeface="Arial Unicode MS" pitchFamily="34" charset="-128"/>
                </a:rPr>
                <a:t>Sampling  and optimization</a:t>
              </a:r>
            </a:p>
            <a:p>
              <a:pPr algn="ctr" defTabSz="914400">
                <a:spcBef>
                  <a:spcPct val="50000"/>
                </a:spcBef>
              </a:pPr>
              <a:r>
                <a:rPr lang="en-US" b="1" dirty="0" smtClean="0">
                  <a:solidFill>
                    <a:srgbClr val="FF6600"/>
                  </a:solidFill>
                  <a:latin typeface="+mj-lt"/>
                  <a:ea typeface="Arial Unicode MS" pitchFamily="34" charset="-128"/>
                  <a:cs typeface="Arial Unicode MS" pitchFamily="34" charset="-128"/>
                </a:rPr>
                <a:t>“M</a:t>
              </a:r>
              <a:r>
                <a:rPr lang="en-US" dirty="0" smtClean="0">
                  <a:solidFill>
                    <a:srgbClr val="FF6600"/>
                  </a:solidFill>
                  <a:latin typeface="+mj-lt"/>
                  <a:ea typeface="Arial Unicode MS" pitchFamily="34" charset="-128"/>
                  <a:cs typeface="Arial Unicode MS" pitchFamily="34" charset="-128"/>
                </a:rPr>
                <a:t>onte-</a:t>
              </a:r>
              <a:r>
                <a:rPr lang="en-US" b="1" dirty="0" smtClean="0">
                  <a:solidFill>
                    <a:srgbClr val="FF6600"/>
                  </a:solidFill>
                  <a:latin typeface="+mj-lt"/>
                  <a:ea typeface="Arial Unicode MS" pitchFamily="34" charset="-128"/>
                  <a:cs typeface="Arial Unicode MS" pitchFamily="34" charset="-128"/>
                </a:rPr>
                <a:t>C</a:t>
              </a:r>
              <a:r>
                <a:rPr lang="en-US" dirty="0" smtClean="0">
                  <a:solidFill>
                    <a:srgbClr val="FF6600"/>
                  </a:solidFill>
                  <a:latin typeface="+mj-lt"/>
                  <a:ea typeface="Arial Unicode MS" pitchFamily="34" charset="-128"/>
                  <a:cs typeface="Arial Unicode MS" pitchFamily="34" charset="-128"/>
                </a:rPr>
                <a:t>arlo </a:t>
              </a:r>
              <a:r>
                <a:rPr lang="en-US" dirty="0">
                  <a:solidFill>
                    <a:srgbClr val="FF6600"/>
                  </a:solidFill>
                  <a:latin typeface="+mj-lt"/>
                  <a:ea typeface="Arial Unicode MS" pitchFamily="34" charset="-128"/>
                  <a:cs typeface="Arial Unicode MS" pitchFamily="34" charset="-128"/>
                </a:rPr>
                <a:t>search with energy </a:t>
              </a:r>
              <a:r>
                <a:rPr lang="en-US" b="1" dirty="0" smtClean="0">
                  <a:solidFill>
                    <a:srgbClr val="FF6600"/>
                  </a:solidFill>
                  <a:latin typeface="+mj-lt"/>
                  <a:ea typeface="Arial Unicode MS" pitchFamily="34" charset="-128"/>
                  <a:cs typeface="Arial Unicode MS" pitchFamily="34" charset="-128"/>
                </a:rPr>
                <a:t>M</a:t>
              </a:r>
              <a:r>
                <a:rPr lang="en-US" dirty="0" smtClean="0">
                  <a:solidFill>
                    <a:srgbClr val="FF6600"/>
                  </a:solidFill>
                  <a:latin typeface="+mj-lt"/>
                  <a:ea typeface="Arial Unicode MS" pitchFamily="34" charset="-128"/>
                  <a:cs typeface="Arial Unicode MS" pitchFamily="34" charset="-128"/>
                </a:rPr>
                <a:t>inimization” </a:t>
              </a:r>
              <a:r>
                <a:rPr lang="en-US" b="1" dirty="0" smtClean="0">
                  <a:solidFill>
                    <a:srgbClr val="FF6600"/>
                  </a:solidFill>
                  <a:latin typeface="+mj-lt"/>
                  <a:ea typeface="Arial Unicode MS" pitchFamily="34" charset="-128"/>
                  <a:cs typeface="Arial Unicode MS" pitchFamily="34" charset="-128"/>
                </a:rPr>
                <a:t>MCM</a:t>
              </a:r>
              <a:r>
                <a:rPr lang="en-US" dirty="0" smtClean="0">
                  <a:solidFill>
                    <a:srgbClr val="FF6600"/>
                  </a:solidFill>
                  <a:latin typeface="+mj-lt"/>
                  <a:ea typeface="Arial Unicode MS" pitchFamily="34" charset="-128"/>
                  <a:cs typeface="Arial Unicode MS" pitchFamily="34" charset="-128"/>
                </a:rPr>
                <a:t>   </a:t>
              </a:r>
              <a:r>
                <a:rPr lang="en-US" sz="1100" dirty="0">
                  <a:solidFill>
                    <a:srgbClr val="FF6600"/>
                  </a:solidFill>
                  <a:latin typeface="+mj-lt"/>
                  <a:ea typeface="Arial Unicode MS" pitchFamily="34" charset="-128"/>
                  <a:cs typeface="Arial Unicode MS" pitchFamily="34" charset="-128"/>
                </a:rPr>
                <a:t>(Liu </a:t>
              </a:r>
              <a:r>
                <a:rPr lang="en-US" sz="1100" i="1" dirty="0">
                  <a:solidFill>
                    <a:srgbClr val="FF6600"/>
                  </a:solidFill>
                  <a:latin typeface="+mj-lt"/>
                  <a:ea typeface="Arial Unicode MS" pitchFamily="34" charset="-128"/>
                  <a:cs typeface="Arial Unicode MS" pitchFamily="34" charset="-128"/>
                </a:rPr>
                <a:t>et al.</a:t>
              </a:r>
              <a:r>
                <a:rPr lang="en-US" sz="1100" dirty="0">
                  <a:solidFill>
                    <a:srgbClr val="FF6600"/>
                  </a:solidFill>
                  <a:latin typeface="+mj-lt"/>
                  <a:ea typeface="Arial Unicode MS" pitchFamily="34" charset="-128"/>
                  <a:cs typeface="Arial Unicode MS" pitchFamily="34" charset="-128"/>
                </a:rPr>
                <a:t>)</a:t>
              </a:r>
            </a:p>
          </p:txBody>
        </p:sp>
      </p:grpSp>
      <p:sp>
        <p:nvSpPr>
          <p:cNvPr id="63" name="AutoShape 5"/>
          <p:cNvSpPr>
            <a:spLocks noChangeArrowheads="1"/>
          </p:cNvSpPr>
          <p:nvPr/>
        </p:nvSpPr>
        <p:spPr bwMode="auto">
          <a:xfrm>
            <a:off x="2554111" y="2963333"/>
            <a:ext cx="4169366" cy="1513082"/>
          </a:xfrm>
          <a:prstGeom prst="roundRect">
            <a:avLst>
              <a:gd name="adj" fmla="val 16667"/>
            </a:avLst>
          </a:prstGeom>
          <a:solidFill>
            <a:srgbClr val="FF6600"/>
          </a:solidFill>
          <a:ln>
            <a:noFill/>
            <a:headEnd/>
            <a:tailEnd/>
          </a:ln>
        </p:spPr>
        <p:style>
          <a:lnRef idx="1">
            <a:schemeClr val="accent1"/>
          </a:lnRef>
          <a:fillRef idx="3">
            <a:schemeClr val="accent1"/>
          </a:fillRef>
          <a:effectRef idx="2">
            <a:schemeClr val="accent1"/>
          </a:effectRef>
          <a:fontRef idx="minor">
            <a:schemeClr val="lt1"/>
          </a:fontRef>
        </p:style>
        <p:txBody>
          <a:bodyPr lIns="91380" tIns="45660" rIns="91380" bIns="45660" anchor="ctr"/>
          <a:lstStyle/>
          <a:p>
            <a:pPr algn="ctr" defTabSz="3292475"/>
            <a:r>
              <a:rPr lang="en-US" sz="2400" b="1" i="1" dirty="0" smtClean="0">
                <a:latin typeface="+mj-lt"/>
              </a:rPr>
              <a:t>FlexPepDock </a:t>
            </a:r>
            <a:r>
              <a:rPr lang="en-US" sz="2400" dirty="0" smtClean="0">
                <a:latin typeface="+mj-lt"/>
              </a:rPr>
              <a:t>protocol for flexible peptide docking and redesign</a:t>
            </a:r>
            <a:endParaRPr lang="en-US" sz="2400" dirty="0">
              <a:latin typeface="+mj-lt"/>
            </a:endParaRPr>
          </a:p>
        </p:txBody>
      </p:sp>
      <p:sp>
        <p:nvSpPr>
          <p:cNvPr id="43" name="TextBox 42"/>
          <p:cNvSpPr txBox="1"/>
          <p:nvPr/>
        </p:nvSpPr>
        <p:spPr>
          <a:xfrm>
            <a:off x="0" y="6538668"/>
            <a:ext cx="2468594" cy="276999"/>
          </a:xfrm>
          <a:prstGeom prst="rect">
            <a:avLst/>
          </a:prstGeom>
          <a:noFill/>
        </p:spPr>
        <p:txBody>
          <a:bodyPr wrap="none" rtlCol="0">
            <a:spAutoFit/>
          </a:bodyPr>
          <a:lstStyle/>
          <a:p>
            <a:r>
              <a:rPr lang="en-US" sz="1200" i="1" dirty="0" err="1" smtClean="0">
                <a:solidFill>
                  <a:srgbClr val="342F59"/>
                </a:solidFill>
              </a:rPr>
              <a:t>Raveh</a:t>
            </a:r>
            <a:r>
              <a:rPr lang="en-US" sz="1200" i="1" dirty="0" smtClean="0">
                <a:solidFill>
                  <a:srgbClr val="342F59"/>
                </a:solidFill>
              </a:rPr>
              <a:t>, London et al. Proteins (2010)</a:t>
            </a:r>
            <a:endParaRPr lang="en-US" sz="1200" i="1" dirty="0">
              <a:solidFill>
                <a:srgbClr val="342F59"/>
              </a:solidFill>
            </a:endParaRPr>
          </a:p>
        </p:txBody>
      </p:sp>
    </p:spTree>
    <p:extLst>
      <p:ext uri="{BB962C8B-B14F-4D97-AF65-F5344CB8AC3E}">
        <p14:creationId xmlns:p14="http://schemas.microsoft.com/office/powerpoint/2010/main" val="24566599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0" name="AutoShape 7"/>
          <p:cNvCxnSpPr>
            <a:cxnSpLocks noChangeShapeType="1"/>
          </p:cNvCxnSpPr>
          <p:nvPr/>
        </p:nvCxnSpPr>
        <p:spPr bwMode="auto">
          <a:xfrm rot="5400000" flipH="1" flipV="1">
            <a:off x="6214280" y="3451203"/>
            <a:ext cx="1858182" cy="794"/>
          </a:xfrm>
          <a:prstGeom prst="straightConnector1">
            <a:avLst/>
          </a:prstGeom>
          <a:noFill/>
          <a:ln w="38100">
            <a:solidFill>
              <a:srgbClr val="000000"/>
            </a:solidFill>
            <a:round/>
            <a:headEnd type="none" w="med" len="med"/>
            <a:tailEnd type="stealth" w="lg" len="lg"/>
          </a:ln>
        </p:spPr>
      </p:cxnSp>
      <p:sp>
        <p:nvSpPr>
          <p:cNvPr id="5" name="AutoShape 30"/>
          <p:cNvSpPr>
            <a:spLocks noChangeArrowheads="1"/>
          </p:cNvSpPr>
          <p:nvPr/>
        </p:nvSpPr>
        <p:spPr bwMode="auto">
          <a:xfrm>
            <a:off x="5072066" y="1284016"/>
            <a:ext cx="2786082" cy="1280906"/>
          </a:xfrm>
          <a:prstGeom prst="roundRect">
            <a:avLst>
              <a:gd name="adj" fmla="val 0"/>
            </a:avLst>
          </a:prstGeom>
          <a:solidFill>
            <a:srgbClr val="FF6600"/>
          </a:solidFill>
          <a:ln w="28575">
            <a:solidFill>
              <a:srgbClr val="FFFFFF"/>
            </a:solidFill>
            <a:round/>
            <a:headEnd/>
            <a:tailEnd/>
          </a:ln>
          <a:effectLst/>
        </p:spPr>
        <p:txBody>
          <a:bodyPr lIns="91380" tIns="45660" rIns="91380" bIns="45660" anchor="ctr"/>
          <a:lstStyle/>
          <a:p>
            <a:pPr defTabSz="3292475"/>
            <a:r>
              <a:rPr lang="en-US" sz="2400" b="1" dirty="0" smtClean="0">
                <a:solidFill>
                  <a:srgbClr val="FFFFFF"/>
                </a:solidFill>
                <a:latin typeface="+mj-lt"/>
              </a:rPr>
              <a:t>200 Output </a:t>
            </a:r>
          </a:p>
          <a:p>
            <a:pPr defTabSz="3292475"/>
            <a:r>
              <a:rPr lang="en-US" sz="2400" b="1" dirty="0" smtClean="0">
                <a:solidFill>
                  <a:srgbClr val="FFFFFF"/>
                </a:solidFill>
                <a:latin typeface="+mj-lt"/>
              </a:rPr>
              <a:t>models</a:t>
            </a:r>
            <a:endParaRPr lang="en-US" sz="2400" b="1" dirty="0">
              <a:solidFill>
                <a:srgbClr val="FFFFFF"/>
              </a:solidFill>
              <a:latin typeface="+mj-lt"/>
            </a:endParaRPr>
          </a:p>
        </p:txBody>
      </p:sp>
      <p:sp>
        <p:nvSpPr>
          <p:cNvPr id="7" name="AutoShape 4"/>
          <p:cNvSpPr>
            <a:spLocks noChangeArrowheads="1"/>
          </p:cNvSpPr>
          <p:nvPr/>
        </p:nvSpPr>
        <p:spPr bwMode="auto">
          <a:xfrm>
            <a:off x="2000232" y="4361022"/>
            <a:ext cx="2500330" cy="1100057"/>
          </a:xfrm>
          <a:prstGeom prst="roundRect">
            <a:avLst>
              <a:gd name="adj" fmla="val 32982"/>
            </a:avLst>
          </a:prstGeom>
          <a:solidFill>
            <a:srgbClr val="FF6600"/>
          </a:solidFill>
          <a:ln w="9525">
            <a:solidFill>
              <a:srgbClr val="FFFFFF"/>
            </a:solidFill>
            <a:round/>
            <a:headEnd/>
            <a:tailEnd/>
          </a:ln>
          <a:effectLst/>
        </p:spPr>
        <p:txBody>
          <a:bodyPr lIns="91380" tIns="45660" rIns="91380" bIns="45660" anchor="ctr"/>
          <a:lstStyle/>
          <a:p>
            <a:pPr algn="ctr" defTabSz="3292475"/>
            <a:r>
              <a:rPr lang="en-US" sz="2000" b="1" dirty="0" smtClean="0">
                <a:solidFill>
                  <a:srgbClr val="FFFFFF"/>
                </a:solidFill>
                <a:latin typeface="+mj-lt"/>
              </a:rPr>
              <a:t>Rigid body optimization</a:t>
            </a:r>
            <a:r>
              <a:rPr lang="en-US" b="1" dirty="0" smtClean="0">
                <a:solidFill>
                  <a:srgbClr val="FFFFFF"/>
                </a:solidFill>
                <a:latin typeface="+mj-lt"/>
              </a:rPr>
              <a:t/>
            </a:r>
            <a:br>
              <a:rPr lang="en-US" b="1" dirty="0" smtClean="0">
                <a:solidFill>
                  <a:srgbClr val="FFFFFF"/>
                </a:solidFill>
                <a:latin typeface="+mj-lt"/>
              </a:rPr>
            </a:br>
            <a:r>
              <a:rPr lang="en-US" sz="1400" dirty="0" smtClean="0">
                <a:solidFill>
                  <a:srgbClr val="FFFFFF"/>
                </a:solidFill>
                <a:latin typeface="+mj-lt"/>
              </a:rPr>
              <a:t>x8 MCM cycles</a:t>
            </a:r>
            <a:r>
              <a:rPr lang="en-US" sz="1400" dirty="0" smtClean="0">
                <a:solidFill>
                  <a:srgbClr val="FFFFFF"/>
                </a:solidFill>
              </a:rPr>
              <a:t> , side-chain optimization on-the-fly</a:t>
            </a:r>
            <a:endParaRPr lang="en-US" sz="2000" dirty="0">
              <a:solidFill>
                <a:srgbClr val="FFFFFF"/>
              </a:solidFill>
              <a:latin typeface="+mj-lt"/>
            </a:endParaRPr>
          </a:p>
        </p:txBody>
      </p:sp>
      <p:sp>
        <p:nvSpPr>
          <p:cNvPr id="8" name="AutoShape 5"/>
          <p:cNvSpPr>
            <a:spLocks noChangeArrowheads="1"/>
          </p:cNvSpPr>
          <p:nvPr/>
        </p:nvSpPr>
        <p:spPr bwMode="auto">
          <a:xfrm>
            <a:off x="5214942" y="4361024"/>
            <a:ext cx="2571768" cy="1100056"/>
          </a:xfrm>
          <a:prstGeom prst="roundRect">
            <a:avLst>
              <a:gd name="adj" fmla="val 38496"/>
            </a:avLst>
          </a:prstGeom>
          <a:solidFill>
            <a:srgbClr val="FF6600"/>
          </a:solidFill>
          <a:ln w="9525">
            <a:solidFill>
              <a:srgbClr val="FFFFFF"/>
            </a:solidFill>
            <a:round/>
            <a:headEnd/>
            <a:tailEnd/>
          </a:ln>
          <a:effectLst/>
        </p:spPr>
        <p:txBody>
          <a:bodyPr lIns="91380" tIns="45660" rIns="91380" bIns="45660" anchor="ctr"/>
          <a:lstStyle/>
          <a:p>
            <a:pPr algn="ctr" defTabSz="3292475"/>
            <a:r>
              <a:rPr lang="en-US" sz="2000" b="1" dirty="0" smtClean="0">
                <a:solidFill>
                  <a:srgbClr val="FFFFFF"/>
                </a:solidFill>
                <a:latin typeface="+mj-lt"/>
              </a:rPr>
              <a:t>Peptide backbone optimization</a:t>
            </a:r>
            <a:r>
              <a:rPr lang="en-US" sz="1600" b="1" dirty="0" smtClean="0">
                <a:solidFill>
                  <a:srgbClr val="FFFFFF"/>
                </a:solidFill>
                <a:latin typeface="+mj-lt"/>
              </a:rPr>
              <a:t/>
            </a:r>
            <a:br>
              <a:rPr lang="en-US" sz="1600" b="1" dirty="0" smtClean="0">
                <a:solidFill>
                  <a:srgbClr val="FFFFFF"/>
                </a:solidFill>
                <a:latin typeface="+mj-lt"/>
              </a:rPr>
            </a:br>
            <a:r>
              <a:rPr lang="en-US" sz="1400" dirty="0" smtClean="0">
                <a:solidFill>
                  <a:srgbClr val="FFFFFF"/>
                </a:solidFill>
                <a:latin typeface="+mj-lt"/>
              </a:rPr>
              <a:t>x8 MCM cycles, side-chain optimization on-the-fly</a:t>
            </a:r>
            <a:endParaRPr lang="en-US" sz="1400" dirty="0">
              <a:solidFill>
                <a:srgbClr val="FFFFFF"/>
              </a:solidFill>
              <a:latin typeface="+mj-lt"/>
            </a:endParaRPr>
          </a:p>
        </p:txBody>
      </p:sp>
      <p:cxnSp>
        <p:nvCxnSpPr>
          <p:cNvPr id="10" name="AutoShape 7"/>
          <p:cNvCxnSpPr>
            <a:cxnSpLocks noChangeShapeType="1"/>
            <a:stCxn id="7" idx="3"/>
            <a:endCxn id="8" idx="1"/>
          </p:cNvCxnSpPr>
          <p:nvPr/>
        </p:nvCxnSpPr>
        <p:spPr bwMode="auto">
          <a:xfrm>
            <a:off x="4500562" y="4911051"/>
            <a:ext cx="714380" cy="1"/>
          </a:xfrm>
          <a:prstGeom prst="straightConnector1">
            <a:avLst/>
          </a:prstGeom>
          <a:noFill/>
          <a:ln w="38100">
            <a:solidFill>
              <a:srgbClr val="000000"/>
            </a:solidFill>
            <a:round/>
            <a:headEnd type="none" w="med" len="med"/>
            <a:tailEnd type="stealth" w="lg" len="lg"/>
          </a:ln>
        </p:spPr>
      </p:cxnSp>
      <p:sp>
        <p:nvSpPr>
          <p:cNvPr id="15" name="AutoShape 26"/>
          <p:cNvSpPr>
            <a:spLocks noChangeArrowheads="1"/>
          </p:cNvSpPr>
          <p:nvPr/>
        </p:nvSpPr>
        <p:spPr bwMode="auto">
          <a:xfrm>
            <a:off x="3944965" y="1611148"/>
            <a:ext cx="1055664" cy="482734"/>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bg1"/>
          </a:solidFill>
          <a:ln>
            <a:solidFill>
              <a:schemeClr val="tx1"/>
            </a:solidFill>
            <a:headEnd/>
            <a:tailEnd/>
          </a:ln>
        </p:spPr>
        <p:style>
          <a:lnRef idx="2">
            <a:schemeClr val="accent1"/>
          </a:lnRef>
          <a:fillRef idx="1">
            <a:schemeClr val="lt1"/>
          </a:fillRef>
          <a:effectRef idx="0">
            <a:schemeClr val="accent1"/>
          </a:effectRef>
          <a:fontRef idx="minor">
            <a:schemeClr val="dk1"/>
          </a:fontRef>
        </p:style>
        <p:txBody>
          <a:bodyPr wrap="none" anchor="ctr"/>
          <a:lstStyle/>
          <a:p>
            <a:endParaRPr lang="en-US" sz="1600" b="1">
              <a:ln w="18000">
                <a:solidFill>
                  <a:schemeClr val="accent2">
                    <a:satMod val="140000"/>
                  </a:schemeClr>
                </a:solidFill>
                <a:prstDash val="solid"/>
                <a:miter lim="800000"/>
              </a:ln>
              <a:solidFill>
                <a:srgbClr val="342F59"/>
              </a:solidFill>
              <a:effectLst>
                <a:outerShdw blurRad="25500" dist="23000" dir="7020000" algn="tl">
                  <a:srgbClr val="000000">
                    <a:alpha val="50000"/>
                  </a:srgbClr>
                </a:outerShdw>
              </a:effectLst>
              <a:latin typeface="+mj-lt"/>
            </a:endParaRPr>
          </a:p>
        </p:txBody>
      </p:sp>
      <p:cxnSp>
        <p:nvCxnSpPr>
          <p:cNvPr id="9" name="AutoShape 6"/>
          <p:cNvCxnSpPr>
            <a:cxnSpLocks noChangeShapeType="1"/>
          </p:cNvCxnSpPr>
          <p:nvPr/>
        </p:nvCxnSpPr>
        <p:spPr bwMode="auto">
          <a:xfrm rot="16200000" flipV="1">
            <a:off x="4821307" y="2537911"/>
            <a:ext cx="1454" cy="3643336"/>
          </a:xfrm>
          <a:prstGeom prst="bentConnector3">
            <a:avLst>
              <a:gd name="adj1" fmla="val 27683502"/>
            </a:avLst>
          </a:prstGeom>
          <a:noFill/>
          <a:ln w="38100">
            <a:solidFill>
              <a:srgbClr val="000000"/>
            </a:solidFill>
            <a:miter lim="800000"/>
            <a:headEnd type="none" w="med" len="med"/>
            <a:tailEnd type="stealth" w="lg" len="lg"/>
          </a:ln>
        </p:spPr>
      </p:cxnSp>
      <p:sp>
        <p:nvSpPr>
          <p:cNvPr id="17" name="TextBox 16"/>
          <p:cNvSpPr txBox="1"/>
          <p:nvPr/>
        </p:nvSpPr>
        <p:spPr>
          <a:xfrm>
            <a:off x="3873219" y="3998576"/>
            <a:ext cx="1702636" cy="338554"/>
          </a:xfrm>
          <a:prstGeom prst="rect">
            <a:avLst/>
          </a:prstGeom>
          <a:noFill/>
        </p:spPr>
        <p:txBody>
          <a:bodyPr wrap="square" rtlCol="0">
            <a:spAutoFit/>
          </a:bodyPr>
          <a:lstStyle/>
          <a:p>
            <a:pPr algn="ctr"/>
            <a:r>
              <a:rPr lang="en-US" sz="1600" i="1" dirty="0" smtClean="0">
                <a:solidFill>
                  <a:srgbClr val="342F59"/>
                </a:solidFill>
                <a:latin typeface="+mj-lt"/>
              </a:rPr>
              <a:t>X10 outer cycles</a:t>
            </a:r>
            <a:endParaRPr lang="en-US" sz="1600" i="1" dirty="0">
              <a:solidFill>
                <a:srgbClr val="342F59"/>
              </a:solidFill>
              <a:latin typeface="+mj-lt"/>
            </a:endParaRPr>
          </a:p>
        </p:txBody>
      </p:sp>
      <p:sp>
        <p:nvSpPr>
          <p:cNvPr id="119" name="TextBox 118"/>
          <p:cNvSpPr txBox="1"/>
          <p:nvPr/>
        </p:nvSpPr>
        <p:spPr>
          <a:xfrm>
            <a:off x="1928794" y="2874945"/>
            <a:ext cx="1195406" cy="523220"/>
          </a:xfrm>
          <a:prstGeom prst="rect">
            <a:avLst/>
          </a:prstGeom>
          <a:noFill/>
        </p:spPr>
        <p:txBody>
          <a:bodyPr wrap="square" rtlCol="0">
            <a:spAutoFit/>
          </a:bodyPr>
          <a:lstStyle/>
          <a:p>
            <a:r>
              <a:rPr lang="en-US" sz="1400" i="1" dirty="0" smtClean="0">
                <a:solidFill>
                  <a:srgbClr val="342F59"/>
                </a:solidFill>
                <a:latin typeface="+mj-lt"/>
              </a:rPr>
              <a:t>Side-chain pre-packing</a:t>
            </a:r>
            <a:endParaRPr lang="en-US" sz="1400" i="1" dirty="0">
              <a:solidFill>
                <a:srgbClr val="342F59"/>
              </a:solidFill>
              <a:latin typeface="+mj-lt"/>
            </a:endParaRPr>
          </a:p>
        </p:txBody>
      </p:sp>
      <p:sp>
        <p:nvSpPr>
          <p:cNvPr id="19" name="Isosceles Triangle 18"/>
          <p:cNvSpPr/>
          <p:nvPr/>
        </p:nvSpPr>
        <p:spPr>
          <a:xfrm flipH="1">
            <a:off x="3000364" y="3096721"/>
            <a:ext cx="2643206" cy="785114"/>
          </a:xfrm>
          <a:prstGeom prst="triangle">
            <a:avLst>
              <a:gd name="adj" fmla="val 100000"/>
            </a:avLst>
          </a:prstGeom>
          <a:solidFill>
            <a:schemeClr val="accent5">
              <a:alpha val="60000"/>
            </a:schemeClr>
          </a:solidFill>
          <a:ln/>
        </p:spPr>
        <p:style>
          <a:lnRef idx="3">
            <a:schemeClr val="lt1"/>
          </a:lnRef>
          <a:fillRef idx="1">
            <a:schemeClr val="accent5"/>
          </a:fillRef>
          <a:effectRef idx="1">
            <a:schemeClr val="accent5"/>
          </a:effectRef>
          <a:fontRef idx="minor">
            <a:schemeClr val="lt1"/>
          </a:fontRef>
        </p:style>
        <p:txBody>
          <a:bodyPr wrap="none" lIns="72000" tIns="0" rIns="0" bIns="108000" rtlCol="0" anchor="ctr"/>
          <a:lstStyle/>
          <a:p>
            <a:r>
              <a:rPr lang="en-US" sz="1600" b="1" i="1" dirty="0" smtClean="0">
                <a:solidFill>
                  <a:srgbClr val="FFFFFF"/>
                </a:solidFill>
                <a:latin typeface="+mj-lt"/>
              </a:rPr>
              <a:t>Decreasing </a:t>
            </a:r>
            <a:br>
              <a:rPr lang="en-US" sz="1600" b="1" i="1" dirty="0" smtClean="0">
                <a:solidFill>
                  <a:srgbClr val="FFFFFF"/>
                </a:solidFill>
                <a:latin typeface="+mj-lt"/>
              </a:rPr>
            </a:br>
            <a:r>
              <a:rPr lang="en-US" sz="1600" b="1" i="1" dirty="0" smtClean="0">
                <a:solidFill>
                  <a:srgbClr val="FFFFFF"/>
                </a:solidFill>
                <a:latin typeface="+mj-lt"/>
              </a:rPr>
              <a:t>attractive term</a:t>
            </a:r>
            <a:endParaRPr lang="en-US" sz="1600" b="1" i="1" dirty="0">
              <a:solidFill>
                <a:srgbClr val="FFFFFF"/>
              </a:solidFill>
              <a:latin typeface="+mj-lt"/>
            </a:endParaRPr>
          </a:p>
        </p:txBody>
      </p:sp>
      <p:cxnSp>
        <p:nvCxnSpPr>
          <p:cNvPr id="24" name="AutoShape 7"/>
          <p:cNvCxnSpPr>
            <a:cxnSpLocks noChangeShapeType="1"/>
          </p:cNvCxnSpPr>
          <p:nvPr/>
        </p:nvCxnSpPr>
        <p:spPr bwMode="auto">
          <a:xfrm rot="5400000" flipH="1" flipV="1">
            <a:off x="3358348" y="5694979"/>
            <a:ext cx="427834" cy="794"/>
          </a:xfrm>
          <a:prstGeom prst="straightConnector1">
            <a:avLst/>
          </a:prstGeom>
          <a:noFill/>
          <a:ln w="28575">
            <a:solidFill>
              <a:srgbClr val="FF0000"/>
            </a:solidFill>
            <a:prstDash val="sysDash"/>
            <a:round/>
            <a:headEnd type="none" w="med" len="med"/>
            <a:tailEnd type="arrow" w="lg" len="lg"/>
          </a:ln>
        </p:spPr>
      </p:cxnSp>
      <p:sp>
        <p:nvSpPr>
          <p:cNvPr id="18" name="Isosceles Triangle 17"/>
          <p:cNvSpPr/>
          <p:nvPr/>
        </p:nvSpPr>
        <p:spPr>
          <a:xfrm>
            <a:off x="4357686" y="3022575"/>
            <a:ext cx="2286016" cy="859260"/>
          </a:xfrm>
          <a:prstGeom prst="triangle">
            <a:avLst>
              <a:gd name="adj" fmla="val 100000"/>
            </a:avLst>
          </a:prstGeom>
          <a:solidFill>
            <a:schemeClr val="accent5">
              <a:alpha val="60000"/>
            </a:schemeClr>
          </a:solidFill>
          <a:ln/>
        </p:spPr>
        <p:style>
          <a:lnRef idx="3">
            <a:schemeClr val="lt1"/>
          </a:lnRef>
          <a:fillRef idx="1">
            <a:schemeClr val="accent5"/>
          </a:fillRef>
          <a:effectRef idx="1">
            <a:schemeClr val="accent5"/>
          </a:effectRef>
          <a:fontRef idx="minor">
            <a:schemeClr val="lt1"/>
          </a:fontRef>
        </p:style>
        <p:txBody>
          <a:bodyPr wrap="none" lIns="0" tIns="0" rIns="36000" bIns="108000" rtlCol="0" anchor="ctr"/>
          <a:lstStyle/>
          <a:p>
            <a:pPr algn="r"/>
            <a:r>
              <a:rPr lang="en-US" sz="1600" b="1" i="1" dirty="0" smtClean="0">
                <a:solidFill>
                  <a:srgbClr val="FFFFFF"/>
                </a:solidFill>
                <a:latin typeface="+mj-lt"/>
              </a:rPr>
              <a:t>Increasing </a:t>
            </a:r>
            <a:br>
              <a:rPr lang="en-US" sz="1600" b="1" i="1" dirty="0" smtClean="0">
                <a:solidFill>
                  <a:srgbClr val="FFFFFF"/>
                </a:solidFill>
                <a:latin typeface="+mj-lt"/>
              </a:rPr>
            </a:br>
            <a:r>
              <a:rPr lang="en-US" sz="1600" b="1" i="1" dirty="0" smtClean="0">
                <a:solidFill>
                  <a:srgbClr val="FFFFFF"/>
                </a:solidFill>
                <a:latin typeface="+mj-lt"/>
              </a:rPr>
              <a:t>repulsive term</a:t>
            </a:r>
            <a:endParaRPr lang="en-US" sz="1600" b="1" i="1" dirty="0">
              <a:solidFill>
                <a:srgbClr val="FFFFFF"/>
              </a:solidFill>
              <a:latin typeface="+mj-lt"/>
            </a:endParaRPr>
          </a:p>
        </p:txBody>
      </p:sp>
      <p:sp>
        <p:nvSpPr>
          <p:cNvPr id="65" name="TextBox 64"/>
          <p:cNvSpPr txBox="1"/>
          <p:nvPr/>
        </p:nvSpPr>
        <p:spPr>
          <a:xfrm>
            <a:off x="3714744" y="1365465"/>
            <a:ext cx="1382784" cy="369332"/>
          </a:xfrm>
          <a:prstGeom prst="rect">
            <a:avLst/>
          </a:prstGeom>
          <a:noFill/>
        </p:spPr>
        <p:txBody>
          <a:bodyPr wrap="square" rtlCol="0">
            <a:spAutoFit/>
          </a:bodyPr>
          <a:lstStyle/>
          <a:p>
            <a:pPr algn="ctr"/>
            <a:r>
              <a:rPr lang="en-US" i="1" dirty="0" smtClean="0">
                <a:solidFill>
                  <a:srgbClr val="342F59"/>
                </a:solidFill>
                <a:latin typeface="+mj-lt"/>
              </a:rPr>
              <a:t>x200</a:t>
            </a:r>
            <a:endParaRPr lang="en-US" i="1" dirty="0">
              <a:solidFill>
                <a:srgbClr val="342F59"/>
              </a:solidFill>
              <a:latin typeface="+mj-lt"/>
            </a:endParaRPr>
          </a:p>
        </p:txBody>
      </p:sp>
      <p:cxnSp>
        <p:nvCxnSpPr>
          <p:cNvPr id="79" name="AutoShape 7"/>
          <p:cNvCxnSpPr>
            <a:cxnSpLocks noChangeShapeType="1"/>
          </p:cNvCxnSpPr>
          <p:nvPr/>
        </p:nvCxnSpPr>
        <p:spPr bwMode="auto">
          <a:xfrm rot="5400000">
            <a:off x="743147" y="4692664"/>
            <a:ext cx="2355670" cy="17213"/>
          </a:xfrm>
          <a:prstGeom prst="straightConnector1">
            <a:avLst/>
          </a:prstGeom>
          <a:noFill/>
          <a:ln w="28575">
            <a:solidFill>
              <a:srgbClr val="FF0000"/>
            </a:solidFill>
            <a:prstDash val="sysDash"/>
            <a:round/>
            <a:headEnd type="none" w="med" len="med"/>
            <a:tailEnd type="arrow" w="lg" len="lg"/>
          </a:ln>
        </p:spPr>
      </p:cxnSp>
      <p:sp>
        <p:nvSpPr>
          <p:cNvPr id="23" name="AutoShape 4"/>
          <p:cNvSpPr>
            <a:spLocks noChangeArrowheads="1"/>
          </p:cNvSpPr>
          <p:nvPr/>
        </p:nvSpPr>
        <p:spPr bwMode="auto">
          <a:xfrm>
            <a:off x="1464059" y="5923823"/>
            <a:ext cx="3250818" cy="659167"/>
          </a:xfrm>
          <a:prstGeom prst="roundRect">
            <a:avLst>
              <a:gd name="adj" fmla="val 43640"/>
            </a:avLst>
          </a:prstGeom>
          <a:solidFill>
            <a:srgbClr val="FF6600"/>
          </a:solidFill>
          <a:ln w="3175">
            <a:solidFill>
              <a:srgbClr val="FF0000"/>
            </a:solidFill>
            <a:prstDash val="solid"/>
            <a:headEnd/>
            <a:tailEnd/>
          </a:ln>
        </p:spPr>
        <p:style>
          <a:lnRef idx="2">
            <a:schemeClr val="accent6"/>
          </a:lnRef>
          <a:fillRef idx="1">
            <a:schemeClr val="lt1"/>
          </a:fillRef>
          <a:effectRef idx="0">
            <a:schemeClr val="accent6"/>
          </a:effectRef>
          <a:fontRef idx="minor">
            <a:schemeClr val="dk1"/>
          </a:fontRef>
        </p:style>
        <p:txBody>
          <a:bodyPr lIns="91380" tIns="45660" rIns="91380" bIns="45660" anchor="ctr"/>
          <a:lstStyle/>
          <a:p>
            <a:pPr algn="ctr" defTabSz="3292475"/>
            <a:r>
              <a:rPr lang="en-US" sz="2000" b="1" dirty="0" smtClean="0">
                <a:solidFill>
                  <a:srgbClr val="FFFFFF"/>
                </a:solidFill>
                <a:latin typeface="+mj-lt"/>
              </a:rPr>
              <a:t>Optional low-resolution </a:t>
            </a:r>
            <a:br>
              <a:rPr lang="en-US" sz="2000" b="1" dirty="0" smtClean="0">
                <a:solidFill>
                  <a:srgbClr val="FFFFFF"/>
                </a:solidFill>
                <a:latin typeface="+mj-lt"/>
              </a:rPr>
            </a:br>
            <a:r>
              <a:rPr lang="en-US" sz="2000" b="1" dirty="0" smtClean="0">
                <a:solidFill>
                  <a:srgbClr val="FFFFFF"/>
                </a:solidFill>
                <a:latin typeface="+mj-lt"/>
              </a:rPr>
              <a:t>pre-optimization protocol</a:t>
            </a:r>
            <a:r>
              <a:rPr lang="en-US" sz="1400" dirty="0" smtClean="0">
                <a:solidFill>
                  <a:srgbClr val="FFFFFF"/>
                </a:solidFill>
                <a:latin typeface="+mj-lt"/>
              </a:rPr>
              <a:t> </a:t>
            </a:r>
            <a:endParaRPr lang="en-US" sz="1400" dirty="0">
              <a:solidFill>
                <a:srgbClr val="FFFFFF"/>
              </a:solidFill>
              <a:latin typeface="+mj-lt"/>
            </a:endParaRPr>
          </a:p>
        </p:txBody>
      </p:sp>
      <p:cxnSp>
        <p:nvCxnSpPr>
          <p:cNvPr id="109" name="Elbow Connector 108"/>
          <p:cNvCxnSpPr/>
          <p:nvPr/>
        </p:nvCxnSpPr>
        <p:spPr>
          <a:xfrm rot="16200000" flipH="1">
            <a:off x="1388005" y="3124727"/>
            <a:ext cx="1780631" cy="729707"/>
          </a:xfrm>
          <a:prstGeom prst="bentConnector3">
            <a:avLst>
              <a:gd name="adj1" fmla="val 50000"/>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6" name="AutoShape 30"/>
          <p:cNvSpPr>
            <a:spLocks noChangeArrowheads="1"/>
          </p:cNvSpPr>
          <p:nvPr/>
        </p:nvSpPr>
        <p:spPr bwMode="auto">
          <a:xfrm>
            <a:off x="1428728" y="1284016"/>
            <a:ext cx="2448872" cy="1280906"/>
          </a:xfrm>
          <a:prstGeom prst="roundRect">
            <a:avLst>
              <a:gd name="adj" fmla="val 0"/>
            </a:avLst>
          </a:prstGeom>
          <a:solidFill>
            <a:srgbClr val="FF6600"/>
          </a:solidFill>
          <a:ln w="28575">
            <a:solidFill>
              <a:srgbClr val="FFFFFF"/>
            </a:solidFill>
            <a:round/>
            <a:headEnd/>
            <a:tailEnd/>
          </a:ln>
          <a:effectLst/>
        </p:spPr>
        <p:txBody>
          <a:bodyPr lIns="91380" tIns="45660" rIns="91380" bIns="45660" anchor="ctr"/>
          <a:lstStyle/>
          <a:p>
            <a:pPr defTabSz="3292475"/>
            <a:r>
              <a:rPr lang="en-US" sz="2400" b="1" dirty="0">
                <a:solidFill>
                  <a:srgbClr val="FFFFFF"/>
                </a:solidFill>
                <a:latin typeface="+mj-lt"/>
              </a:rPr>
              <a:t>Input </a:t>
            </a:r>
            <a:r>
              <a:rPr lang="en-US" sz="2400" b="1" dirty="0" smtClean="0">
                <a:solidFill>
                  <a:srgbClr val="FFFFFF"/>
                </a:solidFill>
                <a:latin typeface="+mj-lt"/>
              </a:rPr>
              <a:t/>
            </a:r>
            <a:br>
              <a:rPr lang="en-US" sz="2400" b="1" dirty="0" smtClean="0">
                <a:solidFill>
                  <a:srgbClr val="FFFFFF"/>
                </a:solidFill>
                <a:latin typeface="+mj-lt"/>
              </a:rPr>
            </a:br>
            <a:r>
              <a:rPr lang="en-US" sz="2400" b="1" dirty="0" smtClean="0">
                <a:solidFill>
                  <a:srgbClr val="FFFFFF"/>
                </a:solidFill>
                <a:latin typeface="+mj-lt"/>
              </a:rPr>
              <a:t>structure</a:t>
            </a:r>
            <a:endParaRPr lang="en-US" sz="2400" b="1" dirty="0">
              <a:solidFill>
                <a:srgbClr val="FFFFFF"/>
              </a:solidFill>
              <a:latin typeface="+mj-lt"/>
            </a:endParaRPr>
          </a:p>
        </p:txBody>
      </p:sp>
      <p:grpSp>
        <p:nvGrpSpPr>
          <p:cNvPr id="2" name="Group 36"/>
          <p:cNvGrpSpPr/>
          <p:nvPr/>
        </p:nvGrpSpPr>
        <p:grpSpPr>
          <a:xfrm rot="16200000">
            <a:off x="6673618" y="1445878"/>
            <a:ext cx="1023918" cy="940874"/>
            <a:chOff x="6762792" y="780733"/>
            <a:chExt cx="1023918" cy="940874"/>
          </a:xfrm>
        </p:grpSpPr>
        <p:pic>
          <p:nvPicPr>
            <p:cNvPr id="25" name="Picture 24" descr="native_green__decoy_cyan.png"/>
            <p:cNvPicPr>
              <a:picLocks noChangeAspect="1"/>
            </p:cNvPicPr>
            <p:nvPr/>
          </p:nvPicPr>
          <p:blipFill>
            <a:blip r:embed="rId3" cstate="print"/>
            <a:stretch>
              <a:fillRect/>
            </a:stretch>
          </p:blipFill>
          <p:spPr>
            <a:xfrm>
              <a:off x="6908505" y="780733"/>
              <a:ext cx="878205" cy="790879"/>
            </a:xfrm>
            <a:prstGeom prst="rect">
              <a:avLst/>
            </a:prstGeom>
            <a:ln>
              <a:solidFill>
                <a:schemeClr val="accent1"/>
              </a:solidFill>
            </a:ln>
            <a:effectLst>
              <a:glow rad="63500">
                <a:schemeClr val="accent1">
                  <a:satMod val="175000"/>
                  <a:alpha val="40000"/>
                </a:schemeClr>
              </a:glow>
            </a:effectLst>
          </p:spPr>
        </p:pic>
        <p:pic>
          <p:nvPicPr>
            <p:cNvPr id="28" name="Picture 27" descr="native_green__decoy_cyan.png"/>
            <p:cNvPicPr>
              <a:picLocks noChangeAspect="1"/>
            </p:cNvPicPr>
            <p:nvPr/>
          </p:nvPicPr>
          <p:blipFill>
            <a:blip r:embed="rId3" cstate="print"/>
            <a:stretch>
              <a:fillRect/>
            </a:stretch>
          </p:blipFill>
          <p:spPr>
            <a:xfrm>
              <a:off x="6837067" y="852171"/>
              <a:ext cx="878205" cy="790879"/>
            </a:xfrm>
            <a:prstGeom prst="rect">
              <a:avLst/>
            </a:prstGeom>
            <a:ln>
              <a:solidFill>
                <a:schemeClr val="accent1"/>
              </a:solidFill>
            </a:ln>
            <a:effectLst>
              <a:glow rad="63500">
                <a:schemeClr val="accent1">
                  <a:satMod val="175000"/>
                  <a:alpha val="40000"/>
                </a:schemeClr>
              </a:glow>
            </a:effectLst>
          </p:spPr>
        </p:pic>
        <p:pic>
          <p:nvPicPr>
            <p:cNvPr id="35" name="Picture 34" descr="receptor_native_green_start0093_cyan.png"/>
            <p:cNvPicPr>
              <a:picLocks noChangeAspect="1"/>
            </p:cNvPicPr>
            <p:nvPr/>
          </p:nvPicPr>
          <p:blipFill>
            <a:blip r:embed="rId4" cstate="print"/>
            <a:stretch>
              <a:fillRect/>
            </a:stretch>
          </p:blipFill>
          <p:spPr>
            <a:xfrm>
              <a:off x="6762792" y="928670"/>
              <a:ext cx="881042" cy="792937"/>
            </a:xfrm>
            <a:prstGeom prst="rect">
              <a:avLst/>
            </a:prstGeom>
            <a:ln>
              <a:solidFill>
                <a:schemeClr val="accent1"/>
              </a:solidFill>
            </a:ln>
            <a:effectLst>
              <a:glow rad="63500">
                <a:schemeClr val="accent1">
                  <a:satMod val="175000"/>
                  <a:alpha val="40000"/>
                </a:schemeClr>
              </a:glow>
            </a:effectLst>
          </p:spPr>
        </p:pic>
      </p:grpSp>
      <p:pic>
        <p:nvPicPr>
          <p:cNvPr id="36" name="Picture 35" descr="receptor_native_green__start_magenta.png"/>
          <p:cNvPicPr>
            <a:picLocks noChangeAspect="1"/>
          </p:cNvPicPr>
          <p:nvPr/>
        </p:nvPicPr>
        <p:blipFill>
          <a:blip r:embed="rId5" cstate="print"/>
          <a:stretch>
            <a:fillRect/>
          </a:stretch>
        </p:blipFill>
        <p:spPr>
          <a:xfrm rot="16200000">
            <a:off x="2734456" y="1450939"/>
            <a:ext cx="1031882" cy="928694"/>
          </a:xfrm>
          <a:prstGeom prst="rect">
            <a:avLst/>
          </a:prstGeom>
          <a:ln>
            <a:solidFill>
              <a:schemeClr val="accent1"/>
            </a:solidFill>
          </a:ln>
          <a:effectLst>
            <a:glow rad="63500">
              <a:schemeClr val="accent1">
                <a:satMod val="175000"/>
                <a:alpha val="40000"/>
              </a:schemeClr>
            </a:glow>
          </a:effectLst>
        </p:spPr>
      </p:pic>
      <p:sp>
        <p:nvSpPr>
          <p:cNvPr id="29" name="Rectangle 2"/>
          <p:cNvSpPr>
            <a:spLocks noGrp="1" noChangeArrowheads="1"/>
          </p:cNvSpPr>
          <p:nvPr>
            <p:ph type="title" idx="4294967295"/>
          </p:nvPr>
        </p:nvSpPr>
        <p:spPr>
          <a:xfrm>
            <a:off x="76200" y="-19050"/>
            <a:ext cx="8901112" cy="1314450"/>
          </a:xfrm>
        </p:spPr>
        <p:txBody>
          <a:bodyPr vert="horz" lIns="91440" tIns="45720" rIns="91440" bIns="45720" rtlCol="0" anchor="ctr">
            <a:normAutofit/>
          </a:bodyPr>
          <a:lstStyle/>
          <a:p>
            <a:r>
              <a:rPr lang="en-US" dirty="0" smtClean="0">
                <a:solidFill>
                  <a:srgbClr val="000000"/>
                </a:solidFill>
              </a:rPr>
              <a:t>Outline of Rosetta </a:t>
            </a:r>
            <a:r>
              <a:rPr lang="en-US" b="1" i="1" dirty="0" smtClean="0">
                <a:solidFill>
                  <a:srgbClr val="000000"/>
                </a:solidFill>
              </a:rPr>
              <a:t>FlexPepDock</a:t>
            </a:r>
          </a:p>
        </p:txBody>
      </p:sp>
      <p:sp>
        <p:nvSpPr>
          <p:cNvPr id="26" name="TextBox 25"/>
          <p:cNvSpPr txBox="1"/>
          <p:nvPr/>
        </p:nvSpPr>
        <p:spPr>
          <a:xfrm>
            <a:off x="0" y="6538668"/>
            <a:ext cx="2468594" cy="276999"/>
          </a:xfrm>
          <a:prstGeom prst="rect">
            <a:avLst/>
          </a:prstGeom>
          <a:noFill/>
        </p:spPr>
        <p:txBody>
          <a:bodyPr wrap="none" rtlCol="0">
            <a:spAutoFit/>
          </a:bodyPr>
          <a:lstStyle/>
          <a:p>
            <a:r>
              <a:rPr lang="en-US" sz="1200" i="1" dirty="0" err="1" smtClean="0">
                <a:solidFill>
                  <a:srgbClr val="342F59"/>
                </a:solidFill>
              </a:rPr>
              <a:t>Raveh</a:t>
            </a:r>
            <a:r>
              <a:rPr lang="en-US" sz="1200" i="1" dirty="0" smtClean="0">
                <a:solidFill>
                  <a:srgbClr val="342F59"/>
                </a:solidFill>
              </a:rPr>
              <a:t>, London et al. Proteins (2010)</a:t>
            </a:r>
            <a:endParaRPr lang="en-US" sz="1200" i="1" dirty="0">
              <a:solidFill>
                <a:srgbClr val="342F59"/>
              </a:solidFill>
            </a:endParaRPr>
          </a:p>
        </p:txBody>
      </p:sp>
    </p:spTree>
    <p:extLst>
      <p:ext uri="{BB962C8B-B14F-4D97-AF65-F5344CB8AC3E}">
        <p14:creationId xmlns:p14="http://schemas.microsoft.com/office/powerpoint/2010/main" val="19184795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nodeType="afterEffect">
                                  <p:stCondLst>
                                    <p:cond delay="0"/>
                                  </p:stCondLst>
                                  <p:childTnLst>
                                    <p:set>
                                      <p:cBhvr>
                                        <p:cTn id="43" dur="1" fill="hold">
                                          <p:stCondLst>
                                            <p:cond delay="0"/>
                                          </p:stCondLst>
                                        </p:cTn>
                                        <p:tgtEl>
                                          <p:spTgt spid="79"/>
                                        </p:tgtEl>
                                        <p:attrNameLst>
                                          <p:attrName>style.visibility</p:attrName>
                                        </p:attrNameLst>
                                      </p:cBhvr>
                                      <p:to>
                                        <p:strVal val="visible"/>
                                      </p:to>
                                    </p:set>
                                  </p:childTnLst>
                                </p:cTn>
                              </p:par>
                            </p:childTnLst>
                          </p:cTn>
                        </p:par>
                        <p:par>
                          <p:cTn id="44" fill="hold">
                            <p:stCondLst>
                              <p:cond delay="0"/>
                            </p:stCondLst>
                            <p:childTnLst>
                              <p:par>
                                <p:cTn id="45" presetID="1" presetClass="entr" presetSubtype="0" fill="hold" nodeType="after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1" animBg="1"/>
      <p:bldP spid="8" grpId="0" animBg="1"/>
      <p:bldP spid="15" grpId="0" animBg="1"/>
      <p:bldP spid="17" grpId="0"/>
      <p:bldP spid="119" grpId="0"/>
      <p:bldP spid="19" grpId="0" animBg="1"/>
      <p:bldP spid="18" grpId="0" animBg="1"/>
      <p:bldP spid="65" grpId="0"/>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152400"/>
            <a:ext cx="8229600" cy="1143000"/>
          </a:xfrm>
        </p:spPr>
        <p:txBody>
          <a:bodyPr vert="horz" lIns="91440" tIns="45720" rIns="91440" bIns="45720" rtlCol="0" anchor="ctr">
            <a:noAutofit/>
          </a:bodyPr>
          <a:lstStyle/>
          <a:p>
            <a:r>
              <a:rPr lang="en-US" dirty="0" smtClean="0">
                <a:solidFill>
                  <a:srgbClr val="000000"/>
                </a:solidFill>
              </a:rPr>
              <a:t>Scope &amp; quality of </a:t>
            </a:r>
            <a:br>
              <a:rPr lang="en-US" dirty="0" smtClean="0">
                <a:solidFill>
                  <a:srgbClr val="000000"/>
                </a:solidFill>
              </a:rPr>
            </a:br>
            <a:r>
              <a:rPr lang="en-US" dirty="0" smtClean="0">
                <a:solidFill>
                  <a:srgbClr val="000000"/>
                </a:solidFill>
              </a:rPr>
              <a:t>Rosetta </a:t>
            </a:r>
            <a:r>
              <a:rPr lang="en-US" b="1" i="1" dirty="0" smtClean="0">
                <a:solidFill>
                  <a:srgbClr val="000000"/>
                </a:solidFill>
              </a:rPr>
              <a:t>FlexPepDock</a:t>
            </a:r>
          </a:p>
        </p:txBody>
      </p:sp>
      <p:sp>
        <p:nvSpPr>
          <p:cNvPr id="23555" name="Rectangle 3"/>
          <p:cNvSpPr>
            <a:spLocks noGrp="1" noChangeArrowheads="1"/>
          </p:cNvSpPr>
          <p:nvPr>
            <p:ph type="body" idx="1"/>
          </p:nvPr>
        </p:nvSpPr>
        <p:spPr>
          <a:xfrm>
            <a:off x="787791" y="2411251"/>
            <a:ext cx="8144544" cy="4218149"/>
          </a:xfrm>
        </p:spPr>
        <p:txBody>
          <a:bodyPr>
            <a:normAutofit/>
          </a:bodyPr>
          <a:lstStyle/>
          <a:p>
            <a:pPr marL="0" indent="0">
              <a:buFont typeface="Wingdings" charset="2"/>
              <a:buChar char="Ø"/>
            </a:pPr>
            <a:r>
              <a:rPr lang="en-US" sz="2800" dirty="0" smtClean="0">
                <a:solidFill>
                  <a:srgbClr val="342F59"/>
                </a:solidFill>
              </a:rPr>
              <a:t> </a:t>
            </a:r>
            <a:r>
              <a:rPr lang="en-US" dirty="0" smtClean="0">
                <a:solidFill>
                  <a:srgbClr val="342F59"/>
                </a:solidFill>
              </a:rPr>
              <a:t>Large effective range</a:t>
            </a:r>
          </a:p>
          <a:p>
            <a:pPr marL="0" indent="0">
              <a:buFont typeface="Wingdings" charset="2"/>
              <a:buChar char="Ø"/>
            </a:pPr>
            <a:r>
              <a:rPr lang="en-US" dirty="0" smtClean="0">
                <a:solidFill>
                  <a:srgbClr val="342F59"/>
                </a:solidFill>
              </a:rPr>
              <a:t> Very accurate</a:t>
            </a:r>
            <a:endParaRPr lang="en-US" sz="2800" dirty="0" smtClean="0">
              <a:solidFill>
                <a:srgbClr val="342F59"/>
              </a:solidFill>
            </a:endParaRPr>
          </a:p>
          <a:p>
            <a:pPr marL="0" indent="0"/>
            <a:endParaRPr lang="en-US" sz="2800" dirty="0" smtClean="0">
              <a:solidFill>
                <a:srgbClr val="342F59"/>
              </a:solidFill>
            </a:endParaRPr>
          </a:p>
          <a:p>
            <a:pPr marL="0" indent="0"/>
            <a:endParaRPr lang="en-US" sz="2800" dirty="0" smtClean="0">
              <a:solidFill>
                <a:srgbClr val="342F59"/>
              </a:solidFill>
            </a:endParaRPr>
          </a:p>
          <a:p>
            <a:pPr marL="0" indent="0"/>
            <a:endParaRPr lang="en-US" sz="2800" dirty="0" smtClean="0">
              <a:solidFill>
                <a:srgbClr val="342F59"/>
              </a:solidFill>
            </a:endParaRPr>
          </a:p>
          <a:p>
            <a:pPr marL="0" indent="0"/>
            <a:endParaRPr lang="en-US" sz="2800" dirty="0" smtClean="0">
              <a:solidFill>
                <a:srgbClr val="342F59"/>
              </a:solidFill>
            </a:endParaRPr>
          </a:p>
          <a:p>
            <a:pPr marL="0" indent="0"/>
            <a:endParaRPr lang="en-US" sz="2800" dirty="0" smtClean="0">
              <a:solidFill>
                <a:srgbClr val="342F59"/>
              </a:solidFill>
            </a:endParaRPr>
          </a:p>
          <a:p>
            <a:pPr marL="0" indent="0">
              <a:buNone/>
            </a:pPr>
            <a:endParaRPr lang="en-US" sz="2800" dirty="0" smtClean="0">
              <a:solidFill>
                <a:srgbClr val="342F59"/>
              </a:solidFill>
            </a:endParaRPr>
          </a:p>
        </p:txBody>
      </p:sp>
      <p:pic>
        <p:nvPicPr>
          <p:cNvPr id="6" name="Picture 5" descr="rangefig-new1 copy.tif"/>
          <p:cNvPicPr>
            <a:picLocks noChangeAspect="1"/>
          </p:cNvPicPr>
          <p:nvPr/>
        </p:nvPicPr>
        <p:blipFill>
          <a:blip r:embed="rId3" cstate="print"/>
          <a:srcRect b="-8896"/>
          <a:stretch>
            <a:fillRect/>
          </a:stretch>
        </p:blipFill>
        <p:spPr>
          <a:xfrm>
            <a:off x="838200" y="3945376"/>
            <a:ext cx="7185660" cy="2590891"/>
          </a:xfrm>
          <a:prstGeom prst="rect">
            <a:avLst/>
          </a:prstGeom>
          <a:solidFill>
            <a:schemeClr val="bg1"/>
          </a:solidFill>
          <a:ln>
            <a:noFill/>
          </a:ln>
          <a:effectLst>
            <a:outerShdw blurRad="50800" dist="38100" dir="2700000" algn="br" rotWithShape="0">
              <a:srgbClr val="000000">
                <a:alpha val="43000"/>
              </a:srgbClr>
            </a:outerShdw>
          </a:effectLst>
        </p:spPr>
      </p:pic>
      <p:sp>
        <p:nvSpPr>
          <p:cNvPr id="7" name="TextBox 6"/>
          <p:cNvSpPr txBox="1"/>
          <p:nvPr/>
        </p:nvSpPr>
        <p:spPr>
          <a:xfrm>
            <a:off x="3173726" y="4115579"/>
            <a:ext cx="645465" cy="371221"/>
          </a:xfrm>
          <a:prstGeom prst="rect">
            <a:avLst/>
          </a:prstGeom>
          <a:noFill/>
        </p:spPr>
        <p:txBody>
          <a:bodyPr wrap="none" rtlCol="0">
            <a:spAutoFit/>
          </a:bodyPr>
          <a:lstStyle/>
          <a:p>
            <a:r>
              <a:rPr lang="en-US" dirty="0" smtClean="0">
                <a:latin typeface="Tahoma"/>
                <a:cs typeface="Tahoma"/>
              </a:rPr>
              <a:t>0-1Å </a:t>
            </a:r>
            <a:endParaRPr lang="en-US" dirty="0">
              <a:latin typeface="Tahoma"/>
              <a:cs typeface="Tahoma"/>
            </a:endParaRPr>
          </a:p>
        </p:txBody>
      </p:sp>
      <p:sp>
        <p:nvSpPr>
          <p:cNvPr id="8" name="TextBox 7"/>
          <p:cNvSpPr txBox="1"/>
          <p:nvPr/>
        </p:nvSpPr>
        <p:spPr>
          <a:xfrm>
            <a:off x="4069135" y="4115579"/>
            <a:ext cx="645465" cy="371221"/>
          </a:xfrm>
          <a:prstGeom prst="rect">
            <a:avLst/>
          </a:prstGeom>
          <a:noFill/>
        </p:spPr>
        <p:txBody>
          <a:bodyPr wrap="none" rtlCol="0">
            <a:spAutoFit/>
          </a:bodyPr>
          <a:lstStyle/>
          <a:p>
            <a:r>
              <a:rPr lang="en-US" dirty="0" smtClean="0">
                <a:latin typeface="Tahoma"/>
                <a:cs typeface="Tahoma"/>
              </a:rPr>
              <a:t>1-2Å </a:t>
            </a:r>
            <a:endParaRPr lang="en-US" dirty="0">
              <a:latin typeface="Tahoma"/>
              <a:cs typeface="Tahoma"/>
            </a:endParaRPr>
          </a:p>
        </p:txBody>
      </p:sp>
      <p:sp>
        <p:nvSpPr>
          <p:cNvPr id="9" name="TextBox 8"/>
          <p:cNvSpPr txBox="1"/>
          <p:nvPr/>
        </p:nvSpPr>
        <p:spPr>
          <a:xfrm>
            <a:off x="5113780" y="4115579"/>
            <a:ext cx="645465" cy="371221"/>
          </a:xfrm>
          <a:prstGeom prst="rect">
            <a:avLst/>
          </a:prstGeom>
          <a:noFill/>
        </p:spPr>
        <p:txBody>
          <a:bodyPr wrap="none" rtlCol="0">
            <a:spAutoFit/>
          </a:bodyPr>
          <a:lstStyle/>
          <a:p>
            <a:r>
              <a:rPr lang="en-US" dirty="0" smtClean="0">
                <a:latin typeface="Tahoma"/>
                <a:cs typeface="Tahoma"/>
              </a:rPr>
              <a:t>2-3Å </a:t>
            </a:r>
            <a:endParaRPr lang="en-US" dirty="0">
              <a:latin typeface="Tahoma"/>
              <a:cs typeface="Tahoma"/>
            </a:endParaRPr>
          </a:p>
        </p:txBody>
      </p:sp>
      <p:sp>
        <p:nvSpPr>
          <p:cNvPr id="10" name="TextBox 9"/>
          <p:cNvSpPr txBox="1"/>
          <p:nvPr/>
        </p:nvSpPr>
        <p:spPr>
          <a:xfrm>
            <a:off x="6009189" y="4115579"/>
            <a:ext cx="645465" cy="371221"/>
          </a:xfrm>
          <a:prstGeom prst="rect">
            <a:avLst/>
          </a:prstGeom>
          <a:noFill/>
        </p:spPr>
        <p:txBody>
          <a:bodyPr wrap="none" rtlCol="0">
            <a:spAutoFit/>
          </a:bodyPr>
          <a:lstStyle/>
          <a:p>
            <a:r>
              <a:rPr lang="en-US" dirty="0" smtClean="0">
                <a:latin typeface="Tahoma"/>
                <a:cs typeface="Tahoma"/>
              </a:rPr>
              <a:t>3-4Å </a:t>
            </a:r>
            <a:endParaRPr lang="en-US" dirty="0">
              <a:latin typeface="Tahoma"/>
              <a:cs typeface="Tahoma"/>
            </a:endParaRPr>
          </a:p>
        </p:txBody>
      </p:sp>
      <p:sp>
        <p:nvSpPr>
          <p:cNvPr id="12" name="TextBox 11"/>
          <p:cNvSpPr txBox="1"/>
          <p:nvPr/>
        </p:nvSpPr>
        <p:spPr>
          <a:xfrm>
            <a:off x="7053833" y="4115579"/>
            <a:ext cx="645465" cy="371221"/>
          </a:xfrm>
          <a:prstGeom prst="rect">
            <a:avLst/>
          </a:prstGeom>
          <a:noFill/>
        </p:spPr>
        <p:txBody>
          <a:bodyPr wrap="none" rtlCol="0">
            <a:spAutoFit/>
          </a:bodyPr>
          <a:lstStyle/>
          <a:p>
            <a:r>
              <a:rPr lang="en-US" dirty="0" smtClean="0">
                <a:latin typeface="Tahoma"/>
                <a:cs typeface="Tahoma"/>
              </a:rPr>
              <a:t>4-5Å </a:t>
            </a:r>
            <a:endParaRPr lang="en-US" dirty="0">
              <a:latin typeface="Tahoma"/>
              <a:cs typeface="Tahoma"/>
            </a:endParaRPr>
          </a:p>
        </p:txBody>
      </p:sp>
      <p:sp>
        <p:nvSpPr>
          <p:cNvPr id="13" name="TextBox 12"/>
          <p:cNvSpPr txBox="1"/>
          <p:nvPr/>
        </p:nvSpPr>
        <p:spPr>
          <a:xfrm rot="18922003">
            <a:off x="2149576" y="5885917"/>
            <a:ext cx="936900" cy="369332"/>
          </a:xfrm>
          <a:prstGeom prst="rect">
            <a:avLst/>
          </a:prstGeom>
          <a:noFill/>
          <a:effectLst>
            <a:outerShdw blurRad="50800" dist="38100" dir="2700000" algn="br">
              <a:srgbClr val="000000">
                <a:alpha val="43000"/>
              </a:srgbClr>
            </a:outerShdw>
          </a:effectLst>
        </p:spPr>
        <p:txBody>
          <a:bodyPr wrap="none" rtlCol="0">
            <a:spAutoFit/>
          </a:bodyPr>
          <a:lstStyle/>
          <a:p>
            <a:r>
              <a:rPr lang="en-US" b="1" dirty="0" smtClean="0">
                <a:latin typeface="Tahoma"/>
                <a:cs typeface="Tahoma"/>
              </a:rPr>
              <a:t>Native</a:t>
            </a:r>
            <a:endParaRPr lang="en-US" b="1" dirty="0">
              <a:latin typeface="Tahoma"/>
              <a:cs typeface="Tahoma"/>
            </a:endParaRPr>
          </a:p>
        </p:txBody>
      </p:sp>
      <p:sp>
        <p:nvSpPr>
          <p:cNvPr id="14" name="TextBox 13"/>
          <p:cNvSpPr txBox="1"/>
          <p:nvPr/>
        </p:nvSpPr>
        <p:spPr>
          <a:xfrm rot="18908443">
            <a:off x="2781542" y="5474136"/>
            <a:ext cx="1313130" cy="646331"/>
          </a:xfrm>
          <a:prstGeom prst="rect">
            <a:avLst/>
          </a:prstGeom>
          <a:noFill/>
          <a:effectLst>
            <a:outerShdw blurRad="50800" dist="38100" dir="2700000" algn="br">
              <a:srgbClr val="000000">
                <a:alpha val="43000"/>
              </a:srgbClr>
            </a:outerShdw>
          </a:effectLst>
        </p:spPr>
        <p:txBody>
          <a:bodyPr wrap="none" rtlCol="0">
            <a:spAutoFit/>
          </a:bodyPr>
          <a:lstStyle/>
          <a:p>
            <a:pPr algn="ctr"/>
            <a:r>
              <a:rPr lang="en-US" b="1" dirty="0" smtClean="0">
                <a:solidFill>
                  <a:srgbClr val="FF6600"/>
                </a:solidFill>
                <a:latin typeface="Tahoma"/>
                <a:cs typeface="Tahoma"/>
              </a:rPr>
              <a:t>Sub-</a:t>
            </a:r>
          </a:p>
          <a:p>
            <a:pPr algn="ctr"/>
            <a:r>
              <a:rPr lang="en-US" b="1" dirty="0" smtClean="0">
                <a:solidFill>
                  <a:srgbClr val="FF6600"/>
                </a:solidFill>
                <a:latin typeface="Tahoma"/>
                <a:cs typeface="Tahoma"/>
              </a:rPr>
              <a:t>Angstrom</a:t>
            </a:r>
            <a:endParaRPr lang="en-US" b="1" dirty="0">
              <a:solidFill>
                <a:srgbClr val="FF6600"/>
              </a:solidFill>
              <a:latin typeface="Tahoma"/>
              <a:cs typeface="Tahoma"/>
            </a:endParaRPr>
          </a:p>
        </p:txBody>
      </p:sp>
      <p:sp>
        <p:nvSpPr>
          <p:cNvPr id="15" name="TextBox 14"/>
          <p:cNvSpPr txBox="1"/>
          <p:nvPr/>
        </p:nvSpPr>
        <p:spPr>
          <a:xfrm rot="18908443">
            <a:off x="3860295" y="5563562"/>
            <a:ext cx="1190460" cy="646331"/>
          </a:xfrm>
          <a:prstGeom prst="rect">
            <a:avLst/>
          </a:prstGeom>
          <a:noFill/>
          <a:effectLst>
            <a:outerShdw blurRad="50800" dist="38100" dir="2700000" algn="br">
              <a:srgbClr val="000000">
                <a:alpha val="43000"/>
              </a:srgbClr>
            </a:outerShdw>
          </a:effectLst>
        </p:spPr>
        <p:txBody>
          <a:bodyPr wrap="square" rtlCol="0">
            <a:spAutoFit/>
          </a:bodyPr>
          <a:lstStyle/>
          <a:p>
            <a:pPr algn="ctr"/>
            <a:r>
              <a:rPr lang="en-US" b="1" dirty="0" smtClean="0">
                <a:solidFill>
                  <a:srgbClr val="FF6600"/>
                </a:solidFill>
                <a:latin typeface="Tahoma"/>
                <a:cs typeface="Tahoma"/>
              </a:rPr>
              <a:t>Near-</a:t>
            </a:r>
          </a:p>
          <a:p>
            <a:pPr algn="ctr"/>
            <a:r>
              <a:rPr lang="en-US" b="1" dirty="0" smtClean="0">
                <a:solidFill>
                  <a:srgbClr val="FF6600"/>
                </a:solidFill>
                <a:latin typeface="Tahoma"/>
                <a:cs typeface="Tahoma"/>
              </a:rPr>
              <a:t>native</a:t>
            </a:r>
            <a:endParaRPr lang="en-US" b="1" dirty="0">
              <a:solidFill>
                <a:srgbClr val="FF6600"/>
              </a:solidFill>
              <a:latin typeface="Tahoma"/>
              <a:cs typeface="Tahoma"/>
            </a:endParaRPr>
          </a:p>
        </p:txBody>
      </p:sp>
      <p:sp>
        <p:nvSpPr>
          <p:cNvPr id="18" name="U-Turn Arrow 17"/>
          <p:cNvSpPr/>
          <p:nvPr/>
        </p:nvSpPr>
        <p:spPr>
          <a:xfrm flipH="1">
            <a:off x="4267199" y="3490567"/>
            <a:ext cx="3152723" cy="602728"/>
          </a:xfrm>
          <a:prstGeom prst="uturnArrow">
            <a:avLst/>
          </a:prstGeom>
          <a:gradFill>
            <a:gsLst>
              <a:gs pos="0">
                <a:schemeClr val="accent6">
                  <a:lumMod val="75000"/>
                </a:schemeClr>
              </a:gs>
              <a:gs pos="100000">
                <a:schemeClr val="accent6">
                  <a:lumMod val="40000"/>
                  <a:lumOff val="60000"/>
                </a:schemeClr>
              </a:gs>
            </a:gsLst>
          </a:gradFill>
          <a:ln>
            <a:solidFill>
              <a:srgbClr val="FF7D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U-Turn Arrow 18"/>
          <p:cNvSpPr/>
          <p:nvPr/>
        </p:nvSpPr>
        <p:spPr>
          <a:xfrm flipH="1">
            <a:off x="3429000" y="3486979"/>
            <a:ext cx="2052387" cy="602728"/>
          </a:xfrm>
          <a:prstGeom prst="uturnArrow">
            <a:avLst/>
          </a:prstGeom>
          <a:gradFill>
            <a:gsLst>
              <a:gs pos="0">
                <a:schemeClr val="accent6">
                  <a:lumMod val="75000"/>
                </a:schemeClr>
              </a:gs>
              <a:gs pos="100000">
                <a:schemeClr val="accent6">
                  <a:lumMod val="40000"/>
                  <a:lumOff val="60000"/>
                </a:schemeClr>
              </a:gs>
            </a:gsLst>
          </a:gradFill>
          <a:ln>
            <a:solidFill>
              <a:srgbClr val="FF7D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a:off x="0" y="6538668"/>
            <a:ext cx="2468594" cy="276999"/>
          </a:xfrm>
          <a:prstGeom prst="rect">
            <a:avLst/>
          </a:prstGeom>
          <a:noFill/>
        </p:spPr>
        <p:txBody>
          <a:bodyPr wrap="none" rtlCol="0">
            <a:spAutoFit/>
          </a:bodyPr>
          <a:lstStyle/>
          <a:p>
            <a:r>
              <a:rPr lang="en-US" sz="1200" i="1" dirty="0" err="1" smtClean="0">
                <a:solidFill>
                  <a:srgbClr val="FFFFFF"/>
                </a:solidFill>
              </a:rPr>
              <a:t>Raveh</a:t>
            </a:r>
            <a:r>
              <a:rPr lang="en-US" sz="1200" i="1" dirty="0" smtClean="0">
                <a:solidFill>
                  <a:srgbClr val="FFFFFF"/>
                </a:solidFill>
              </a:rPr>
              <a:t>, London et al. Proteins (2010)</a:t>
            </a:r>
            <a:endParaRPr lang="en-US" sz="1200" i="1" dirty="0">
              <a:solidFill>
                <a:srgbClr val="FFFFFF"/>
              </a:solidFill>
            </a:endParaRPr>
          </a:p>
        </p:txBody>
      </p:sp>
    </p:spTree>
    <p:extLst>
      <p:ext uri="{BB962C8B-B14F-4D97-AF65-F5344CB8AC3E}">
        <p14:creationId xmlns:p14="http://schemas.microsoft.com/office/powerpoint/2010/main" val="6583967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8"/>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8" grpId="0" animBg="1"/>
      <p:bldP spid="18" grpId="1" animBg="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1czy.png"/>
          <p:cNvPicPr>
            <a:picLocks noChangeAspect="1"/>
          </p:cNvPicPr>
          <p:nvPr/>
        </p:nvPicPr>
        <p:blipFill>
          <a:blip r:embed="rId2"/>
          <a:srcRect l="19884" r="11759"/>
          <a:stretch>
            <a:fillRect/>
          </a:stretch>
        </p:blipFill>
        <p:spPr>
          <a:xfrm>
            <a:off x="0" y="1974611"/>
            <a:ext cx="3242633" cy="2245829"/>
          </a:xfrm>
          <a:prstGeom prst="rect">
            <a:avLst/>
          </a:prstGeom>
        </p:spPr>
      </p:pic>
      <p:pic>
        <p:nvPicPr>
          <p:cNvPr id="12" name="Picture 11" descr="2ds8.png"/>
          <p:cNvPicPr>
            <a:picLocks noChangeAspect="1"/>
          </p:cNvPicPr>
          <p:nvPr/>
        </p:nvPicPr>
        <p:blipFill>
          <a:blip r:embed="rId3"/>
          <a:srcRect l="24354" t="5016" r="12522"/>
          <a:stretch>
            <a:fillRect/>
          </a:stretch>
        </p:blipFill>
        <p:spPr>
          <a:xfrm>
            <a:off x="3290864" y="1974611"/>
            <a:ext cx="2994399" cy="2245829"/>
          </a:xfrm>
          <a:prstGeom prst="rect">
            <a:avLst/>
          </a:prstGeom>
        </p:spPr>
      </p:pic>
      <p:pic>
        <p:nvPicPr>
          <p:cNvPr id="13" name="Picture 12" descr="2iv9.png"/>
          <p:cNvPicPr>
            <a:picLocks noChangeAspect="1"/>
          </p:cNvPicPr>
          <p:nvPr/>
        </p:nvPicPr>
        <p:blipFill>
          <a:blip r:embed="rId4"/>
          <a:srcRect l="25912" r="14797"/>
          <a:stretch>
            <a:fillRect/>
          </a:stretch>
        </p:blipFill>
        <p:spPr>
          <a:xfrm>
            <a:off x="6331420" y="1974611"/>
            <a:ext cx="2812580" cy="2245829"/>
          </a:xfrm>
          <a:prstGeom prst="rect">
            <a:avLst/>
          </a:prstGeom>
        </p:spPr>
      </p:pic>
      <p:sp>
        <p:nvSpPr>
          <p:cNvPr id="15" name="TextBox 14"/>
          <p:cNvSpPr txBox="1"/>
          <p:nvPr/>
        </p:nvSpPr>
        <p:spPr>
          <a:xfrm>
            <a:off x="0" y="4293138"/>
            <a:ext cx="3723458" cy="646331"/>
          </a:xfrm>
          <a:prstGeom prst="rect">
            <a:avLst/>
          </a:prstGeom>
          <a:noFill/>
        </p:spPr>
        <p:txBody>
          <a:bodyPr wrap="none" rtlCol="0">
            <a:spAutoFit/>
          </a:bodyPr>
          <a:lstStyle/>
          <a:p>
            <a:r>
              <a:rPr lang="en-US" dirty="0" smtClean="0">
                <a:solidFill>
                  <a:srgbClr val="000000"/>
                </a:solidFill>
              </a:rPr>
              <a:t>PDB: 1CZY</a:t>
            </a:r>
          </a:p>
          <a:p>
            <a:r>
              <a:rPr lang="en-US" dirty="0" smtClean="0">
                <a:solidFill>
                  <a:srgbClr val="000000"/>
                </a:solidFill>
              </a:rPr>
              <a:t>TRAF domain – LMP1 binding peptide</a:t>
            </a:r>
            <a:endParaRPr lang="en-US" dirty="0">
              <a:solidFill>
                <a:srgbClr val="000000"/>
              </a:solidFill>
            </a:endParaRPr>
          </a:p>
        </p:txBody>
      </p:sp>
      <p:sp>
        <p:nvSpPr>
          <p:cNvPr id="16" name="TextBox 15"/>
          <p:cNvSpPr txBox="1"/>
          <p:nvPr/>
        </p:nvSpPr>
        <p:spPr>
          <a:xfrm>
            <a:off x="4203210" y="4293138"/>
            <a:ext cx="1607531" cy="646331"/>
          </a:xfrm>
          <a:prstGeom prst="rect">
            <a:avLst/>
          </a:prstGeom>
          <a:noFill/>
        </p:spPr>
        <p:txBody>
          <a:bodyPr wrap="none" rtlCol="0">
            <a:spAutoFit/>
          </a:bodyPr>
          <a:lstStyle/>
          <a:p>
            <a:r>
              <a:rPr lang="en-US" dirty="0" smtClean="0">
                <a:solidFill>
                  <a:srgbClr val="000000"/>
                </a:solidFill>
              </a:rPr>
              <a:t>PDB: 2DS8</a:t>
            </a:r>
          </a:p>
          <a:p>
            <a:r>
              <a:rPr lang="en-US" dirty="0" err="1" smtClean="0">
                <a:solidFill>
                  <a:srgbClr val="000000"/>
                </a:solidFill>
              </a:rPr>
              <a:t>ClpX</a:t>
            </a:r>
            <a:r>
              <a:rPr lang="en-US" dirty="0" smtClean="0">
                <a:solidFill>
                  <a:srgbClr val="000000"/>
                </a:solidFill>
              </a:rPr>
              <a:t> – </a:t>
            </a:r>
            <a:r>
              <a:rPr lang="en-US" dirty="0" err="1" smtClean="0">
                <a:solidFill>
                  <a:srgbClr val="000000"/>
                </a:solidFill>
              </a:rPr>
              <a:t>SspB</a:t>
            </a:r>
            <a:r>
              <a:rPr lang="en-US" dirty="0" smtClean="0">
                <a:solidFill>
                  <a:srgbClr val="000000"/>
                </a:solidFill>
              </a:rPr>
              <a:t> tail</a:t>
            </a:r>
            <a:endParaRPr lang="en-US" dirty="0">
              <a:solidFill>
                <a:srgbClr val="000000"/>
              </a:solidFill>
            </a:endParaRPr>
          </a:p>
        </p:txBody>
      </p:sp>
      <p:sp>
        <p:nvSpPr>
          <p:cNvPr id="17" name="TextBox 16"/>
          <p:cNvSpPr txBox="1"/>
          <p:nvPr/>
        </p:nvSpPr>
        <p:spPr>
          <a:xfrm>
            <a:off x="6566658" y="4293138"/>
            <a:ext cx="2120142" cy="646331"/>
          </a:xfrm>
          <a:prstGeom prst="rect">
            <a:avLst/>
          </a:prstGeom>
          <a:noFill/>
        </p:spPr>
        <p:txBody>
          <a:bodyPr wrap="none" rtlCol="0">
            <a:spAutoFit/>
          </a:bodyPr>
          <a:lstStyle/>
          <a:p>
            <a:r>
              <a:rPr lang="en-US" dirty="0" smtClean="0">
                <a:solidFill>
                  <a:srgbClr val="000000"/>
                </a:solidFill>
              </a:rPr>
              <a:t>PDB: 2IV9</a:t>
            </a:r>
          </a:p>
          <a:p>
            <a:r>
              <a:rPr lang="en-US" dirty="0" smtClean="0">
                <a:solidFill>
                  <a:srgbClr val="000000"/>
                </a:solidFill>
              </a:rPr>
              <a:t>AP2 – EPS15 peptide</a:t>
            </a:r>
            <a:endParaRPr lang="en-US" dirty="0">
              <a:solidFill>
                <a:srgbClr val="000000"/>
              </a:solidFill>
            </a:endParaRPr>
          </a:p>
        </p:txBody>
      </p:sp>
      <p:sp>
        <p:nvSpPr>
          <p:cNvPr id="14" name="Title 13"/>
          <p:cNvSpPr>
            <a:spLocks noGrp="1"/>
          </p:cNvSpPr>
          <p:nvPr>
            <p:ph type="title"/>
          </p:nvPr>
        </p:nvSpPr>
        <p:spPr/>
        <p:txBody>
          <a:bodyPr>
            <a:normAutofit/>
          </a:bodyPr>
          <a:lstStyle/>
          <a:p>
            <a:r>
              <a:rPr lang="en-US" dirty="0" smtClean="0">
                <a:solidFill>
                  <a:srgbClr val="000000"/>
                </a:solidFill>
              </a:rPr>
              <a:t>Examples</a:t>
            </a:r>
            <a:endParaRPr lang="en-US" dirty="0">
              <a:solidFill>
                <a:srgbClr val="000000"/>
              </a:solidFill>
            </a:endParaRPr>
          </a:p>
        </p:txBody>
      </p:sp>
      <p:sp>
        <p:nvSpPr>
          <p:cNvPr id="20" name="AutoShape 5"/>
          <p:cNvSpPr>
            <a:spLocks noChangeArrowheads="1"/>
          </p:cNvSpPr>
          <p:nvPr/>
        </p:nvSpPr>
        <p:spPr bwMode="auto">
          <a:xfrm>
            <a:off x="898166" y="5642328"/>
            <a:ext cx="7237003" cy="843462"/>
          </a:xfrm>
          <a:prstGeom prst="roundRect">
            <a:avLst>
              <a:gd name="adj" fmla="val 16667"/>
            </a:avLst>
          </a:prstGeom>
          <a:solidFill>
            <a:srgbClr val="FF6600"/>
          </a:solidFill>
          <a:ln>
            <a:noFill/>
            <a:headEnd/>
            <a:tailEnd/>
          </a:ln>
        </p:spPr>
        <p:style>
          <a:lnRef idx="1">
            <a:schemeClr val="accent1"/>
          </a:lnRef>
          <a:fillRef idx="3">
            <a:schemeClr val="accent1"/>
          </a:fillRef>
          <a:effectRef idx="2">
            <a:schemeClr val="accent1"/>
          </a:effectRef>
          <a:fontRef idx="minor">
            <a:schemeClr val="lt1"/>
          </a:fontRef>
        </p:style>
        <p:txBody>
          <a:bodyPr lIns="91380" tIns="45660" rIns="91380" bIns="45660" anchor="ctr"/>
          <a:lstStyle/>
          <a:p>
            <a:pPr algn="ctr" defTabSz="3292475">
              <a:buFont typeface="Wingdings" charset="2"/>
              <a:buChar char="Ø"/>
            </a:pPr>
            <a:r>
              <a:rPr lang="en-US" sz="3200" dirty="0" smtClean="0">
                <a:latin typeface="+mj-lt"/>
              </a:rPr>
              <a:t>Accurate prediction of motif residues</a:t>
            </a:r>
            <a:endParaRPr lang="en-US" sz="3200" dirty="0">
              <a:latin typeface="+mj-lt"/>
            </a:endParaRPr>
          </a:p>
        </p:txBody>
      </p:sp>
      <p:sp>
        <p:nvSpPr>
          <p:cNvPr id="21" name="TextBox 20"/>
          <p:cNvSpPr txBox="1"/>
          <p:nvPr/>
        </p:nvSpPr>
        <p:spPr>
          <a:xfrm>
            <a:off x="5445782" y="5022409"/>
            <a:ext cx="3477154" cy="369332"/>
          </a:xfrm>
          <a:prstGeom prst="rect">
            <a:avLst/>
          </a:prstGeom>
          <a:noFill/>
          <a:ln>
            <a:noFill/>
          </a:ln>
        </p:spPr>
        <p:txBody>
          <a:bodyPr wrap="square" rtlCol="1">
            <a:spAutoFit/>
          </a:bodyPr>
          <a:lstStyle/>
          <a:p>
            <a:r>
              <a:rPr lang="en-US" dirty="0" smtClean="0">
                <a:solidFill>
                  <a:srgbClr val="00FF00"/>
                </a:solidFill>
              </a:rPr>
              <a:t>native</a:t>
            </a:r>
            <a:r>
              <a:rPr lang="en-US" dirty="0" smtClean="0">
                <a:solidFill>
                  <a:srgbClr val="00FFFF"/>
                </a:solidFill>
              </a:rPr>
              <a:t> 	</a:t>
            </a:r>
            <a:r>
              <a:rPr lang="en-US" dirty="0" smtClean="0">
                <a:solidFill>
                  <a:srgbClr val="FF0000"/>
                </a:solidFill>
              </a:rPr>
              <a:t>input </a:t>
            </a:r>
            <a:r>
              <a:rPr lang="he-IL" dirty="0" smtClean="0"/>
              <a:t>  </a:t>
            </a:r>
            <a:r>
              <a:rPr lang="en-US" dirty="0" smtClean="0"/>
              <a:t>      </a:t>
            </a:r>
            <a:r>
              <a:rPr lang="en-US" dirty="0" smtClean="0">
                <a:solidFill>
                  <a:srgbClr val="FF00FF"/>
                </a:solidFill>
              </a:rPr>
              <a:t>prediction</a:t>
            </a:r>
            <a:endParaRPr lang="he-IL" dirty="0">
              <a:solidFill>
                <a:srgbClr val="FF00FF"/>
              </a:solidFill>
            </a:endParaRPr>
          </a:p>
        </p:txBody>
      </p:sp>
      <p:sp>
        <p:nvSpPr>
          <p:cNvPr id="18" name="TextBox 17"/>
          <p:cNvSpPr txBox="1"/>
          <p:nvPr/>
        </p:nvSpPr>
        <p:spPr>
          <a:xfrm>
            <a:off x="0" y="6538668"/>
            <a:ext cx="2468594" cy="276999"/>
          </a:xfrm>
          <a:prstGeom prst="rect">
            <a:avLst/>
          </a:prstGeom>
          <a:noFill/>
        </p:spPr>
        <p:txBody>
          <a:bodyPr wrap="none" rtlCol="0">
            <a:spAutoFit/>
          </a:bodyPr>
          <a:lstStyle/>
          <a:p>
            <a:r>
              <a:rPr lang="en-US" sz="1200" i="1" dirty="0" err="1" smtClean="0">
                <a:solidFill>
                  <a:srgbClr val="000000"/>
                </a:solidFill>
              </a:rPr>
              <a:t>Raveh</a:t>
            </a:r>
            <a:r>
              <a:rPr lang="en-US" sz="1200" i="1" dirty="0" smtClean="0">
                <a:solidFill>
                  <a:srgbClr val="000000"/>
                </a:solidFill>
              </a:rPr>
              <a:t>, London et al. Proteins (2010)</a:t>
            </a:r>
            <a:endParaRPr lang="en-US" sz="1200" i="1" dirty="0">
              <a:solidFill>
                <a:srgbClr val="000000"/>
              </a:solidFill>
            </a:endParaRPr>
          </a:p>
        </p:txBody>
      </p:sp>
    </p:spTree>
    <p:extLst>
      <p:ext uri="{BB962C8B-B14F-4D97-AF65-F5344CB8AC3E}">
        <p14:creationId xmlns:p14="http://schemas.microsoft.com/office/powerpoint/2010/main" val="40700158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8314" y="182844"/>
            <a:ext cx="8809205" cy="1143000"/>
          </a:xfrm>
        </p:spPr>
        <p:txBody>
          <a:bodyPr>
            <a:noAutofit/>
          </a:bodyPr>
          <a:lstStyle/>
          <a:p>
            <a:r>
              <a:rPr lang="en-US" sz="4000" dirty="0" smtClean="0">
                <a:solidFill>
                  <a:srgbClr val="000000"/>
                </a:solidFill>
              </a:rPr>
              <a:t>Peptide-mediated PPI’s come in flavors</a:t>
            </a:r>
            <a:endParaRPr lang="en-US" sz="4000" dirty="0">
              <a:solidFill>
                <a:srgbClr val="000000"/>
              </a:solidFill>
            </a:endParaRPr>
          </a:p>
        </p:txBody>
      </p:sp>
      <p:sp>
        <p:nvSpPr>
          <p:cNvPr id="7" name="Content Placeholder 6"/>
          <p:cNvSpPr>
            <a:spLocks noGrp="1"/>
          </p:cNvSpPr>
          <p:nvPr>
            <p:ph sz="half" idx="1"/>
          </p:nvPr>
        </p:nvSpPr>
        <p:spPr>
          <a:xfrm>
            <a:off x="301978" y="1574597"/>
            <a:ext cx="4799375" cy="4936829"/>
          </a:xfrm>
        </p:spPr>
        <p:txBody>
          <a:bodyPr>
            <a:normAutofit/>
          </a:bodyPr>
          <a:lstStyle/>
          <a:p>
            <a:pPr>
              <a:buNone/>
            </a:pPr>
            <a:r>
              <a:rPr lang="en-US" dirty="0" smtClean="0">
                <a:solidFill>
                  <a:srgbClr val="000000"/>
                </a:solidFill>
              </a:rPr>
              <a:t>1. Linear motifs within unstructured regions (signaling; modification)</a:t>
            </a:r>
          </a:p>
          <a:p>
            <a:pPr>
              <a:buNone/>
            </a:pPr>
            <a:r>
              <a:rPr lang="en-US" dirty="0" smtClean="0">
                <a:solidFill>
                  <a:srgbClr val="000000"/>
                </a:solidFill>
              </a:rPr>
              <a:t> </a:t>
            </a:r>
          </a:p>
        </p:txBody>
      </p:sp>
      <p:pic>
        <p:nvPicPr>
          <p:cNvPr id="9" name="Picture 8" descr="&quot;journal.pone.0002524.g002.png&quot;, attachment.png"/>
          <p:cNvPicPr>
            <a:picLocks noChangeAspect="1"/>
          </p:cNvPicPr>
          <p:nvPr/>
        </p:nvPicPr>
        <p:blipFill>
          <a:blip r:embed="rId2"/>
          <a:srcRect l="12070" t="34627"/>
          <a:stretch>
            <a:fillRect/>
          </a:stretch>
        </p:blipFill>
        <p:spPr>
          <a:xfrm>
            <a:off x="4421553" y="1371235"/>
            <a:ext cx="4491192" cy="2213010"/>
          </a:xfrm>
          <a:prstGeom prst="rect">
            <a:avLst/>
          </a:prstGeom>
          <a:ln>
            <a:noFill/>
          </a:ln>
          <a:effectLst>
            <a:softEdge rad="112500"/>
          </a:effectLst>
        </p:spPr>
      </p:pic>
      <p:pic>
        <p:nvPicPr>
          <p:cNvPr id="11" name="Picture 10" descr="1ak4-1awr.png"/>
          <p:cNvPicPr>
            <a:picLocks noChangeAspect="1"/>
          </p:cNvPicPr>
          <p:nvPr/>
        </p:nvPicPr>
        <p:blipFill>
          <a:blip r:embed="rId3"/>
          <a:stretch>
            <a:fillRect/>
          </a:stretch>
        </p:blipFill>
        <p:spPr>
          <a:xfrm>
            <a:off x="4367578" y="3719242"/>
            <a:ext cx="2623381" cy="1967536"/>
          </a:xfrm>
          <a:prstGeom prst="rect">
            <a:avLst/>
          </a:prstGeom>
          <a:ln>
            <a:noFill/>
          </a:ln>
          <a:effectLst>
            <a:softEdge rad="112500"/>
          </a:effectLst>
        </p:spPr>
      </p:pic>
      <p:sp>
        <p:nvSpPr>
          <p:cNvPr id="13" name="Rectangle 12"/>
          <p:cNvSpPr/>
          <p:nvPr/>
        </p:nvSpPr>
        <p:spPr>
          <a:xfrm>
            <a:off x="6928554" y="3756335"/>
            <a:ext cx="2455333" cy="923330"/>
          </a:xfrm>
          <a:prstGeom prst="rect">
            <a:avLst/>
          </a:prstGeom>
        </p:spPr>
        <p:txBody>
          <a:bodyPr wrap="square">
            <a:spAutoFit/>
          </a:bodyPr>
          <a:lstStyle/>
          <a:p>
            <a:r>
              <a:rPr lang="en-US" dirty="0" err="1">
                <a:solidFill>
                  <a:srgbClr val="000000"/>
                </a:solidFill>
              </a:rPr>
              <a:t>proline</a:t>
            </a:r>
            <a:r>
              <a:rPr lang="en-US" dirty="0">
                <a:solidFill>
                  <a:srgbClr val="000000"/>
                </a:solidFill>
              </a:rPr>
              <a:t> </a:t>
            </a:r>
            <a:r>
              <a:rPr lang="en-US" dirty="0" err="1">
                <a:solidFill>
                  <a:srgbClr val="000000"/>
                </a:solidFill>
              </a:rPr>
              <a:t>isomerase</a:t>
            </a:r>
            <a:r>
              <a:rPr lang="en-US" dirty="0">
                <a:solidFill>
                  <a:srgbClr val="000000"/>
                </a:solidFill>
              </a:rPr>
              <a:t> – </a:t>
            </a:r>
          </a:p>
          <a:p>
            <a:r>
              <a:rPr lang="en-US" dirty="0">
                <a:solidFill>
                  <a:srgbClr val="000000"/>
                </a:solidFill>
              </a:rPr>
              <a:t>HIV </a:t>
            </a:r>
            <a:r>
              <a:rPr lang="en-US" dirty="0" err="1">
                <a:solidFill>
                  <a:srgbClr val="000000"/>
                </a:solidFill>
              </a:rPr>
              <a:t>capsid</a:t>
            </a:r>
            <a:r>
              <a:rPr lang="en-US" dirty="0">
                <a:solidFill>
                  <a:srgbClr val="000000"/>
                </a:solidFill>
              </a:rPr>
              <a:t> protein (HAGPIA peptide)</a:t>
            </a:r>
          </a:p>
        </p:txBody>
      </p:sp>
      <p:sp>
        <p:nvSpPr>
          <p:cNvPr id="8" name="Content Placeholder 6"/>
          <p:cNvSpPr>
            <a:spLocks noGrp="1"/>
          </p:cNvSpPr>
          <p:nvPr>
            <p:ph sz="half" idx="1"/>
          </p:nvPr>
        </p:nvSpPr>
        <p:spPr>
          <a:xfrm>
            <a:off x="279215" y="1695395"/>
            <a:ext cx="4377452" cy="4936829"/>
          </a:xfrm>
        </p:spPr>
        <p:txBody>
          <a:bodyPr>
            <a:normAutofit fontScale="92500"/>
          </a:bodyPr>
          <a:lstStyle/>
          <a:p>
            <a:pPr>
              <a:buNone/>
            </a:pPr>
            <a:endParaRPr lang="en-US" dirty="0" smtClean="0">
              <a:solidFill>
                <a:srgbClr val="000000"/>
              </a:solidFill>
            </a:endParaRPr>
          </a:p>
          <a:p>
            <a:pPr>
              <a:buNone/>
            </a:pPr>
            <a:endParaRPr lang="en-US" dirty="0" smtClean="0">
              <a:solidFill>
                <a:srgbClr val="000000"/>
              </a:solidFill>
            </a:endParaRPr>
          </a:p>
          <a:p>
            <a:pPr>
              <a:buNone/>
            </a:pPr>
            <a:endParaRPr lang="en-US" dirty="0">
              <a:solidFill>
                <a:srgbClr val="000000"/>
              </a:solidFill>
            </a:endParaRPr>
          </a:p>
          <a:p>
            <a:pPr>
              <a:buNone/>
            </a:pPr>
            <a:r>
              <a:rPr lang="en-US" dirty="0" smtClean="0">
                <a:solidFill>
                  <a:srgbClr val="000000"/>
                </a:solidFill>
              </a:rPr>
              <a:t> </a:t>
            </a:r>
          </a:p>
          <a:p>
            <a:pPr>
              <a:buNone/>
            </a:pPr>
            <a:r>
              <a:rPr lang="en-US" dirty="0" smtClean="0">
                <a:solidFill>
                  <a:srgbClr val="000000"/>
                </a:solidFill>
              </a:rPr>
              <a:t>2. Continuous stretch at PPI interface</a:t>
            </a:r>
          </a:p>
          <a:p>
            <a:pPr lvl="1"/>
            <a:r>
              <a:rPr lang="en-US" dirty="0" smtClean="0">
                <a:solidFill>
                  <a:srgbClr val="000000"/>
                </a:solidFill>
              </a:rPr>
              <a:t>main contribution to binding </a:t>
            </a:r>
          </a:p>
          <a:p>
            <a:pPr lvl="1"/>
            <a:r>
              <a:rPr lang="en-US" dirty="0" smtClean="0">
                <a:solidFill>
                  <a:srgbClr val="000000"/>
                </a:solidFill>
              </a:rPr>
              <a:t>similar structure as free peptide</a:t>
            </a:r>
          </a:p>
          <a:p>
            <a:pPr>
              <a:buFont typeface="Arial" charset="0"/>
              <a:buNone/>
            </a:pPr>
            <a:r>
              <a:rPr lang="en-US" dirty="0" smtClean="0">
                <a:solidFill>
                  <a:srgbClr val="000000"/>
                </a:solidFill>
              </a:rPr>
              <a:t> </a:t>
            </a:r>
          </a:p>
          <a:p>
            <a:pPr>
              <a:buFont typeface="Arial" charset="0"/>
              <a:buNone/>
            </a:pPr>
            <a:r>
              <a:rPr lang="en-US" dirty="0" smtClean="0">
                <a:solidFill>
                  <a:srgbClr val="000000"/>
                </a:solidFill>
              </a:rPr>
              <a:t>3. Free peptide</a:t>
            </a:r>
          </a:p>
          <a:p>
            <a:pPr>
              <a:buNone/>
            </a:pPr>
            <a:endParaRPr lang="en-US" dirty="0">
              <a:solidFill>
                <a:srgbClr val="000000"/>
              </a:solidFill>
            </a:endParaRPr>
          </a:p>
        </p:txBody>
      </p:sp>
      <p:pic>
        <p:nvPicPr>
          <p:cNvPr id="10" name="Picture 3"/>
          <p:cNvPicPr>
            <a:picLocks noChangeAspect="1" noChangeArrowheads="1"/>
          </p:cNvPicPr>
          <p:nvPr/>
        </p:nvPicPr>
        <p:blipFill>
          <a:blip r:embed="rId4"/>
          <a:srcRect/>
          <a:stretch>
            <a:fillRect/>
          </a:stretch>
        </p:blipFill>
        <p:spPr bwMode="auto">
          <a:xfrm>
            <a:off x="6858000" y="4889235"/>
            <a:ext cx="2286000" cy="1968765"/>
          </a:xfrm>
          <a:prstGeom prst="rect">
            <a:avLst/>
          </a:prstGeom>
          <a:ln>
            <a:noFill/>
          </a:ln>
          <a:effectLst>
            <a:softEdge rad="112500"/>
          </a:effectLst>
        </p:spPr>
      </p:pic>
      <p:sp>
        <p:nvSpPr>
          <p:cNvPr id="12" name="Rectangle 11"/>
          <p:cNvSpPr/>
          <p:nvPr/>
        </p:nvSpPr>
        <p:spPr>
          <a:xfrm>
            <a:off x="4413954" y="6320888"/>
            <a:ext cx="2455333" cy="369332"/>
          </a:xfrm>
          <a:prstGeom prst="rect">
            <a:avLst/>
          </a:prstGeom>
        </p:spPr>
        <p:txBody>
          <a:bodyPr wrap="square">
            <a:spAutoFit/>
          </a:bodyPr>
          <a:lstStyle/>
          <a:p>
            <a:r>
              <a:rPr lang="en-US" dirty="0">
                <a:solidFill>
                  <a:srgbClr val="000000"/>
                </a:solidFill>
              </a:rPr>
              <a:t>MHC-peptide complex</a:t>
            </a:r>
          </a:p>
        </p:txBody>
      </p:sp>
      <p:sp>
        <p:nvSpPr>
          <p:cNvPr id="14" name="TextBox 5"/>
          <p:cNvSpPr txBox="1">
            <a:spLocks noChangeArrowheads="1"/>
          </p:cNvSpPr>
          <p:nvPr/>
        </p:nvSpPr>
        <p:spPr bwMode="auto">
          <a:xfrm rot="16200000">
            <a:off x="7941552" y="2360493"/>
            <a:ext cx="2035007" cy="276999"/>
          </a:xfrm>
          <a:prstGeom prst="rect">
            <a:avLst/>
          </a:prstGeom>
          <a:noFill/>
          <a:ln w="9525">
            <a:noFill/>
            <a:miter lim="800000"/>
            <a:headEnd/>
            <a:tailEnd/>
          </a:ln>
        </p:spPr>
        <p:txBody>
          <a:bodyPr wrap="none">
            <a:prstTxWarp prst="textNoShape">
              <a:avLst/>
            </a:prstTxWarp>
            <a:spAutoFit/>
          </a:bodyPr>
          <a:lstStyle/>
          <a:p>
            <a:r>
              <a:rPr lang="en-US" sz="1200" dirty="0" err="1">
                <a:solidFill>
                  <a:srgbClr val="000000"/>
                </a:solidFill>
                <a:latin typeface="Trebuchet MS" pitchFamily="-65" charset="0"/>
              </a:rPr>
              <a:t>Aloy</a:t>
            </a:r>
            <a:r>
              <a:rPr lang="en-US" sz="1200" dirty="0">
                <a:solidFill>
                  <a:srgbClr val="000000"/>
                </a:solidFill>
                <a:latin typeface="Trebuchet MS" pitchFamily="-65" charset="0"/>
              </a:rPr>
              <a:t> et al. </a:t>
            </a:r>
            <a:r>
              <a:rPr lang="en-US" sz="1200" dirty="0" err="1">
                <a:solidFill>
                  <a:srgbClr val="000000"/>
                </a:solidFill>
                <a:latin typeface="Trebuchet MS" pitchFamily="-65" charset="0"/>
              </a:rPr>
              <a:t>Plos</a:t>
            </a:r>
            <a:r>
              <a:rPr lang="en-US" sz="1200" dirty="0">
                <a:solidFill>
                  <a:srgbClr val="000000"/>
                </a:solidFill>
                <a:latin typeface="Trebuchet MS" pitchFamily="-65" charset="0"/>
              </a:rPr>
              <a:t> ONE (2008)</a:t>
            </a:r>
          </a:p>
        </p:txBody>
      </p:sp>
    </p:spTree>
    <p:extLst>
      <p:ext uri="{BB962C8B-B14F-4D97-AF65-F5344CB8AC3E}">
        <p14:creationId xmlns:p14="http://schemas.microsoft.com/office/powerpoint/2010/main" val="188399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build="p"/>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ounded Rectangular Callout 46"/>
          <p:cNvSpPr/>
          <p:nvPr/>
        </p:nvSpPr>
        <p:spPr>
          <a:xfrm>
            <a:off x="4225558" y="1266559"/>
            <a:ext cx="4804568" cy="4417260"/>
          </a:xfrm>
          <a:prstGeom prst="wedgeRoundRectCallout">
            <a:avLst>
              <a:gd name="adj1" fmla="val -53833"/>
              <a:gd name="adj2" fmla="val 4070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dirty="0" smtClean="0">
                <a:solidFill>
                  <a:prstClr val="white"/>
                </a:solidFill>
                <a:latin typeface="Calibri"/>
              </a:rPr>
              <a:t>10000-50000 models</a:t>
            </a:r>
            <a:endParaRPr lang="en-US" dirty="0">
              <a:solidFill>
                <a:prstClr val="white"/>
              </a:solidFill>
              <a:latin typeface="Calibri"/>
            </a:endParaRPr>
          </a:p>
        </p:txBody>
      </p:sp>
      <p:sp>
        <p:nvSpPr>
          <p:cNvPr id="52" name="AutoShape 5"/>
          <p:cNvSpPr>
            <a:spLocks noChangeArrowheads="1"/>
          </p:cNvSpPr>
          <p:nvPr/>
        </p:nvSpPr>
        <p:spPr bwMode="auto">
          <a:xfrm>
            <a:off x="7990978" y="3353271"/>
            <a:ext cx="951394" cy="1183034"/>
          </a:xfrm>
          <a:prstGeom prst="roundRect">
            <a:avLst>
              <a:gd name="adj" fmla="val 16667"/>
            </a:avLst>
          </a:prstGeom>
          <a:ln>
            <a:headEnd/>
            <a:tailEnd/>
          </a:ln>
        </p:spPr>
        <p:style>
          <a:lnRef idx="3">
            <a:schemeClr val="lt1"/>
          </a:lnRef>
          <a:fillRef idx="1">
            <a:schemeClr val="accent3"/>
          </a:fillRef>
          <a:effectRef idx="1">
            <a:schemeClr val="accent3"/>
          </a:effectRef>
          <a:fontRef idx="minor">
            <a:schemeClr val="lt1"/>
          </a:fontRef>
        </p:style>
        <p:txBody>
          <a:bodyPr lIns="91380" tIns="45660" rIns="91380" bIns="45660" anchor="ctr"/>
          <a:lstStyle/>
          <a:p>
            <a:pPr algn="ctr" defTabSz="3292475"/>
            <a:endParaRPr lang="en-US" sz="1400" dirty="0" smtClean="0">
              <a:solidFill>
                <a:prstClr val="white"/>
              </a:solidFill>
              <a:effectLst>
                <a:outerShdw blurRad="38100" dist="38100" dir="2700000" algn="tl">
                  <a:srgbClr val="000000">
                    <a:alpha val="43137"/>
                  </a:srgbClr>
                </a:outerShdw>
              </a:effectLst>
              <a:latin typeface="Calibri"/>
            </a:endParaRPr>
          </a:p>
        </p:txBody>
      </p:sp>
      <p:grpSp>
        <p:nvGrpSpPr>
          <p:cNvPr id="22" name="Group 21"/>
          <p:cNvGrpSpPr/>
          <p:nvPr/>
        </p:nvGrpSpPr>
        <p:grpSpPr>
          <a:xfrm>
            <a:off x="434468" y="5683819"/>
            <a:ext cx="8584129" cy="826677"/>
            <a:chOff x="5194225" y="5683825"/>
            <a:chExt cx="3830758" cy="1066848"/>
          </a:xfrm>
        </p:grpSpPr>
        <p:sp>
          <p:nvSpPr>
            <p:cNvPr id="21" name="Rounded Rectangle 20"/>
            <p:cNvSpPr/>
            <p:nvPr/>
          </p:nvSpPr>
          <p:spPr>
            <a:xfrm>
              <a:off x="5194225" y="5683825"/>
              <a:ext cx="3830758" cy="1066848"/>
            </a:xfrm>
            <a:prstGeom prst="roundRect">
              <a:avLst>
                <a:gd name="adj" fmla="val 39393"/>
              </a:avLst>
            </a:prstGeom>
            <a:solidFill>
              <a:srgbClr val="FF6600"/>
            </a:solidFill>
          </p:spPr>
          <p:style>
            <a:lnRef idx="3">
              <a:schemeClr val="lt1"/>
            </a:lnRef>
            <a:fillRef idx="1">
              <a:schemeClr val="accent1"/>
            </a:fillRef>
            <a:effectRef idx="1">
              <a:schemeClr val="accent1"/>
            </a:effectRef>
            <a:fontRef idx="minor">
              <a:schemeClr val="lt1"/>
            </a:fontRef>
          </p:style>
          <p:txBody>
            <a:bodyPr rtlCol="0" anchor="ctr"/>
            <a:lstStyle/>
            <a:p>
              <a:pPr marL="4665663">
                <a:buFont typeface="Wingdings" charset="2"/>
                <a:buChar char="Ø"/>
              </a:pPr>
              <a:r>
                <a:rPr lang="en-US" sz="2400" b="1" dirty="0" smtClean="0"/>
                <a:t>Full </a:t>
              </a:r>
              <a:r>
                <a:rPr lang="en-US" sz="2400" b="1" i="1" dirty="0"/>
                <a:t>a</a:t>
              </a:r>
              <a:r>
                <a:rPr lang="en-US" sz="2400" b="1" i="1" dirty="0" smtClean="0"/>
                <a:t>b initio</a:t>
              </a:r>
              <a:endParaRPr lang="en-US" sz="2400" b="1" i="1" dirty="0"/>
            </a:p>
          </p:txBody>
        </p:sp>
        <p:sp>
          <p:nvSpPr>
            <p:cNvPr id="48" name="Moon 47"/>
            <p:cNvSpPr/>
            <p:nvPr/>
          </p:nvSpPr>
          <p:spPr>
            <a:xfrm rot="5400000">
              <a:off x="8168567" y="5911303"/>
              <a:ext cx="845638" cy="454215"/>
            </a:xfrm>
            <a:prstGeom prst="moon">
              <a:avLst>
                <a:gd name="adj" fmla="val 61995"/>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prstClr val="white"/>
                </a:solidFill>
                <a:latin typeface="Calibri"/>
              </a:endParaRPr>
            </a:p>
          </p:txBody>
        </p:sp>
        <p:sp>
          <p:nvSpPr>
            <p:cNvPr id="49" name="Moon 48"/>
            <p:cNvSpPr/>
            <p:nvPr/>
          </p:nvSpPr>
          <p:spPr>
            <a:xfrm rot="4958686">
              <a:off x="8389324" y="5958478"/>
              <a:ext cx="404124" cy="285864"/>
            </a:xfrm>
            <a:prstGeom prst="moon">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grpSp>
      <p:sp>
        <p:nvSpPr>
          <p:cNvPr id="72" name="Isosceles Triangle 71"/>
          <p:cNvSpPr/>
          <p:nvPr/>
        </p:nvSpPr>
        <p:spPr>
          <a:xfrm>
            <a:off x="434467" y="1228835"/>
            <a:ext cx="4498741" cy="5006989"/>
          </a:xfrm>
          <a:prstGeom prst="triangle">
            <a:avLst>
              <a:gd name="adj" fmla="val 1550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latin typeface="Calibri"/>
              </a:rPr>
              <a:t>DOF</a:t>
            </a:r>
            <a:endParaRPr lang="en-US" dirty="0">
              <a:solidFill>
                <a:prstClr val="white"/>
              </a:solidFill>
              <a:latin typeface="Calibri"/>
            </a:endParaRPr>
          </a:p>
        </p:txBody>
      </p:sp>
      <p:sp>
        <p:nvSpPr>
          <p:cNvPr id="36" name="Title 1"/>
          <p:cNvSpPr txBox="1">
            <a:spLocks/>
          </p:cNvSpPr>
          <p:nvPr/>
        </p:nvSpPr>
        <p:spPr>
          <a:xfrm>
            <a:off x="489632" y="3651"/>
            <a:ext cx="8156155" cy="1143000"/>
          </a:xfrm>
          <a:prstGeom prst="rect">
            <a:avLst/>
          </a:prstGeom>
        </p:spPr>
        <p:txBody>
          <a:bodyPr vert="horz" lIns="91440" tIns="45720" rIns="91440" bIns="45720" rtlCol="0" anchor="ctr">
            <a:normAutofit fontScale="92500"/>
          </a:bodyPr>
          <a:lstStyle/>
          <a:p>
            <a:pPr algn="ctr">
              <a:lnSpc>
                <a:spcPct val="110000"/>
              </a:lnSpc>
              <a:spcBef>
                <a:spcPct val="0"/>
              </a:spcBef>
              <a:spcAft>
                <a:spcPts val="600"/>
              </a:spcAft>
              <a:defRPr/>
            </a:pPr>
            <a:r>
              <a:rPr lang="en-US" sz="5000" dirty="0" smtClean="0">
                <a:solidFill>
                  <a:srgbClr val="000000"/>
                </a:solidFill>
                <a:latin typeface="Calibri"/>
              </a:rPr>
              <a:t>Extension of Rosetta</a:t>
            </a:r>
            <a:r>
              <a:rPr lang="en-US" sz="4800" dirty="0" smtClean="0">
                <a:solidFill>
                  <a:srgbClr val="000000"/>
                </a:solidFill>
                <a:latin typeface="Calibri"/>
              </a:rPr>
              <a:t> FlexPepDock</a:t>
            </a:r>
            <a:endParaRPr lang="en-US" sz="4800" dirty="0">
              <a:solidFill>
                <a:srgbClr val="000000"/>
              </a:solidFill>
              <a:latin typeface="Calibri"/>
            </a:endParaRPr>
          </a:p>
        </p:txBody>
      </p:sp>
      <p:grpSp>
        <p:nvGrpSpPr>
          <p:cNvPr id="2" name="Group 74"/>
          <p:cNvGrpSpPr/>
          <p:nvPr/>
        </p:nvGrpSpPr>
        <p:grpSpPr>
          <a:xfrm>
            <a:off x="805298" y="3912992"/>
            <a:ext cx="3569638" cy="2322832"/>
            <a:chOff x="1208018" y="3265806"/>
            <a:chExt cx="3569638" cy="2322832"/>
          </a:xfrm>
        </p:grpSpPr>
        <p:grpSp>
          <p:nvGrpSpPr>
            <p:cNvPr id="3" name="Group 19"/>
            <p:cNvGrpSpPr/>
            <p:nvPr/>
          </p:nvGrpSpPr>
          <p:grpSpPr>
            <a:xfrm>
              <a:off x="1208018" y="3265806"/>
              <a:ext cx="3135120" cy="1413310"/>
              <a:chOff x="1547664" y="1772816"/>
              <a:chExt cx="4610287" cy="2166653"/>
            </a:xfrm>
          </p:grpSpPr>
          <p:pic>
            <p:nvPicPr>
              <p:cNvPr id="9" name="Picture 8" descr="native_start25142_only.png"/>
              <p:cNvPicPr>
                <a:picLocks noChangeAspect="1"/>
              </p:cNvPicPr>
              <p:nvPr/>
            </p:nvPicPr>
            <p:blipFill>
              <a:blip r:embed="rId3" cstate="print"/>
              <a:srcRect l="22159" t="13636" r="18182" b="9091"/>
              <a:stretch>
                <a:fillRect/>
              </a:stretch>
            </p:blipFill>
            <p:spPr>
              <a:xfrm>
                <a:off x="3927821" y="1772816"/>
                <a:ext cx="2230130" cy="2166412"/>
              </a:xfrm>
              <a:prstGeom prst="rect">
                <a:avLst/>
              </a:prstGeom>
              <a:ln>
                <a:solidFill>
                  <a:srgbClr val="17375E"/>
                </a:solidFill>
              </a:ln>
            </p:spPr>
          </p:pic>
          <p:pic>
            <p:nvPicPr>
              <p:cNvPr id="8" name="Picture 7" descr="native_start.png"/>
              <p:cNvPicPr>
                <a:picLocks noChangeAspect="1"/>
              </p:cNvPicPr>
              <p:nvPr/>
            </p:nvPicPr>
            <p:blipFill>
              <a:blip r:embed="rId4" cstate="print"/>
              <a:srcRect l="23780" t="9756" r="17683" b="9756"/>
              <a:stretch>
                <a:fillRect/>
              </a:stretch>
            </p:blipFill>
            <p:spPr>
              <a:xfrm>
                <a:off x="1547664" y="1772816"/>
                <a:ext cx="2100996" cy="2166653"/>
              </a:xfrm>
              <a:prstGeom prst="rect">
                <a:avLst/>
              </a:prstGeom>
              <a:ln>
                <a:solidFill>
                  <a:schemeClr val="tx2">
                    <a:lumMod val="75000"/>
                  </a:schemeClr>
                </a:solidFill>
              </a:ln>
            </p:spPr>
          </p:pic>
          <p:sp>
            <p:nvSpPr>
              <p:cNvPr id="11" name="Right Arrow 10"/>
              <p:cNvSpPr/>
              <p:nvPr/>
            </p:nvSpPr>
            <p:spPr>
              <a:xfrm>
                <a:off x="3355193" y="2514656"/>
                <a:ext cx="857742" cy="643307"/>
              </a:xfrm>
              <a:prstGeom prst="rightArrow">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50">
                  <a:solidFill>
                    <a:prstClr val="white"/>
                  </a:solidFill>
                  <a:latin typeface="Calibri"/>
                </a:endParaRPr>
              </a:p>
            </p:txBody>
          </p:sp>
        </p:grpSp>
        <p:grpSp>
          <p:nvGrpSpPr>
            <p:cNvPr id="4" name="Group 67"/>
            <p:cNvGrpSpPr/>
            <p:nvPr/>
          </p:nvGrpSpPr>
          <p:grpSpPr>
            <a:xfrm>
              <a:off x="1208018" y="4679116"/>
              <a:ext cx="3569638" cy="909522"/>
              <a:chOff x="371047" y="5396291"/>
              <a:chExt cx="3569638" cy="909522"/>
            </a:xfrm>
          </p:grpSpPr>
          <p:sp>
            <p:nvSpPr>
              <p:cNvPr id="51" name="Rectangle 50"/>
              <p:cNvSpPr/>
              <p:nvPr/>
            </p:nvSpPr>
            <p:spPr>
              <a:xfrm>
                <a:off x="371047" y="5396291"/>
                <a:ext cx="3235731" cy="909522"/>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r>
                  <a:rPr lang="en-US" sz="2800" i="1" dirty="0" smtClean="0">
                    <a:solidFill>
                      <a:prstClr val="white"/>
                    </a:solidFill>
                    <a:latin typeface="Calibri"/>
                  </a:rPr>
                  <a:t>Ab initio </a:t>
                </a:r>
                <a:r>
                  <a:rPr lang="en-US" sz="2800" dirty="0" smtClean="0">
                    <a:solidFill>
                      <a:prstClr val="white"/>
                    </a:solidFill>
                    <a:latin typeface="Calibri"/>
                  </a:rPr>
                  <a:t>FlexPepDock</a:t>
                </a:r>
                <a:endParaRPr lang="en-US" sz="2800" baseline="30000" dirty="0" smtClean="0">
                  <a:solidFill>
                    <a:prstClr val="white"/>
                  </a:solidFill>
                  <a:latin typeface="Calibri"/>
                </a:endParaRPr>
              </a:p>
            </p:txBody>
          </p:sp>
          <p:grpSp>
            <p:nvGrpSpPr>
              <p:cNvPr id="5" name="Group 64"/>
              <p:cNvGrpSpPr/>
              <p:nvPr/>
            </p:nvGrpSpPr>
            <p:grpSpPr>
              <a:xfrm>
                <a:off x="2550480" y="5419568"/>
                <a:ext cx="1390205" cy="753021"/>
                <a:chOff x="3903857" y="4416536"/>
                <a:chExt cx="1390205" cy="753021"/>
              </a:xfrm>
            </p:grpSpPr>
            <p:sp>
              <p:nvSpPr>
                <p:cNvPr id="58" name="Moon 57"/>
                <p:cNvSpPr/>
                <p:nvPr/>
              </p:nvSpPr>
              <p:spPr>
                <a:xfrm>
                  <a:off x="3903857" y="4502052"/>
                  <a:ext cx="877451" cy="600579"/>
                </a:xfrm>
                <a:prstGeom prst="moon">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59" name="Block Arc 58"/>
                <p:cNvSpPr/>
                <p:nvPr/>
              </p:nvSpPr>
              <p:spPr>
                <a:xfrm rot="16365120">
                  <a:off x="4423683" y="4299179"/>
                  <a:ext cx="753021" cy="987736"/>
                </a:xfrm>
                <a:prstGeom prst="blockArc">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prstClr val="black"/>
                    </a:solidFill>
                    <a:latin typeface="Calibri"/>
                  </a:endParaRPr>
                </a:p>
              </p:txBody>
            </p:sp>
          </p:grpSp>
        </p:grpSp>
      </p:grpSp>
      <p:sp>
        <p:nvSpPr>
          <p:cNvPr id="23" name="Isosceles Triangle 22"/>
          <p:cNvSpPr/>
          <p:nvPr/>
        </p:nvSpPr>
        <p:spPr>
          <a:xfrm>
            <a:off x="5013545" y="3769024"/>
            <a:ext cx="2930969" cy="456958"/>
          </a:xfrm>
          <a:prstGeom prst="triangle">
            <a:avLst>
              <a:gd name="adj" fmla="val 0"/>
            </a:avLst>
          </a:prstGeom>
          <a:ln/>
        </p:spPr>
        <p:style>
          <a:lnRef idx="1">
            <a:schemeClr val="accent3"/>
          </a:lnRef>
          <a:fillRef idx="2">
            <a:schemeClr val="accent3"/>
          </a:fillRef>
          <a:effectRef idx="1">
            <a:schemeClr val="accent3"/>
          </a:effectRef>
          <a:fontRef idx="minor">
            <a:schemeClr val="dk1"/>
          </a:fontRef>
        </p:style>
        <p:txBody>
          <a:bodyPr lIns="0" rIns="0" rtlCol="0" anchor="ctr"/>
          <a:lstStyle/>
          <a:p>
            <a:endParaRPr lang="en-US" sz="1100" i="1" dirty="0">
              <a:solidFill>
                <a:srgbClr val="000099"/>
              </a:solidFill>
              <a:latin typeface="Calibri"/>
            </a:endParaRPr>
          </a:p>
        </p:txBody>
      </p:sp>
      <p:sp>
        <p:nvSpPr>
          <p:cNvPr id="26" name="AutoShape 4"/>
          <p:cNvSpPr>
            <a:spLocks noChangeArrowheads="1"/>
          </p:cNvSpPr>
          <p:nvPr/>
        </p:nvSpPr>
        <p:spPr bwMode="auto">
          <a:xfrm>
            <a:off x="4400092" y="4348282"/>
            <a:ext cx="1464358" cy="733405"/>
          </a:xfrm>
          <a:prstGeom prst="roundRect">
            <a:avLst>
              <a:gd name="adj" fmla="val 16667"/>
            </a:avLst>
          </a:prstGeom>
          <a:ln>
            <a:headEnd/>
            <a:tailEnd/>
          </a:ln>
        </p:spPr>
        <p:style>
          <a:lnRef idx="3">
            <a:schemeClr val="lt1"/>
          </a:lnRef>
          <a:fillRef idx="1">
            <a:schemeClr val="accent3"/>
          </a:fillRef>
          <a:effectRef idx="1">
            <a:schemeClr val="accent3"/>
          </a:effectRef>
          <a:fontRef idx="minor">
            <a:schemeClr val="lt1"/>
          </a:fontRef>
        </p:style>
        <p:txBody>
          <a:bodyPr lIns="91380" tIns="45660" rIns="91380" bIns="45660" anchor="ctr"/>
          <a:lstStyle/>
          <a:p>
            <a:pPr algn="ctr" defTabSz="3292475"/>
            <a:r>
              <a:rPr lang="en-US" sz="1400" dirty="0" smtClean="0">
                <a:solidFill>
                  <a:prstClr val="white"/>
                </a:solidFill>
                <a:effectLst>
                  <a:outerShdw blurRad="38100" dist="38100" dir="2700000" algn="tl">
                    <a:srgbClr val="000000">
                      <a:alpha val="43137"/>
                    </a:srgbClr>
                  </a:outerShdw>
                </a:effectLst>
                <a:latin typeface="Calibri"/>
              </a:rPr>
              <a:t>rigid body moves</a:t>
            </a:r>
          </a:p>
          <a:p>
            <a:pPr algn="ctr" defTabSz="3292475"/>
            <a:r>
              <a:rPr lang="en-US" sz="1100" dirty="0" smtClean="0">
                <a:solidFill>
                  <a:prstClr val="white"/>
                </a:solidFill>
                <a:effectLst>
                  <a:outerShdw blurRad="38100" dist="38100" dir="2700000" algn="tl">
                    <a:srgbClr val="000000">
                      <a:alpha val="43137"/>
                    </a:srgbClr>
                  </a:outerShdw>
                </a:effectLst>
                <a:latin typeface="Calibri"/>
              </a:rPr>
              <a:t>(Monte-Carlo)</a:t>
            </a:r>
            <a:endParaRPr lang="en-US" sz="1100" dirty="0">
              <a:solidFill>
                <a:prstClr val="white"/>
              </a:solidFill>
              <a:effectLst>
                <a:outerShdw blurRad="38100" dist="38100" dir="2700000" algn="tl">
                  <a:srgbClr val="000000">
                    <a:alpha val="43137"/>
                  </a:srgbClr>
                </a:outerShdw>
              </a:effectLst>
              <a:latin typeface="Calibri"/>
            </a:endParaRPr>
          </a:p>
        </p:txBody>
      </p:sp>
      <p:sp>
        <p:nvSpPr>
          <p:cNvPr id="27" name="AutoShape 5"/>
          <p:cNvSpPr>
            <a:spLocks noChangeArrowheads="1"/>
          </p:cNvSpPr>
          <p:nvPr/>
        </p:nvSpPr>
        <p:spPr bwMode="auto">
          <a:xfrm>
            <a:off x="6282839" y="4348278"/>
            <a:ext cx="2673806" cy="733400"/>
          </a:xfrm>
          <a:prstGeom prst="roundRect">
            <a:avLst>
              <a:gd name="adj" fmla="val 16667"/>
            </a:avLst>
          </a:prstGeom>
          <a:ln>
            <a:headEnd/>
            <a:tailEnd/>
          </a:ln>
        </p:spPr>
        <p:style>
          <a:lnRef idx="3">
            <a:schemeClr val="lt1"/>
          </a:lnRef>
          <a:fillRef idx="1">
            <a:schemeClr val="accent3"/>
          </a:fillRef>
          <a:effectRef idx="1">
            <a:schemeClr val="accent3"/>
          </a:effectRef>
          <a:fontRef idx="minor">
            <a:schemeClr val="lt1"/>
          </a:fontRef>
        </p:style>
        <p:txBody>
          <a:bodyPr lIns="91380" tIns="45660" rIns="91380" bIns="45660" anchor="ctr"/>
          <a:lstStyle/>
          <a:p>
            <a:pPr algn="ctr" defTabSz="3292475"/>
            <a:r>
              <a:rPr lang="en-US" sz="1400" dirty="0" smtClean="0">
                <a:solidFill>
                  <a:prstClr val="white"/>
                </a:solidFill>
                <a:effectLst>
                  <a:outerShdw blurRad="38100" dist="38100" dir="2700000" algn="tl">
                    <a:srgbClr val="000000">
                      <a:alpha val="43137"/>
                    </a:srgbClr>
                  </a:outerShdw>
                </a:effectLst>
                <a:latin typeface="Calibri"/>
              </a:rPr>
              <a:t>backbone moves : fragment insertion + random moves</a:t>
            </a:r>
            <a:br>
              <a:rPr lang="en-US" sz="1400" dirty="0" smtClean="0">
                <a:solidFill>
                  <a:prstClr val="white"/>
                </a:solidFill>
                <a:effectLst>
                  <a:outerShdw blurRad="38100" dist="38100" dir="2700000" algn="tl">
                    <a:srgbClr val="000000">
                      <a:alpha val="43137"/>
                    </a:srgbClr>
                  </a:outerShdw>
                </a:effectLst>
                <a:latin typeface="Calibri"/>
              </a:rPr>
            </a:br>
            <a:r>
              <a:rPr lang="en-US" sz="1100" dirty="0" smtClean="0">
                <a:solidFill>
                  <a:prstClr val="white"/>
                </a:solidFill>
                <a:effectLst>
                  <a:outerShdw blurRad="38100" dist="38100" dir="2700000" algn="tl">
                    <a:srgbClr val="000000">
                      <a:alpha val="43137"/>
                    </a:srgbClr>
                  </a:outerShdw>
                </a:effectLst>
                <a:latin typeface="Calibri"/>
              </a:rPr>
              <a:t>(Monte-Carlo)</a:t>
            </a:r>
            <a:endParaRPr lang="en-US" sz="1400" dirty="0" smtClean="0">
              <a:solidFill>
                <a:prstClr val="white"/>
              </a:solidFill>
              <a:effectLst>
                <a:outerShdw blurRad="38100" dist="38100" dir="2700000" algn="tl">
                  <a:srgbClr val="000000">
                    <a:alpha val="43137"/>
                  </a:srgbClr>
                </a:outerShdw>
              </a:effectLst>
              <a:latin typeface="Calibri"/>
            </a:endParaRPr>
          </a:p>
        </p:txBody>
      </p:sp>
      <p:cxnSp>
        <p:nvCxnSpPr>
          <p:cNvPr id="28" name="AutoShape 6"/>
          <p:cNvCxnSpPr>
            <a:cxnSpLocks noChangeShapeType="1"/>
          </p:cNvCxnSpPr>
          <p:nvPr/>
        </p:nvCxnSpPr>
        <p:spPr bwMode="auto">
          <a:xfrm rot="5400000" flipV="1">
            <a:off x="6301674" y="3210235"/>
            <a:ext cx="1" cy="2338807"/>
          </a:xfrm>
          <a:prstGeom prst="bentConnector3">
            <a:avLst>
              <a:gd name="adj1" fmla="val -7620000000"/>
            </a:avLst>
          </a:prstGeom>
          <a:solidFill>
            <a:schemeClr val="tx2">
              <a:lumMod val="60000"/>
              <a:lumOff val="40000"/>
            </a:schemeClr>
          </a:solidFill>
          <a:ln w="38100" cap="flat" cmpd="sng" algn="ctr">
            <a:solidFill>
              <a:srgbClr val="FF6600"/>
            </a:solidFill>
            <a:prstDash val="solid"/>
            <a:miter lim="800000"/>
            <a:headEnd type="none" w="med" len="med"/>
            <a:tailEnd type="arrow" w="sm" len="sm"/>
          </a:ln>
        </p:spPr>
      </p:cxnSp>
      <p:cxnSp>
        <p:nvCxnSpPr>
          <p:cNvPr id="29" name="AutoShape 7"/>
          <p:cNvCxnSpPr>
            <a:cxnSpLocks noChangeShapeType="1"/>
          </p:cNvCxnSpPr>
          <p:nvPr/>
        </p:nvCxnSpPr>
        <p:spPr bwMode="auto">
          <a:xfrm flipH="1" flipV="1">
            <a:off x="5864450" y="4702786"/>
            <a:ext cx="418388" cy="1"/>
          </a:xfrm>
          <a:prstGeom prst="straightConnector1">
            <a:avLst/>
          </a:prstGeom>
          <a:solidFill>
            <a:schemeClr val="tx2">
              <a:lumMod val="60000"/>
              <a:lumOff val="40000"/>
            </a:schemeClr>
          </a:solidFill>
          <a:ln w="38100" cap="flat" cmpd="sng" algn="ctr">
            <a:solidFill>
              <a:srgbClr val="FF6600"/>
            </a:solidFill>
            <a:prstDash val="solid"/>
            <a:round/>
            <a:headEnd type="none" w="med" len="med"/>
            <a:tailEnd type="arrow" w="sm" len="sm"/>
          </a:ln>
        </p:spPr>
      </p:cxnSp>
      <p:sp>
        <p:nvSpPr>
          <p:cNvPr id="25" name="TextBox 24"/>
          <p:cNvSpPr txBox="1"/>
          <p:nvPr/>
        </p:nvSpPr>
        <p:spPr>
          <a:xfrm>
            <a:off x="4871256" y="3932306"/>
            <a:ext cx="2341611" cy="430889"/>
          </a:xfrm>
          <a:prstGeom prst="rect">
            <a:avLst/>
          </a:prstGeom>
          <a:noFill/>
        </p:spPr>
        <p:txBody>
          <a:bodyPr wrap="square" rtlCol="0">
            <a:spAutoFit/>
          </a:bodyPr>
          <a:lstStyle/>
          <a:p>
            <a:pPr algn="ctr"/>
            <a:r>
              <a:rPr lang="en-US" sz="1100" i="1" dirty="0" smtClean="0">
                <a:solidFill>
                  <a:srgbClr val="000090"/>
                </a:solidFill>
                <a:effectLst>
                  <a:outerShdw blurRad="38100" dist="38100" dir="2700000" algn="tl">
                    <a:srgbClr val="000000">
                      <a:alpha val="43137"/>
                    </a:srgbClr>
                  </a:outerShdw>
                </a:effectLst>
                <a:latin typeface="Calibri"/>
              </a:rPr>
              <a:t>Simulation temperature</a:t>
            </a:r>
          </a:p>
          <a:p>
            <a:pPr algn="ctr"/>
            <a:endParaRPr lang="en-US" sz="1100" dirty="0">
              <a:solidFill>
                <a:srgbClr val="000090"/>
              </a:solidFill>
              <a:latin typeface="Calibri"/>
            </a:endParaRPr>
          </a:p>
        </p:txBody>
      </p:sp>
      <p:grpSp>
        <p:nvGrpSpPr>
          <p:cNvPr id="13" name="Group 48"/>
          <p:cNvGrpSpPr/>
          <p:nvPr/>
        </p:nvGrpSpPr>
        <p:grpSpPr>
          <a:xfrm>
            <a:off x="805298" y="1327234"/>
            <a:ext cx="8078644" cy="2228911"/>
            <a:chOff x="805298" y="1327234"/>
            <a:chExt cx="8078644" cy="2228911"/>
          </a:xfrm>
        </p:grpSpPr>
        <p:grpSp>
          <p:nvGrpSpPr>
            <p:cNvPr id="14" name="Group 73"/>
            <p:cNvGrpSpPr/>
            <p:nvPr/>
          </p:nvGrpSpPr>
          <p:grpSpPr>
            <a:xfrm>
              <a:off x="805298" y="1327234"/>
              <a:ext cx="3235732" cy="2228911"/>
              <a:chOff x="1914726" y="1864886"/>
              <a:chExt cx="3235732" cy="2228911"/>
            </a:xfrm>
          </p:grpSpPr>
          <p:grpSp>
            <p:nvGrpSpPr>
              <p:cNvPr id="15" name="Group 70"/>
              <p:cNvGrpSpPr/>
              <p:nvPr/>
            </p:nvGrpSpPr>
            <p:grpSpPr>
              <a:xfrm>
                <a:off x="1914726" y="3054714"/>
                <a:ext cx="3235732" cy="1039083"/>
                <a:chOff x="3170753" y="4025072"/>
                <a:chExt cx="3235732" cy="1039083"/>
              </a:xfrm>
            </p:grpSpPr>
            <p:sp>
              <p:nvSpPr>
                <p:cNvPr id="40" name="Rectangle 39"/>
                <p:cNvSpPr/>
                <p:nvPr/>
              </p:nvSpPr>
              <p:spPr>
                <a:xfrm>
                  <a:off x="3170753" y="4025072"/>
                  <a:ext cx="3235732" cy="103908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r>
                    <a:rPr lang="en-US" sz="2800" dirty="0" smtClean="0">
                      <a:solidFill>
                        <a:prstClr val="white"/>
                      </a:solidFill>
                      <a:latin typeface="Calibri"/>
                    </a:rPr>
                    <a:t>FlexPepDock </a:t>
                  </a:r>
                </a:p>
                <a:p>
                  <a:endParaRPr lang="en-US" sz="1600" dirty="0" smtClean="0">
                    <a:solidFill>
                      <a:prstClr val="white"/>
                    </a:solidFill>
                    <a:latin typeface="Calibri"/>
                    <a:hlinkClick r:id="rId5"/>
                  </a:endParaRPr>
                </a:p>
                <a:p>
                  <a:pPr algn="ctr"/>
                  <a:r>
                    <a:rPr lang="en-US" sz="1400" dirty="0" smtClean="0">
                      <a:solidFill>
                        <a:prstClr val="white"/>
                      </a:solidFill>
                      <a:latin typeface="Calibri"/>
                      <a:hlinkClick r:id="rId5"/>
                    </a:rPr>
                    <a:t>http://flexpepdock.furmanlab.cs.huji.ac.il</a:t>
                  </a:r>
                  <a:endParaRPr lang="en-US" sz="1600" dirty="0" smtClean="0">
                    <a:solidFill>
                      <a:prstClr val="white"/>
                    </a:solidFill>
                    <a:latin typeface="Calibri"/>
                  </a:endParaRPr>
                </a:p>
              </p:txBody>
            </p:sp>
            <p:grpSp>
              <p:nvGrpSpPr>
                <p:cNvPr id="16" name="Group 65"/>
                <p:cNvGrpSpPr/>
                <p:nvPr/>
              </p:nvGrpSpPr>
              <p:grpSpPr>
                <a:xfrm>
                  <a:off x="5294925" y="4112589"/>
                  <a:ext cx="877451" cy="600579"/>
                  <a:chOff x="5516655" y="3024039"/>
                  <a:chExt cx="877451" cy="600579"/>
                </a:xfrm>
              </p:grpSpPr>
              <p:sp>
                <p:nvSpPr>
                  <p:cNvPr id="60" name="Moon 59"/>
                  <p:cNvSpPr/>
                  <p:nvPr/>
                </p:nvSpPr>
                <p:spPr>
                  <a:xfrm>
                    <a:off x="5516655" y="3024039"/>
                    <a:ext cx="877451" cy="600579"/>
                  </a:xfrm>
                  <a:prstGeom prst="moon">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prstClr val="white"/>
                      </a:solidFill>
                      <a:latin typeface="Calibri"/>
                    </a:endParaRPr>
                  </a:p>
                </p:txBody>
              </p:sp>
              <p:sp>
                <p:nvSpPr>
                  <p:cNvPr id="63" name="Freeform 62"/>
                  <p:cNvSpPr/>
                  <p:nvPr/>
                </p:nvSpPr>
                <p:spPr>
                  <a:xfrm rot="11441654">
                    <a:off x="6065061" y="3080447"/>
                    <a:ext cx="292485" cy="421409"/>
                  </a:xfrm>
                  <a:custGeom>
                    <a:avLst/>
                    <a:gdLst>
                      <a:gd name="connsiteX0" fmla="*/ 38485 w 292485"/>
                      <a:gd name="connsiteY0" fmla="*/ 0 h 421409"/>
                      <a:gd name="connsiteX1" fmla="*/ 292485 w 292485"/>
                      <a:gd name="connsiteY1" fmla="*/ 138545 h 421409"/>
                      <a:gd name="connsiteX2" fmla="*/ 38485 w 292485"/>
                      <a:gd name="connsiteY2" fmla="*/ 381000 h 421409"/>
                      <a:gd name="connsiteX3" fmla="*/ 61576 w 292485"/>
                      <a:gd name="connsiteY3" fmla="*/ 381000 h 421409"/>
                    </a:gdLst>
                    <a:ahLst/>
                    <a:cxnLst>
                      <a:cxn ang="0">
                        <a:pos x="connsiteX0" y="connsiteY0"/>
                      </a:cxn>
                      <a:cxn ang="0">
                        <a:pos x="connsiteX1" y="connsiteY1"/>
                      </a:cxn>
                      <a:cxn ang="0">
                        <a:pos x="connsiteX2" y="connsiteY2"/>
                      </a:cxn>
                      <a:cxn ang="0">
                        <a:pos x="connsiteX3" y="connsiteY3"/>
                      </a:cxn>
                    </a:cxnLst>
                    <a:rect l="l" t="t" r="r" b="b"/>
                    <a:pathLst>
                      <a:path w="292485" h="421409">
                        <a:moveTo>
                          <a:pt x="38485" y="0"/>
                        </a:moveTo>
                        <a:cubicBezTo>
                          <a:pt x="165485" y="37522"/>
                          <a:pt x="292485" y="75045"/>
                          <a:pt x="292485" y="138545"/>
                        </a:cubicBezTo>
                        <a:cubicBezTo>
                          <a:pt x="292485" y="202045"/>
                          <a:pt x="76970" y="340591"/>
                          <a:pt x="38485" y="381000"/>
                        </a:cubicBezTo>
                        <a:cubicBezTo>
                          <a:pt x="0" y="421409"/>
                          <a:pt x="61576" y="381000"/>
                          <a:pt x="61576" y="381000"/>
                        </a:cubicBezTo>
                      </a:path>
                    </a:pathLst>
                  </a:custGeom>
                  <a:noFill/>
                  <a:ln w="76200" cap="flat" cmpd="sng" algn="ctr">
                    <a:solidFill>
                      <a:schemeClr val="accent4">
                        <a:shade val="95000"/>
                        <a:satMod val="105000"/>
                      </a:schemeClr>
                    </a:solidFill>
                    <a:prstDash val="solid"/>
                    <a:round/>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prstClr val="white"/>
                      </a:solidFill>
                      <a:latin typeface="Calibri"/>
                    </a:endParaRPr>
                  </a:p>
                </p:txBody>
              </p:sp>
            </p:grpSp>
          </p:grpSp>
          <p:pic>
            <p:nvPicPr>
              <p:cNvPr id="73" name="Picture 72" descr="1czy.png"/>
              <p:cNvPicPr>
                <a:picLocks noChangeAspect="1"/>
              </p:cNvPicPr>
              <p:nvPr/>
            </p:nvPicPr>
            <p:blipFill>
              <a:blip r:embed="rId6"/>
              <a:srcRect l="19884" r="11759"/>
              <a:stretch>
                <a:fillRect/>
              </a:stretch>
            </p:blipFill>
            <p:spPr>
              <a:xfrm>
                <a:off x="1914726" y="1864886"/>
                <a:ext cx="1707425" cy="1182552"/>
              </a:xfrm>
              <a:prstGeom prst="rect">
                <a:avLst/>
              </a:prstGeom>
            </p:spPr>
          </p:pic>
        </p:grpSp>
        <p:grpSp>
          <p:nvGrpSpPr>
            <p:cNvPr id="17" name="Group 45"/>
            <p:cNvGrpSpPr/>
            <p:nvPr/>
          </p:nvGrpSpPr>
          <p:grpSpPr>
            <a:xfrm>
              <a:off x="4439748" y="1423684"/>
              <a:ext cx="4444194" cy="1823805"/>
              <a:chOff x="4261698" y="1423684"/>
              <a:chExt cx="4444194" cy="1823805"/>
            </a:xfrm>
          </p:grpSpPr>
          <p:sp>
            <p:nvSpPr>
              <p:cNvPr id="45" name="Rounded Rectangular Callout 44"/>
              <p:cNvSpPr/>
              <p:nvPr/>
            </p:nvSpPr>
            <p:spPr>
              <a:xfrm>
                <a:off x="4261698" y="1423684"/>
                <a:ext cx="4444194" cy="1823805"/>
              </a:xfrm>
              <a:prstGeom prst="wedgeRoundRectCallout">
                <a:avLst>
                  <a:gd name="adj1" fmla="val -74249"/>
                  <a:gd name="adj2" fmla="val -229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latin typeface="Calibri"/>
                  </a:rPr>
                  <a:t>10 outer cycles</a:t>
                </a:r>
              </a:p>
              <a:p>
                <a:pPr algn="ctr"/>
                <a:endParaRPr lang="en-US" dirty="0" smtClean="0">
                  <a:solidFill>
                    <a:prstClr val="white"/>
                  </a:solidFill>
                  <a:latin typeface="Calibri"/>
                </a:endParaRPr>
              </a:p>
              <a:p>
                <a:pPr algn="ctr"/>
                <a:endParaRPr lang="en-US" dirty="0" smtClean="0">
                  <a:solidFill>
                    <a:prstClr val="white"/>
                  </a:solidFill>
                  <a:latin typeface="Calibri"/>
                </a:endParaRPr>
              </a:p>
              <a:p>
                <a:pPr algn="ctr"/>
                <a:endParaRPr lang="en-US" dirty="0" smtClean="0">
                  <a:solidFill>
                    <a:prstClr val="white"/>
                  </a:solidFill>
                  <a:latin typeface="Calibri"/>
                </a:endParaRPr>
              </a:p>
              <a:p>
                <a:pPr algn="ctr"/>
                <a:endParaRPr lang="en-US" dirty="0" smtClean="0">
                  <a:solidFill>
                    <a:prstClr val="white"/>
                  </a:solidFill>
                  <a:latin typeface="Calibri"/>
                </a:endParaRPr>
              </a:p>
              <a:p>
                <a:pPr algn="ctr"/>
                <a:r>
                  <a:rPr lang="en-US" dirty="0" smtClean="0">
                    <a:solidFill>
                      <a:prstClr val="white"/>
                    </a:solidFill>
                    <a:latin typeface="Calibri"/>
                  </a:rPr>
                  <a:t>200 or more models</a:t>
                </a:r>
                <a:endParaRPr lang="en-US" dirty="0">
                  <a:solidFill>
                    <a:prstClr val="white"/>
                  </a:solidFill>
                  <a:latin typeface="Calibri"/>
                </a:endParaRPr>
              </a:p>
            </p:txBody>
          </p:sp>
          <p:grpSp>
            <p:nvGrpSpPr>
              <p:cNvPr id="18" name="Group 74"/>
              <p:cNvGrpSpPr/>
              <p:nvPr/>
            </p:nvGrpSpPr>
            <p:grpSpPr>
              <a:xfrm>
                <a:off x="4332918" y="1765553"/>
                <a:ext cx="4259223" cy="1112036"/>
                <a:chOff x="572094" y="4602722"/>
                <a:chExt cx="4259223" cy="1112036"/>
              </a:xfrm>
            </p:grpSpPr>
            <p:sp>
              <p:nvSpPr>
                <p:cNvPr id="31" name="Isosceles Triangle 30"/>
                <p:cNvSpPr/>
                <p:nvPr/>
              </p:nvSpPr>
              <p:spPr>
                <a:xfrm flipH="1">
                  <a:off x="1403013" y="4607548"/>
                  <a:ext cx="1479608" cy="272328"/>
                </a:xfrm>
                <a:prstGeom prst="triangle">
                  <a:avLst>
                    <a:gd name="adj" fmla="val 100000"/>
                  </a:avLst>
                </a:prstGeom>
                <a:solidFill>
                  <a:schemeClr val="accent6">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ctr"/>
                <a:lstStyle/>
                <a:p>
                  <a:pPr algn="ctr"/>
                  <a:endParaRPr lang="en-US" sz="1050" dirty="0">
                    <a:solidFill>
                      <a:prstClr val="black"/>
                    </a:solidFill>
                    <a:effectLst>
                      <a:outerShdw blurRad="38100" dist="38100" dir="2700000" algn="tl">
                        <a:srgbClr val="000000">
                          <a:alpha val="43137"/>
                        </a:srgbClr>
                      </a:outerShdw>
                    </a:effectLst>
                    <a:latin typeface="Calibri"/>
                  </a:endParaRPr>
                </a:p>
              </p:txBody>
            </p:sp>
            <p:grpSp>
              <p:nvGrpSpPr>
                <p:cNvPr id="19" name="Group 29"/>
                <p:cNvGrpSpPr>
                  <a:grpSpLocks noChangeAspect="1"/>
                </p:cNvGrpSpPr>
                <p:nvPr/>
              </p:nvGrpSpPr>
              <p:grpSpPr>
                <a:xfrm>
                  <a:off x="572094" y="4602722"/>
                  <a:ext cx="4259223" cy="1112036"/>
                  <a:chOff x="314227" y="3615344"/>
                  <a:chExt cx="7802844" cy="2216195"/>
                </a:xfrm>
              </p:grpSpPr>
              <p:sp>
                <p:nvSpPr>
                  <p:cNvPr id="33" name="Isosceles Triangle 32"/>
                  <p:cNvSpPr/>
                  <p:nvPr/>
                </p:nvSpPr>
                <p:spPr>
                  <a:xfrm>
                    <a:off x="2892389" y="3615344"/>
                    <a:ext cx="3262387" cy="542727"/>
                  </a:xfrm>
                  <a:prstGeom prst="triangle">
                    <a:avLst>
                      <a:gd name="adj" fmla="val 100000"/>
                    </a:avLst>
                  </a:prstGeom>
                  <a:solidFill>
                    <a:srgbClr val="92D05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endParaRPr lang="en-US" sz="1100" i="1" dirty="0">
                      <a:solidFill>
                        <a:srgbClr val="000099"/>
                      </a:solidFill>
                      <a:latin typeface="Calibri"/>
                    </a:endParaRPr>
                  </a:p>
                </p:txBody>
              </p:sp>
              <p:grpSp>
                <p:nvGrpSpPr>
                  <p:cNvPr id="20" name="Group 31"/>
                  <p:cNvGrpSpPr>
                    <a:grpSpLocks noChangeAspect="1"/>
                  </p:cNvGrpSpPr>
                  <p:nvPr/>
                </p:nvGrpSpPr>
                <p:grpSpPr>
                  <a:xfrm>
                    <a:off x="314227" y="4369911"/>
                    <a:ext cx="7802844" cy="1461628"/>
                    <a:chOff x="10594939" y="11209933"/>
                    <a:chExt cx="8701356" cy="1004919"/>
                  </a:xfrm>
                  <a:solidFill>
                    <a:schemeClr val="tx2">
                      <a:lumMod val="60000"/>
                      <a:lumOff val="40000"/>
                    </a:schemeClr>
                  </a:solidFill>
                </p:grpSpPr>
                <p:sp>
                  <p:nvSpPr>
                    <p:cNvPr id="38" name="AutoShape 4"/>
                    <p:cNvSpPr>
                      <a:spLocks noChangeArrowheads="1"/>
                    </p:cNvSpPr>
                    <p:nvPr/>
                  </p:nvSpPr>
                  <p:spPr bwMode="auto">
                    <a:xfrm>
                      <a:off x="10594939" y="11209944"/>
                      <a:ext cx="3314605" cy="1004908"/>
                    </a:xfrm>
                    <a:prstGeom prst="roundRect">
                      <a:avLst>
                        <a:gd name="adj" fmla="val 16667"/>
                      </a:avLst>
                    </a:prstGeom>
                    <a:ln>
                      <a:headEnd/>
                      <a:tailEnd/>
                    </a:ln>
                  </p:spPr>
                  <p:style>
                    <a:lnRef idx="3">
                      <a:schemeClr val="lt1"/>
                    </a:lnRef>
                    <a:fillRef idx="1">
                      <a:schemeClr val="accent6"/>
                    </a:fillRef>
                    <a:effectRef idx="1">
                      <a:schemeClr val="accent6"/>
                    </a:effectRef>
                    <a:fontRef idx="minor">
                      <a:schemeClr val="lt1"/>
                    </a:fontRef>
                  </p:style>
                  <p:txBody>
                    <a:bodyPr lIns="91380" tIns="45660" rIns="91380" bIns="45660" anchor="ctr"/>
                    <a:lstStyle/>
                    <a:p>
                      <a:pPr algn="ctr" defTabSz="3292475"/>
                      <a:r>
                        <a:rPr lang="en-US" sz="1400" dirty="0" smtClean="0">
                          <a:solidFill>
                            <a:prstClr val="white"/>
                          </a:solidFill>
                          <a:effectLst>
                            <a:outerShdw blurRad="38100" dist="38100" dir="2700000" algn="tl">
                              <a:srgbClr val="000000">
                                <a:alpha val="43137"/>
                              </a:srgbClr>
                            </a:outerShdw>
                          </a:effectLst>
                          <a:latin typeface="Calibri"/>
                        </a:rPr>
                        <a:t>rigid body moves </a:t>
                      </a:r>
                      <a:br>
                        <a:rPr lang="en-US" sz="1400" dirty="0" smtClean="0">
                          <a:solidFill>
                            <a:prstClr val="white"/>
                          </a:solidFill>
                          <a:effectLst>
                            <a:outerShdw blurRad="38100" dist="38100" dir="2700000" algn="tl">
                              <a:srgbClr val="000000">
                                <a:alpha val="43137"/>
                              </a:srgbClr>
                            </a:outerShdw>
                          </a:effectLst>
                          <a:latin typeface="Calibri"/>
                        </a:rPr>
                      </a:br>
                      <a:r>
                        <a:rPr lang="en-US" sz="1100" dirty="0" smtClean="0">
                          <a:solidFill>
                            <a:prstClr val="white"/>
                          </a:solidFill>
                          <a:effectLst>
                            <a:outerShdw blurRad="38100" dist="38100" dir="2700000" algn="tl">
                              <a:srgbClr val="000000">
                                <a:alpha val="43137"/>
                              </a:srgbClr>
                            </a:outerShdw>
                          </a:effectLst>
                          <a:latin typeface="Calibri"/>
                        </a:rPr>
                        <a:t>(Monte-Carlo with Minimization)</a:t>
                      </a:r>
                      <a:endParaRPr lang="en-US" sz="1400" dirty="0">
                        <a:solidFill>
                          <a:prstClr val="white"/>
                        </a:solidFill>
                        <a:effectLst>
                          <a:outerShdw blurRad="38100" dist="38100" dir="2700000" algn="tl">
                            <a:srgbClr val="000000">
                              <a:alpha val="43137"/>
                            </a:srgbClr>
                          </a:outerShdw>
                        </a:effectLst>
                        <a:latin typeface="Calibri"/>
                      </a:endParaRPr>
                    </a:p>
                  </p:txBody>
                </p:sp>
                <p:sp>
                  <p:nvSpPr>
                    <p:cNvPr id="39" name="AutoShape 5"/>
                    <p:cNvSpPr>
                      <a:spLocks noChangeArrowheads="1"/>
                    </p:cNvSpPr>
                    <p:nvPr/>
                  </p:nvSpPr>
                  <p:spPr bwMode="auto">
                    <a:xfrm>
                      <a:off x="15029815" y="11209934"/>
                      <a:ext cx="4266480" cy="1004908"/>
                    </a:xfrm>
                    <a:prstGeom prst="roundRect">
                      <a:avLst>
                        <a:gd name="adj" fmla="val 16667"/>
                      </a:avLst>
                    </a:prstGeom>
                    <a:ln>
                      <a:headEnd/>
                      <a:tailEnd/>
                    </a:ln>
                  </p:spPr>
                  <p:style>
                    <a:lnRef idx="3">
                      <a:schemeClr val="lt1"/>
                    </a:lnRef>
                    <a:fillRef idx="1">
                      <a:schemeClr val="accent6"/>
                    </a:fillRef>
                    <a:effectRef idx="1">
                      <a:schemeClr val="accent6"/>
                    </a:effectRef>
                    <a:fontRef idx="minor">
                      <a:schemeClr val="lt1"/>
                    </a:fontRef>
                  </p:style>
                  <p:txBody>
                    <a:bodyPr lIns="91380" tIns="45660" rIns="91380" bIns="45660" anchor="ctr"/>
                    <a:lstStyle/>
                    <a:p>
                      <a:pPr algn="ctr" defTabSz="3292475"/>
                      <a:r>
                        <a:rPr lang="en-US" sz="1500" dirty="0" smtClean="0">
                          <a:solidFill>
                            <a:prstClr val="white"/>
                          </a:solidFill>
                          <a:effectLst>
                            <a:outerShdw blurRad="38100" dist="38100" dir="2700000" algn="tl">
                              <a:srgbClr val="000000">
                                <a:alpha val="43137"/>
                              </a:srgbClr>
                            </a:outerShdw>
                          </a:effectLst>
                          <a:latin typeface="Calibri"/>
                        </a:rPr>
                        <a:t>backbone ‘small’ and ‘shear’ moves</a:t>
                      </a:r>
                      <a:br>
                        <a:rPr lang="en-US" sz="1500" dirty="0" smtClean="0">
                          <a:solidFill>
                            <a:prstClr val="white"/>
                          </a:solidFill>
                          <a:effectLst>
                            <a:outerShdw blurRad="38100" dist="38100" dir="2700000" algn="tl">
                              <a:srgbClr val="000000">
                                <a:alpha val="43137"/>
                              </a:srgbClr>
                            </a:outerShdw>
                          </a:effectLst>
                          <a:latin typeface="Calibri"/>
                        </a:rPr>
                      </a:br>
                      <a:r>
                        <a:rPr lang="en-US" sz="1050" dirty="0" smtClean="0">
                          <a:solidFill>
                            <a:prstClr val="white"/>
                          </a:solidFill>
                          <a:effectLst>
                            <a:outerShdw blurRad="38100" dist="38100" dir="2700000" algn="tl">
                              <a:srgbClr val="000000">
                                <a:alpha val="43137"/>
                              </a:srgbClr>
                            </a:outerShdw>
                          </a:effectLst>
                          <a:latin typeface="Calibri"/>
                        </a:rPr>
                        <a:t> (Monte-Carlo with Minimization)</a:t>
                      </a:r>
                      <a:endParaRPr lang="en-US" sz="1600" dirty="0">
                        <a:solidFill>
                          <a:prstClr val="white"/>
                        </a:solidFill>
                        <a:effectLst>
                          <a:outerShdw blurRad="38100" dist="38100" dir="2700000" algn="tl">
                            <a:srgbClr val="000000">
                              <a:alpha val="43137"/>
                            </a:srgbClr>
                          </a:outerShdw>
                        </a:effectLst>
                        <a:latin typeface="Calibri"/>
                      </a:endParaRPr>
                    </a:p>
                  </p:txBody>
                </p:sp>
                <p:cxnSp>
                  <p:nvCxnSpPr>
                    <p:cNvPr id="41" name="AutoShape 6"/>
                    <p:cNvCxnSpPr>
                      <a:cxnSpLocks noChangeShapeType="1"/>
                    </p:cNvCxnSpPr>
                    <p:nvPr/>
                  </p:nvCxnSpPr>
                  <p:spPr bwMode="auto">
                    <a:xfrm rot="5400000" flipV="1">
                      <a:off x="14707644" y="8754531"/>
                      <a:ext cx="7" cy="4910812"/>
                    </a:xfrm>
                    <a:prstGeom prst="bentConnector3">
                      <a:avLst>
                        <a:gd name="adj1" fmla="val -2147483647"/>
                      </a:avLst>
                    </a:prstGeom>
                    <a:ln>
                      <a:headEnd type="none" w="med" len="med"/>
                      <a:tailEnd type="arrow" w="sm" len="sm"/>
                    </a:ln>
                  </p:spPr>
                  <p:style>
                    <a:lnRef idx="3">
                      <a:schemeClr val="accent3"/>
                    </a:lnRef>
                    <a:fillRef idx="0">
                      <a:schemeClr val="accent3"/>
                    </a:fillRef>
                    <a:effectRef idx="2">
                      <a:schemeClr val="accent3"/>
                    </a:effectRef>
                    <a:fontRef idx="minor">
                      <a:schemeClr val="tx1"/>
                    </a:fontRef>
                  </p:style>
                </p:cxnSp>
                <p:cxnSp>
                  <p:nvCxnSpPr>
                    <p:cNvPr id="42" name="AutoShape 7"/>
                    <p:cNvCxnSpPr>
                      <a:cxnSpLocks noChangeShapeType="1"/>
                    </p:cNvCxnSpPr>
                    <p:nvPr/>
                  </p:nvCxnSpPr>
                  <p:spPr bwMode="auto">
                    <a:xfrm flipH="1" flipV="1">
                      <a:off x="13909544" y="11712389"/>
                      <a:ext cx="1120271" cy="7"/>
                    </a:xfrm>
                    <a:prstGeom prst="straightConnector1">
                      <a:avLst/>
                    </a:prstGeom>
                    <a:ln>
                      <a:headEnd type="none" w="med" len="med"/>
                      <a:tailEnd type="arrow" w="sm" len="sm"/>
                    </a:ln>
                  </p:spPr>
                  <p:style>
                    <a:lnRef idx="3">
                      <a:schemeClr val="accent3"/>
                    </a:lnRef>
                    <a:fillRef idx="0">
                      <a:schemeClr val="accent3"/>
                    </a:fillRef>
                    <a:effectRef idx="2">
                      <a:schemeClr val="accent3"/>
                    </a:effectRef>
                    <a:fontRef idx="minor">
                      <a:schemeClr val="tx1"/>
                    </a:fontRef>
                  </p:style>
                </p:cxnSp>
              </p:grpSp>
              <p:sp>
                <p:nvSpPr>
                  <p:cNvPr id="35" name="TextBox 34"/>
                  <p:cNvSpPr txBox="1"/>
                  <p:nvPr/>
                </p:nvSpPr>
                <p:spPr>
                  <a:xfrm>
                    <a:off x="1828175" y="3673553"/>
                    <a:ext cx="3262387" cy="521367"/>
                  </a:xfrm>
                  <a:prstGeom prst="rect">
                    <a:avLst/>
                  </a:prstGeom>
                  <a:noFill/>
                  <a:ln>
                    <a:noFill/>
                  </a:ln>
                </p:spPr>
                <p:txBody>
                  <a:bodyPr wrap="square" rtlCol="0">
                    <a:spAutoFit/>
                  </a:bodyPr>
                  <a:lstStyle/>
                  <a:p>
                    <a:r>
                      <a:rPr lang="en-US" sz="1100" i="1" dirty="0" smtClean="0">
                        <a:solidFill>
                          <a:srgbClr val="000090"/>
                        </a:solidFill>
                        <a:effectLst>
                          <a:outerShdw blurRad="38100" dist="38100" dir="2700000" algn="tl">
                            <a:srgbClr val="000000">
                              <a:alpha val="43137"/>
                            </a:srgbClr>
                          </a:outerShdw>
                        </a:effectLst>
                        <a:latin typeface="Calibri"/>
                      </a:rPr>
                      <a:t>attractive term</a:t>
                    </a:r>
                    <a:endParaRPr lang="en-US" sz="1100" i="1" dirty="0">
                      <a:solidFill>
                        <a:srgbClr val="000090"/>
                      </a:solidFill>
                      <a:latin typeface="Calibri"/>
                    </a:endParaRPr>
                  </a:p>
                </p:txBody>
              </p:sp>
              <p:sp>
                <p:nvSpPr>
                  <p:cNvPr id="37" name="TextBox 36"/>
                  <p:cNvSpPr txBox="1"/>
                  <p:nvPr/>
                </p:nvSpPr>
                <p:spPr>
                  <a:xfrm>
                    <a:off x="2749302" y="3673553"/>
                    <a:ext cx="3262387" cy="521367"/>
                  </a:xfrm>
                  <a:prstGeom prst="rect">
                    <a:avLst/>
                  </a:prstGeom>
                  <a:noFill/>
                  <a:ln>
                    <a:noFill/>
                  </a:ln>
                </p:spPr>
                <p:txBody>
                  <a:bodyPr wrap="square" rtlCol="0">
                    <a:spAutoFit/>
                  </a:bodyPr>
                  <a:lstStyle/>
                  <a:p>
                    <a:pPr algn="r"/>
                    <a:r>
                      <a:rPr lang="en-US" sz="1100" i="1" dirty="0" smtClean="0">
                        <a:solidFill>
                          <a:srgbClr val="003300"/>
                        </a:solidFill>
                        <a:effectLst>
                          <a:outerShdw blurRad="38100" dist="38100" dir="2700000" algn="tl">
                            <a:srgbClr val="000000">
                              <a:alpha val="43137"/>
                            </a:srgbClr>
                          </a:outerShdw>
                        </a:effectLst>
                        <a:latin typeface="Calibri"/>
                      </a:rPr>
                      <a:t>repulsive term</a:t>
                    </a:r>
                    <a:endParaRPr lang="en-US" sz="1100" dirty="0">
                      <a:solidFill>
                        <a:srgbClr val="003300"/>
                      </a:solidFill>
                      <a:latin typeface="Calibri"/>
                    </a:endParaRPr>
                  </a:p>
                </p:txBody>
              </p:sp>
            </p:grpSp>
          </p:grpSp>
        </p:grpSp>
      </p:grpSp>
      <p:pic>
        <p:nvPicPr>
          <p:cNvPr id="50" name="Picture 5"/>
          <p:cNvPicPr>
            <a:picLocks noChangeAspect="1" noChangeArrowheads="1"/>
          </p:cNvPicPr>
          <p:nvPr/>
        </p:nvPicPr>
        <p:blipFill>
          <a:blip r:embed="rId7"/>
          <a:srcRect/>
          <a:stretch>
            <a:fillRect/>
          </a:stretch>
        </p:blipFill>
        <p:spPr bwMode="auto">
          <a:xfrm>
            <a:off x="8180445" y="3518310"/>
            <a:ext cx="620722" cy="907372"/>
          </a:xfrm>
          <a:prstGeom prst="rect">
            <a:avLst/>
          </a:prstGeom>
          <a:noFill/>
          <a:ln w="9525">
            <a:noFill/>
            <a:miter lim="800000"/>
            <a:headEnd/>
            <a:tailEnd/>
          </a:ln>
        </p:spPr>
      </p:pic>
    </p:spTree>
    <p:extLst>
      <p:ext uri="{BB962C8B-B14F-4D97-AF65-F5344CB8AC3E}">
        <p14:creationId xmlns:p14="http://schemas.microsoft.com/office/powerpoint/2010/main" val="18744791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1000"/>
                                  </p:stCondLst>
                                  <p:childTnLst>
                                    <p:set>
                                      <p:cBhvr>
                                        <p:cTn id="25" dur="1" fill="hold">
                                          <p:stCondLst>
                                            <p:cond delay="0"/>
                                          </p:stCondLst>
                                        </p:cTn>
                                        <p:tgtEl>
                                          <p:spTgt spid="23"/>
                                        </p:tgtEl>
                                        <p:attrNameLst>
                                          <p:attrName>style.visibility</p:attrName>
                                        </p:attrNameLst>
                                      </p:cBhvr>
                                      <p:to>
                                        <p:strVal val="visible"/>
                                      </p:to>
                                    </p:set>
                                  </p:childTnLst>
                                </p:cTn>
                              </p:par>
                            </p:childTnLst>
                          </p:cTn>
                        </p:par>
                        <p:par>
                          <p:cTn id="26" fill="hold">
                            <p:stCondLst>
                              <p:cond delay="1000"/>
                            </p:stCondLst>
                            <p:childTnLst>
                              <p:par>
                                <p:cTn id="27" presetID="1" presetClass="entr" presetSubtype="0" fill="hold" grpId="0" nodeType="after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2" grpId="0" animBg="1"/>
      <p:bldP spid="23" grpId="0" animBg="1"/>
      <p:bldP spid="26" grpId="0" animBg="1"/>
      <p:bldP spid="27" grpId="0" animBg="1"/>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ROSETTA FlexPepBind</a:t>
            </a:r>
            <a:endParaRPr lang="en-US" dirty="0"/>
          </a:p>
        </p:txBody>
      </p:sp>
      <p:sp>
        <p:nvSpPr>
          <p:cNvPr id="6" name="Subtitle 5"/>
          <p:cNvSpPr>
            <a:spLocks noGrp="1"/>
          </p:cNvSpPr>
          <p:nvPr>
            <p:ph type="subTitle" idx="1"/>
          </p:nvPr>
        </p:nvSpPr>
        <p:spPr/>
        <p:txBody>
          <a:bodyPr/>
          <a:lstStyle/>
          <a:p>
            <a:endParaRPr lang="en-US"/>
          </a:p>
        </p:txBody>
      </p:sp>
      <p:grpSp>
        <p:nvGrpSpPr>
          <p:cNvPr id="5" name="Group 4"/>
          <p:cNvGrpSpPr/>
          <p:nvPr/>
        </p:nvGrpSpPr>
        <p:grpSpPr>
          <a:xfrm>
            <a:off x="7962834" y="4229948"/>
            <a:ext cx="932750" cy="900753"/>
            <a:chOff x="7901629" y="3994890"/>
            <a:chExt cx="932750" cy="900753"/>
          </a:xfrm>
        </p:grpSpPr>
        <p:grpSp>
          <p:nvGrpSpPr>
            <p:cNvPr id="7" name="Group 6"/>
            <p:cNvGrpSpPr/>
            <p:nvPr/>
          </p:nvGrpSpPr>
          <p:grpSpPr>
            <a:xfrm>
              <a:off x="7901629" y="3994890"/>
              <a:ext cx="932750" cy="900753"/>
              <a:chOff x="3662977" y="1693431"/>
              <a:chExt cx="1567933" cy="1633764"/>
            </a:xfrm>
          </p:grpSpPr>
          <p:sp>
            <p:nvSpPr>
              <p:cNvPr id="12" name="Rounded Rectangle 11"/>
              <p:cNvSpPr/>
              <p:nvPr/>
            </p:nvSpPr>
            <p:spPr>
              <a:xfrm>
                <a:off x="3662977" y="1693431"/>
                <a:ext cx="1567933" cy="1633764"/>
              </a:xfrm>
              <a:prstGeom prst="roundRect">
                <a:avLst/>
              </a:prstGeom>
              <a:solidFill>
                <a:srgbClr val="FFFF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white"/>
                  </a:solidFill>
                  <a:latin typeface="Calibri"/>
                </a:endParaRPr>
              </a:p>
            </p:txBody>
          </p:sp>
          <p:sp>
            <p:nvSpPr>
              <p:cNvPr id="13" name="Rectangle 12"/>
              <p:cNvSpPr>
                <a:spLocks noChangeArrowheads="1"/>
              </p:cNvSpPr>
              <p:nvPr/>
            </p:nvSpPr>
            <p:spPr bwMode="auto">
              <a:xfrm>
                <a:off x="3819531" y="1791594"/>
                <a:ext cx="392171" cy="634845"/>
              </a:xfrm>
              <a:prstGeom prst="rect">
                <a:avLst/>
              </a:prstGeom>
              <a:solidFill>
                <a:srgbClr val="FFFFFF"/>
              </a:solidFill>
              <a:ln w="9525">
                <a:noFill/>
                <a:miter lim="800000"/>
                <a:headEnd/>
                <a:tailEnd/>
              </a:ln>
              <a:effectLst/>
            </p:spPr>
            <p:txBody>
              <a:bodyPr anchor="ctr"/>
              <a:lstStyle/>
              <a:p>
                <a:pPr>
                  <a:defRPr/>
                </a:pPr>
                <a:endParaRPr lang="en-US">
                  <a:solidFill>
                    <a:prstClr val="white"/>
                  </a:solidFill>
                  <a:latin typeface="Calibri"/>
                </a:endParaRPr>
              </a:p>
            </p:txBody>
          </p:sp>
          <p:grpSp>
            <p:nvGrpSpPr>
              <p:cNvPr id="14" name="Group 30"/>
              <p:cNvGrpSpPr>
                <a:grpSpLocks/>
              </p:cNvGrpSpPr>
              <p:nvPr/>
            </p:nvGrpSpPr>
            <p:grpSpPr bwMode="auto">
              <a:xfrm>
                <a:off x="4218898" y="2291146"/>
                <a:ext cx="649924" cy="941464"/>
                <a:chOff x="7543802" y="1375843"/>
                <a:chExt cx="944089" cy="1390787"/>
              </a:xfrm>
            </p:grpSpPr>
            <p:sp>
              <p:nvSpPr>
                <p:cNvPr id="18" name="Rectangle 17"/>
                <p:cNvSpPr>
                  <a:spLocks noChangeArrowheads="1"/>
                </p:cNvSpPr>
                <p:nvPr/>
              </p:nvSpPr>
              <p:spPr bwMode="auto">
                <a:xfrm>
                  <a:off x="7543802" y="1375843"/>
                  <a:ext cx="944089" cy="1390787"/>
                </a:xfrm>
                <a:prstGeom prst="rect">
                  <a:avLst/>
                </a:prstGeom>
                <a:solidFill>
                  <a:srgbClr val="FFFFFF"/>
                </a:solidFill>
                <a:ln w="9525">
                  <a:noFill/>
                  <a:miter lim="800000"/>
                  <a:headEnd/>
                  <a:tailEnd/>
                </a:ln>
                <a:effectLst/>
              </p:spPr>
              <p:txBody>
                <a:bodyPr anchor="ctr"/>
                <a:lstStyle/>
                <a:p>
                  <a:pPr>
                    <a:defRPr/>
                  </a:pPr>
                  <a:endParaRPr lang="en-US">
                    <a:solidFill>
                      <a:prstClr val="white"/>
                    </a:solidFill>
                    <a:latin typeface="Calibri"/>
                  </a:endParaRPr>
                </a:p>
              </p:txBody>
            </p:sp>
            <p:cxnSp>
              <p:nvCxnSpPr>
                <p:cNvPr id="19" name="Curved Connector 18"/>
                <p:cNvCxnSpPr>
                  <a:cxnSpLocks noChangeShapeType="1"/>
                </p:cNvCxnSpPr>
                <p:nvPr/>
              </p:nvCxnSpPr>
              <p:spPr bwMode="auto">
                <a:xfrm>
                  <a:off x="7848472" y="2133476"/>
                  <a:ext cx="457008" cy="355455"/>
                </a:xfrm>
                <a:prstGeom prst="curvedConnector3">
                  <a:avLst>
                    <a:gd name="adj1" fmla="val 50000"/>
                  </a:avLst>
                </a:prstGeom>
                <a:noFill/>
                <a:ln w="76200">
                  <a:solidFill>
                    <a:srgbClr val="000090"/>
                  </a:solidFill>
                  <a:round/>
                  <a:headEnd/>
                  <a:tailEnd/>
                </a:ln>
                <a:effectLst>
                  <a:outerShdw dist="20000" dir="5400000" rotWithShape="0">
                    <a:srgbClr val="808080">
                      <a:alpha val="37999"/>
                    </a:srgbClr>
                  </a:outerShdw>
                </a:effectLst>
              </p:spPr>
            </p:cxnSp>
          </p:grpSp>
          <p:sp>
            <p:nvSpPr>
              <p:cNvPr id="15" name="Oval 14"/>
              <p:cNvSpPr>
                <a:spLocks noChangeArrowheads="1"/>
              </p:cNvSpPr>
              <p:nvPr/>
            </p:nvSpPr>
            <p:spPr bwMode="auto">
              <a:xfrm>
                <a:off x="4292087" y="2820122"/>
                <a:ext cx="293855" cy="309366"/>
              </a:xfrm>
              <a:prstGeom prst="ellipse">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anchor="ctr"/>
              <a:lstStyle/>
              <a:p>
                <a:pPr>
                  <a:defRPr/>
                </a:pPr>
                <a:endParaRPr lang="en-US">
                  <a:solidFill>
                    <a:prstClr val="white"/>
                  </a:solidFill>
                  <a:latin typeface="Calibri"/>
                </a:endParaRPr>
              </a:p>
            </p:txBody>
          </p:sp>
          <p:sp>
            <p:nvSpPr>
              <p:cNvPr id="16" name="Rectangle 15"/>
              <p:cNvSpPr>
                <a:spLocks noChangeArrowheads="1"/>
              </p:cNvSpPr>
              <p:nvPr/>
            </p:nvSpPr>
            <p:spPr bwMode="auto">
              <a:xfrm>
                <a:off x="4555504" y="1744723"/>
                <a:ext cx="544015" cy="634845"/>
              </a:xfrm>
              <a:prstGeom prst="rect">
                <a:avLst/>
              </a:prstGeom>
              <a:solidFill>
                <a:srgbClr val="FFFFFF"/>
              </a:solidFill>
              <a:ln w="9525">
                <a:noFill/>
                <a:miter lim="800000"/>
                <a:headEnd/>
                <a:tailEnd/>
              </a:ln>
              <a:effectLst/>
            </p:spPr>
            <p:txBody>
              <a:bodyPr anchor="ctr"/>
              <a:lstStyle/>
              <a:p>
                <a:pPr>
                  <a:defRPr/>
                </a:pPr>
                <a:endParaRPr lang="en-US">
                  <a:solidFill>
                    <a:prstClr val="white"/>
                  </a:solidFill>
                  <a:latin typeface="Calibri"/>
                </a:endParaRPr>
              </a:p>
            </p:txBody>
          </p:sp>
          <p:cxnSp>
            <p:nvCxnSpPr>
              <p:cNvPr id="17" name="Curved Connector 16"/>
              <p:cNvCxnSpPr>
                <a:cxnSpLocks noChangeShapeType="1"/>
              </p:cNvCxnSpPr>
              <p:nvPr/>
            </p:nvCxnSpPr>
            <p:spPr bwMode="auto">
              <a:xfrm>
                <a:off x="4770419" y="1950967"/>
                <a:ext cx="314611" cy="240618"/>
              </a:xfrm>
              <a:prstGeom prst="curvedConnector3">
                <a:avLst>
                  <a:gd name="adj1" fmla="val 50000"/>
                </a:avLst>
              </a:prstGeom>
              <a:noFill/>
              <a:ln w="76200">
                <a:solidFill>
                  <a:srgbClr val="000090"/>
                </a:solidFill>
                <a:round/>
                <a:headEnd/>
                <a:tailEnd/>
              </a:ln>
              <a:effectLst>
                <a:outerShdw dist="20000" dir="5400000" rotWithShape="0">
                  <a:srgbClr val="808080">
                    <a:alpha val="37999"/>
                  </a:srgbClr>
                </a:outerShdw>
              </a:effectLst>
            </p:spPr>
          </p:cxnSp>
        </p:grpSp>
        <p:cxnSp>
          <p:nvCxnSpPr>
            <p:cNvPr id="9" name="Curved Connector 8"/>
            <p:cNvCxnSpPr>
              <a:cxnSpLocks noChangeShapeType="1"/>
            </p:cNvCxnSpPr>
            <p:nvPr/>
          </p:nvCxnSpPr>
          <p:spPr bwMode="auto">
            <a:xfrm>
              <a:off x="8408389" y="4136879"/>
              <a:ext cx="187159" cy="132661"/>
            </a:xfrm>
            <a:prstGeom prst="curvedConnector3">
              <a:avLst>
                <a:gd name="adj1" fmla="val 50000"/>
              </a:avLst>
            </a:prstGeom>
            <a:noFill/>
            <a:ln w="76200">
              <a:solidFill>
                <a:srgbClr val="FF6600"/>
              </a:solidFill>
              <a:round/>
              <a:headEnd/>
              <a:tailEnd/>
            </a:ln>
            <a:effectLst>
              <a:outerShdw dist="20000" dir="5400000" rotWithShape="0">
                <a:srgbClr val="808080">
                  <a:alpha val="37999"/>
                </a:srgbClr>
              </a:outerShdw>
            </a:effectLst>
          </p:spPr>
        </p:cxnSp>
        <p:cxnSp>
          <p:nvCxnSpPr>
            <p:cNvPr id="10" name="Curved Connector 9"/>
            <p:cNvCxnSpPr>
              <a:cxnSpLocks noChangeShapeType="1"/>
            </p:cNvCxnSpPr>
            <p:nvPr/>
          </p:nvCxnSpPr>
          <p:spPr bwMode="auto">
            <a:xfrm>
              <a:off x="8221556" y="4130303"/>
              <a:ext cx="187159" cy="132661"/>
            </a:xfrm>
            <a:prstGeom prst="curvedConnector3">
              <a:avLst>
                <a:gd name="adj1" fmla="val 50000"/>
              </a:avLst>
            </a:prstGeom>
            <a:noFill/>
            <a:ln w="76200">
              <a:solidFill>
                <a:srgbClr val="FFFF00"/>
              </a:solidFill>
              <a:round/>
              <a:headEnd/>
              <a:tailEnd/>
            </a:ln>
            <a:effectLst>
              <a:outerShdw dist="20000" dir="5400000" rotWithShape="0">
                <a:srgbClr val="808080">
                  <a:alpha val="37999"/>
                </a:srgbClr>
              </a:outerShdw>
            </a:effectLst>
          </p:spPr>
        </p:cxnSp>
        <p:cxnSp>
          <p:nvCxnSpPr>
            <p:cNvPr id="11" name="Curved Connector 10"/>
            <p:cNvCxnSpPr>
              <a:cxnSpLocks noChangeShapeType="1"/>
            </p:cNvCxnSpPr>
            <p:nvPr/>
          </p:nvCxnSpPr>
          <p:spPr bwMode="auto">
            <a:xfrm>
              <a:off x="8032745" y="4130303"/>
              <a:ext cx="187159" cy="132661"/>
            </a:xfrm>
            <a:prstGeom prst="curvedConnector3">
              <a:avLst>
                <a:gd name="adj1" fmla="val 50000"/>
              </a:avLst>
            </a:prstGeom>
            <a:noFill/>
            <a:ln w="76200">
              <a:solidFill>
                <a:srgbClr val="008000"/>
              </a:solidFill>
              <a:round/>
              <a:headEnd/>
              <a:tailEnd/>
            </a:ln>
            <a:effectLst>
              <a:outerShdw dist="20000" dir="5400000" rotWithShape="0">
                <a:srgbClr val="808080">
                  <a:alpha val="37999"/>
                </a:srgbClr>
              </a:outerShdw>
            </a:effectLst>
          </p:spPr>
        </p:cxnSp>
      </p:grpSp>
    </p:spTree>
    <p:extLst>
      <p:ext uri="{BB962C8B-B14F-4D97-AF65-F5344CB8AC3E}">
        <p14:creationId xmlns:p14="http://schemas.microsoft.com/office/powerpoint/2010/main" val="3762560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ircular Arrow 9"/>
          <p:cNvSpPr/>
          <p:nvPr/>
        </p:nvSpPr>
        <p:spPr>
          <a:xfrm>
            <a:off x="6856770" y="5058428"/>
            <a:ext cx="1609559" cy="1413280"/>
          </a:xfrm>
          <a:prstGeom prst="circularArrow">
            <a:avLst>
              <a:gd name="adj1" fmla="val 14180"/>
              <a:gd name="adj2" fmla="val 1453640"/>
              <a:gd name="adj3" fmla="val 4272781"/>
              <a:gd name="adj4" fmla="val 12374783"/>
              <a:gd name="adj5" fmla="val 18117"/>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schemeClr val="tx1"/>
              </a:solidFill>
            </a:endParaRPr>
          </a:p>
        </p:txBody>
      </p:sp>
      <p:sp>
        <p:nvSpPr>
          <p:cNvPr id="98" name="CustomShape 1"/>
          <p:cNvSpPr/>
          <p:nvPr/>
        </p:nvSpPr>
        <p:spPr>
          <a:xfrm>
            <a:off x="228600" y="152400"/>
            <a:ext cx="8763000" cy="533400"/>
          </a:xfrm>
          <a:prstGeom prst="rect">
            <a:avLst/>
          </a:prstGeom>
        </p:spPr>
        <p:txBody>
          <a:bodyPr vert="horz" lIns="91440" tIns="45720" rIns="91440" bIns="45720" rtlCol="0" anchor="t">
            <a:noAutofit/>
          </a:bodyPr>
          <a:lstStyle/>
          <a:p>
            <a:pPr algn="ctr">
              <a:spcBef>
                <a:spcPct val="0"/>
              </a:spcBef>
            </a:pPr>
            <a:r>
              <a:rPr lang="en-US" sz="5000" dirty="0">
                <a:latin typeface="Corbel"/>
                <a:ea typeface="+mj-ea"/>
                <a:cs typeface="Corbel"/>
              </a:rPr>
              <a:t>FlexPepBind Framework </a:t>
            </a:r>
            <a:endParaRPr sz="5000" dirty="0">
              <a:latin typeface="Corbel"/>
              <a:ea typeface="+mj-ea"/>
              <a:cs typeface="Corbel"/>
            </a:endParaRPr>
          </a:p>
        </p:txBody>
      </p:sp>
      <p:grpSp>
        <p:nvGrpSpPr>
          <p:cNvPr id="4" name="Group 3"/>
          <p:cNvGrpSpPr/>
          <p:nvPr/>
        </p:nvGrpSpPr>
        <p:grpSpPr>
          <a:xfrm>
            <a:off x="110300" y="948690"/>
            <a:ext cx="3013900" cy="5755421"/>
            <a:chOff x="110300" y="948690"/>
            <a:chExt cx="3013900" cy="5755421"/>
          </a:xfrm>
        </p:grpSpPr>
        <p:grpSp>
          <p:nvGrpSpPr>
            <p:cNvPr id="16" name="Group 15"/>
            <p:cNvGrpSpPr/>
            <p:nvPr/>
          </p:nvGrpSpPr>
          <p:grpSpPr>
            <a:xfrm>
              <a:off x="110300" y="948690"/>
              <a:ext cx="3013900" cy="5755421"/>
              <a:chOff x="110300" y="948690"/>
              <a:chExt cx="3013900" cy="5755421"/>
            </a:xfrm>
          </p:grpSpPr>
          <p:grpSp>
            <p:nvGrpSpPr>
              <p:cNvPr id="7" name="Group 6"/>
              <p:cNvGrpSpPr/>
              <p:nvPr/>
            </p:nvGrpSpPr>
            <p:grpSpPr>
              <a:xfrm>
                <a:off x="228600" y="948690"/>
                <a:ext cx="2895600" cy="5755421"/>
                <a:chOff x="453292" y="948690"/>
                <a:chExt cx="2747108" cy="5686646"/>
              </a:xfrm>
            </p:grpSpPr>
            <p:sp>
              <p:nvSpPr>
                <p:cNvPr id="38" name="TextBox 37"/>
                <p:cNvSpPr txBox="1"/>
                <p:nvPr/>
              </p:nvSpPr>
              <p:spPr>
                <a:xfrm>
                  <a:off x="453292" y="948690"/>
                  <a:ext cx="2747108" cy="5686646"/>
                </a:xfrm>
                <a:prstGeom prst="rect">
                  <a:avLst/>
                </a:prstGeom>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2800" b="1" dirty="0" smtClean="0">
                      <a:solidFill>
                        <a:srgbClr val="000000"/>
                      </a:solidFill>
                      <a:latin typeface="Corbel"/>
                      <a:cs typeface="Corbel"/>
                    </a:rPr>
                    <a:t>INPUT</a:t>
                  </a:r>
                </a:p>
                <a:p>
                  <a:pPr>
                    <a:buFont typeface="Arial"/>
                    <a:buChar char="•"/>
                  </a:pPr>
                  <a:r>
                    <a:rPr lang="en-US" sz="2000" dirty="0" smtClean="0">
                      <a:solidFill>
                        <a:srgbClr val="000000"/>
                      </a:solidFill>
                      <a:latin typeface="Corbel"/>
                      <a:cs typeface="Corbel"/>
                    </a:rPr>
                    <a:t> peptide-protein complex structure</a:t>
                  </a:r>
                </a:p>
                <a:p>
                  <a:endParaRPr lang="en-US" sz="1600" dirty="0">
                    <a:solidFill>
                      <a:schemeClr val="bg1"/>
                    </a:solidFill>
                    <a:latin typeface="Corbel"/>
                    <a:cs typeface="Corbel"/>
                  </a:endParaRPr>
                </a:p>
                <a:p>
                  <a:endParaRPr lang="en-US" sz="1600" dirty="0" smtClean="0">
                    <a:solidFill>
                      <a:schemeClr val="tx1">
                        <a:lumMod val="95000"/>
                        <a:lumOff val="5000"/>
                      </a:schemeClr>
                    </a:solidFill>
                    <a:latin typeface="Corbel"/>
                    <a:cs typeface="Corbel"/>
                  </a:endParaRPr>
                </a:p>
                <a:p>
                  <a:endParaRPr lang="en-US" sz="1600" dirty="0">
                    <a:solidFill>
                      <a:schemeClr val="tx1">
                        <a:lumMod val="95000"/>
                        <a:lumOff val="5000"/>
                      </a:schemeClr>
                    </a:solidFill>
                    <a:latin typeface="Corbel"/>
                    <a:cs typeface="Corbel"/>
                  </a:endParaRPr>
                </a:p>
                <a:p>
                  <a:endParaRPr lang="en-US" sz="1600" dirty="0" smtClean="0">
                    <a:solidFill>
                      <a:schemeClr val="tx1">
                        <a:lumMod val="95000"/>
                        <a:lumOff val="5000"/>
                      </a:schemeClr>
                    </a:solidFill>
                    <a:latin typeface="Corbel"/>
                    <a:cs typeface="Corbel"/>
                  </a:endParaRPr>
                </a:p>
                <a:p>
                  <a:endParaRPr lang="en-US" sz="1600" dirty="0">
                    <a:solidFill>
                      <a:schemeClr val="tx1">
                        <a:lumMod val="95000"/>
                        <a:lumOff val="5000"/>
                      </a:schemeClr>
                    </a:solidFill>
                    <a:latin typeface="Corbel"/>
                    <a:cs typeface="Corbel"/>
                  </a:endParaRPr>
                </a:p>
                <a:p>
                  <a:endParaRPr lang="en-US" sz="1600" dirty="0" smtClean="0">
                    <a:solidFill>
                      <a:schemeClr val="tx1">
                        <a:lumMod val="95000"/>
                        <a:lumOff val="5000"/>
                      </a:schemeClr>
                    </a:solidFill>
                    <a:latin typeface="Corbel"/>
                    <a:cs typeface="Corbel"/>
                  </a:endParaRPr>
                </a:p>
                <a:p>
                  <a:endParaRPr lang="en-US" sz="1600" dirty="0">
                    <a:solidFill>
                      <a:schemeClr val="tx1">
                        <a:lumMod val="95000"/>
                        <a:lumOff val="5000"/>
                      </a:schemeClr>
                    </a:solidFill>
                    <a:latin typeface="Corbel"/>
                    <a:cs typeface="Corbel"/>
                  </a:endParaRPr>
                </a:p>
                <a:p>
                  <a:endParaRPr lang="en-US" sz="1600" dirty="0" smtClean="0">
                    <a:solidFill>
                      <a:schemeClr val="tx1">
                        <a:lumMod val="95000"/>
                        <a:lumOff val="5000"/>
                      </a:schemeClr>
                    </a:solidFill>
                    <a:latin typeface="Corbel"/>
                    <a:cs typeface="Corbel"/>
                  </a:endParaRPr>
                </a:p>
                <a:p>
                  <a:endParaRPr lang="en-US" sz="1600" dirty="0" smtClean="0">
                    <a:solidFill>
                      <a:schemeClr val="tx1">
                        <a:lumMod val="95000"/>
                        <a:lumOff val="5000"/>
                      </a:schemeClr>
                    </a:solidFill>
                    <a:latin typeface="Corbel"/>
                    <a:cs typeface="Corbel"/>
                  </a:endParaRPr>
                </a:p>
                <a:p>
                  <a:endParaRPr lang="en-US" sz="1600" dirty="0" smtClean="0">
                    <a:solidFill>
                      <a:schemeClr val="tx1">
                        <a:lumMod val="95000"/>
                        <a:lumOff val="5000"/>
                      </a:schemeClr>
                    </a:solidFill>
                    <a:latin typeface="Corbel"/>
                    <a:cs typeface="Corbel"/>
                  </a:endParaRPr>
                </a:p>
                <a:p>
                  <a:pPr>
                    <a:buFont typeface="Arial"/>
                    <a:buChar char="•"/>
                  </a:pPr>
                  <a:r>
                    <a:rPr lang="en-US" sz="2000" dirty="0" smtClean="0">
                      <a:solidFill>
                        <a:srgbClr val="000000"/>
                      </a:solidFill>
                      <a:latin typeface="Corbel"/>
                      <a:cs typeface="Corbel"/>
                    </a:rPr>
                    <a:t> training set</a:t>
                  </a:r>
                  <a:endParaRPr lang="en-US" sz="1600" dirty="0">
                    <a:solidFill>
                      <a:srgbClr val="000000"/>
                    </a:solidFill>
                    <a:latin typeface="Corbel"/>
                    <a:cs typeface="Corbel"/>
                  </a:endParaRPr>
                </a:p>
                <a:p>
                  <a:r>
                    <a:rPr lang="en-US" b="1" dirty="0" smtClean="0">
                      <a:solidFill>
                        <a:srgbClr val="92D050"/>
                      </a:solidFill>
                      <a:latin typeface="Corbel"/>
                      <a:cs typeface="Corbel"/>
                    </a:rPr>
                    <a:t>Binders </a:t>
                  </a:r>
                  <a:r>
                    <a:rPr lang="en-US" dirty="0" smtClean="0">
                      <a:solidFill>
                        <a:srgbClr val="00B050"/>
                      </a:solidFill>
                      <a:latin typeface="Corbel"/>
                      <a:cs typeface="Corbel"/>
                    </a:rPr>
                    <a:t>        </a:t>
                  </a:r>
                  <a:r>
                    <a:rPr lang="en-US" b="1" dirty="0" smtClean="0">
                      <a:solidFill>
                        <a:schemeClr val="accent6"/>
                      </a:solidFill>
                      <a:latin typeface="Corbel"/>
                      <a:cs typeface="Corbel"/>
                    </a:rPr>
                    <a:t>Non-Binders</a:t>
                  </a:r>
                  <a:endParaRPr lang="en-US" sz="1600" b="1" dirty="0" smtClean="0">
                    <a:solidFill>
                      <a:schemeClr val="accent6"/>
                    </a:solidFill>
                    <a:latin typeface="Corbel"/>
                    <a:cs typeface="Corbel"/>
                  </a:endParaRPr>
                </a:p>
                <a:p>
                  <a:r>
                    <a:rPr lang="en-US" sz="1400" b="1" dirty="0" err="1" smtClean="0">
                      <a:solidFill>
                        <a:srgbClr val="92D050"/>
                      </a:solidFill>
                      <a:latin typeface="Courier"/>
                      <a:cs typeface="Courier"/>
                    </a:rPr>
                    <a:t>GYKacFGC</a:t>
                  </a:r>
                  <a:r>
                    <a:rPr lang="en-US" sz="1400" b="1" dirty="0" smtClean="0">
                      <a:solidFill>
                        <a:srgbClr val="00B050"/>
                      </a:solidFill>
                      <a:latin typeface="Courier"/>
                      <a:cs typeface="Courier"/>
                    </a:rPr>
                    <a:t>   </a:t>
                  </a:r>
                  <a:r>
                    <a:rPr lang="en-US" sz="1400" b="1" dirty="0" err="1" smtClean="0">
                      <a:solidFill>
                        <a:srgbClr val="CC5439"/>
                      </a:solidFill>
                      <a:latin typeface="Courier"/>
                      <a:cs typeface="Courier"/>
                    </a:rPr>
                    <a:t>GWKacMGC</a:t>
                  </a:r>
                  <a:endParaRPr lang="en-US" sz="1400" b="1" dirty="0" smtClean="0">
                    <a:solidFill>
                      <a:srgbClr val="CC5439"/>
                    </a:solidFill>
                    <a:latin typeface="Courier"/>
                    <a:cs typeface="Courier"/>
                  </a:endParaRPr>
                </a:p>
                <a:p>
                  <a:r>
                    <a:rPr lang="en-US" sz="1400" b="1" dirty="0" err="1" smtClean="0">
                      <a:solidFill>
                        <a:srgbClr val="92D050"/>
                      </a:solidFill>
                      <a:latin typeface="Courier"/>
                      <a:cs typeface="Courier"/>
                    </a:rPr>
                    <a:t>GIKacWGC</a:t>
                  </a:r>
                  <a:r>
                    <a:rPr lang="en-US" sz="1400" b="1" dirty="0" smtClean="0">
                      <a:solidFill>
                        <a:srgbClr val="00B050"/>
                      </a:solidFill>
                      <a:latin typeface="Courier"/>
                      <a:cs typeface="Courier"/>
                    </a:rPr>
                    <a:t>   </a:t>
                  </a:r>
                  <a:r>
                    <a:rPr lang="en-US" sz="1400" b="1" dirty="0" err="1" smtClean="0">
                      <a:solidFill>
                        <a:srgbClr val="CC5439"/>
                      </a:solidFill>
                      <a:latin typeface="Courier"/>
                      <a:cs typeface="Courier"/>
                    </a:rPr>
                    <a:t>GMKacGGC</a:t>
                  </a:r>
                  <a:endParaRPr lang="en-US" sz="1400" b="1" dirty="0" smtClean="0">
                    <a:solidFill>
                      <a:srgbClr val="CC5439"/>
                    </a:solidFill>
                    <a:latin typeface="Courier"/>
                    <a:cs typeface="Courier"/>
                  </a:endParaRPr>
                </a:p>
                <a:p>
                  <a:r>
                    <a:rPr lang="en-US" sz="1400" b="1" dirty="0" err="1" smtClean="0">
                      <a:solidFill>
                        <a:srgbClr val="92D050"/>
                      </a:solidFill>
                      <a:latin typeface="Courier"/>
                      <a:cs typeface="Courier"/>
                    </a:rPr>
                    <a:t>GRKacFGC</a:t>
                  </a:r>
                  <a:r>
                    <a:rPr lang="en-US" sz="1400" b="1" dirty="0" smtClean="0">
                      <a:solidFill>
                        <a:srgbClr val="00B050"/>
                      </a:solidFill>
                      <a:latin typeface="Courier"/>
                      <a:cs typeface="Courier"/>
                    </a:rPr>
                    <a:t>   </a:t>
                  </a:r>
                  <a:r>
                    <a:rPr lang="en-US" sz="1400" b="1" dirty="0" err="1" smtClean="0">
                      <a:solidFill>
                        <a:srgbClr val="CC5439"/>
                      </a:solidFill>
                      <a:latin typeface="Courier"/>
                      <a:cs typeface="Courier"/>
                    </a:rPr>
                    <a:t>GKKacKGC</a:t>
                  </a:r>
                  <a:endParaRPr lang="en-US" sz="1400" b="1" dirty="0" smtClean="0">
                    <a:solidFill>
                      <a:srgbClr val="CC5439"/>
                    </a:solidFill>
                    <a:latin typeface="Courier"/>
                    <a:cs typeface="Courier"/>
                  </a:endParaRPr>
                </a:p>
                <a:p>
                  <a:endParaRPr lang="en-US" sz="1400" b="1" dirty="0">
                    <a:solidFill>
                      <a:srgbClr val="CC5439"/>
                    </a:solidFill>
                    <a:latin typeface="Courier"/>
                    <a:cs typeface="Courier"/>
                  </a:endParaRPr>
                </a:p>
                <a:p>
                  <a:endParaRPr lang="en-US" sz="1400" b="1" dirty="0" smtClean="0">
                    <a:solidFill>
                      <a:srgbClr val="CC5439"/>
                    </a:solidFill>
                    <a:latin typeface="Courier"/>
                    <a:cs typeface="Courier"/>
                  </a:endParaRPr>
                </a:p>
                <a:p>
                  <a:endParaRPr lang="en-US" sz="1600" b="1" dirty="0">
                    <a:solidFill>
                      <a:srgbClr val="FF0000"/>
                    </a:solidFill>
                    <a:latin typeface="Corbel"/>
                    <a:cs typeface="Corbel"/>
                  </a:endParaRPr>
                </a:p>
                <a:p>
                  <a:endParaRPr lang="en-US" sz="1600" b="1" dirty="0" smtClean="0">
                    <a:solidFill>
                      <a:srgbClr val="FF0000"/>
                    </a:solidFill>
                    <a:latin typeface="Corbel"/>
                    <a:cs typeface="Corbe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416" y="2055405"/>
                  <a:ext cx="2188976" cy="2033734"/>
                </a:xfrm>
                <a:prstGeom prst="rect">
                  <a:avLst/>
                </a:prstGeom>
                <a:ln>
                  <a:solidFill>
                    <a:srgbClr val="FFFFFF"/>
                  </a:solidFill>
                </a:ln>
              </p:spPr>
              <p:style>
                <a:lnRef idx="2">
                  <a:schemeClr val="accent6"/>
                </a:lnRef>
                <a:fillRef idx="1">
                  <a:schemeClr val="lt1"/>
                </a:fillRef>
                <a:effectRef idx="0">
                  <a:schemeClr val="accent6"/>
                </a:effectRef>
                <a:fontRef idx="minor">
                  <a:schemeClr val="dk1"/>
                </a:fontRef>
              </p:style>
            </p:pic>
          </p:grpSp>
          <p:sp>
            <p:nvSpPr>
              <p:cNvPr id="58" name="CustomShape 4"/>
              <p:cNvSpPr/>
              <p:nvPr/>
            </p:nvSpPr>
            <p:spPr>
              <a:xfrm>
                <a:off x="110300" y="983890"/>
                <a:ext cx="425160" cy="412200"/>
              </a:xfrm>
              <a:prstGeom prst="ellipse">
                <a:avLst/>
              </a:prstGeom>
              <a:ln/>
            </p:spPr>
            <p:style>
              <a:lnRef idx="3">
                <a:schemeClr val="lt1"/>
              </a:lnRef>
              <a:fillRef idx="1">
                <a:schemeClr val="accent5"/>
              </a:fillRef>
              <a:effectRef idx="1">
                <a:schemeClr val="accent5"/>
              </a:effectRef>
              <a:fontRef idx="minor">
                <a:schemeClr val="lt1"/>
              </a:fontRef>
            </p:style>
            <p:txBody>
              <a:bodyPr lIns="52200" tIns="26280" rIns="52200" bIns="26280" anchor="ctr"/>
              <a:lstStyle/>
              <a:p>
                <a:pPr algn="ctr">
                  <a:lnSpc>
                    <a:spcPct val="100000"/>
                  </a:lnSpc>
                </a:pPr>
                <a:r>
                  <a:rPr lang="en-US" sz="1600" b="1" strike="noStrike" dirty="0">
                    <a:solidFill>
                      <a:srgbClr val="000000"/>
                    </a:solidFill>
                    <a:latin typeface="Corbel"/>
                    <a:cs typeface="Corbel"/>
                  </a:rPr>
                  <a:t>1</a:t>
                </a:r>
                <a:endParaRPr dirty="0">
                  <a:solidFill>
                    <a:srgbClr val="000000"/>
                  </a:solidFill>
                  <a:latin typeface="Corbel"/>
                  <a:cs typeface="Corbel"/>
                </a:endParaRPr>
              </a:p>
            </p:txBody>
          </p:sp>
        </p:grpSp>
        <p:sp>
          <p:nvSpPr>
            <p:cNvPr id="2" name="Rectangle 1"/>
            <p:cNvSpPr/>
            <p:nvPr/>
          </p:nvSpPr>
          <p:spPr>
            <a:xfrm>
              <a:off x="629130" y="5840472"/>
              <a:ext cx="252180" cy="530915"/>
            </a:xfrm>
            <a:prstGeom prst="rect">
              <a:avLst/>
            </a:prstGeom>
          </p:spPr>
          <p:txBody>
            <a:bodyPr wrap="none">
              <a:spAutoFit/>
            </a:bodyPr>
            <a:lstStyle/>
            <a:p>
              <a:pPr>
                <a:lnSpc>
                  <a:spcPct val="50000"/>
                </a:lnSpc>
              </a:pPr>
              <a:r>
                <a:rPr lang="en-US" b="1" dirty="0" smtClean="0">
                  <a:solidFill>
                    <a:srgbClr val="008000"/>
                  </a:solidFill>
                  <a:cs typeface="Corbel"/>
                </a:rPr>
                <a:t>.</a:t>
              </a:r>
            </a:p>
            <a:p>
              <a:pPr>
                <a:lnSpc>
                  <a:spcPct val="50000"/>
                </a:lnSpc>
              </a:pPr>
              <a:r>
                <a:rPr lang="en-US" b="1" dirty="0" smtClean="0">
                  <a:solidFill>
                    <a:srgbClr val="008000"/>
                  </a:solidFill>
                  <a:cs typeface="Corbel"/>
                </a:rPr>
                <a:t>.</a:t>
              </a:r>
            </a:p>
            <a:p>
              <a:pPr>
                <a:lnSpc>
                  <a:spcPct val="50000"/>
                </a:lnSpc>
              </a:pPr>
              <a:r>
                <a:rPr lang="en-US" b="1" dirty="0">
                  <a:solidFill>
                    <a:srgbClr val="008000"/>
                  </a:solidFill>
                  <a:cs typeface="Corbel"/>
                </a:rPr>
                <a:t>.</a:t>
              </a:r>
              <a:endParaRPr lang="en-US" dirty="0">
                <a:solidFill>
                  <a:srgbClr val="008000"/>
                </a:solidFill>
              </a:endParaRPr>
            </a:p>
          </p:txBody>
        </p:sp>
        <p:sp>
          <p:nvSpPr>
            <p:cNvPr id="28" name="Rectangle 27"/>
            <p:cNvSpPr/>
            <p:nvPr/>
          </p:nvSpPr>
          <p:spPr>
            <a:xfrm>
              <a:off x="1797530" y="5865892"/>
              <a:ext cx="252180" cy="530915"/>
            </a:xfrm>
            <a:prstGeom prst="rect">
              <a:avLst/>
            </a:prstGeom>
          </p:spPr>
          <p:txBody>
            <a:bodyPr wrap="none">
              <a:spAutoFit/>
            </a:bodyPr>
            <a:lstStyle/>
            <a:p>
              <a:pPr>
                <a:lnSpc>
                  <a:spcPct val="50000"/>
                </a:lnSpc>
              </a:pPr>
              <a:r>
                <a:rPr lang="en-US" b="1" dirty="0" smtClean="0">
                  <a:solidFill>
                    <a:srgbClr val="FF6600"/>
                  </a:solidFill>
                  <a:cs typeface="Corbel"/>
                </a:rPr>
                <a:t>.</a:t>
              </a:r>
            </a:p>
            <a:p>
              <a:pPr>
                <a:lnSpc>
                  <a:spcPct val="50000"/>
                </a:lnSpc>
              </a:pPr>
              <a:r>
                <a:rPr lang="en-US" b="1" dirty="0" smtClean="0">
                  <a:solidFill>
                    <a:srgbClr val="FF6600"/>
                  </a:solidFill>
                  <a:cs typeface="Corbel"/>
                </a:rPr>
                <a:t>.</a:t>
              </a:r>
            </a:p>
            <a:p>
              <a:pPr>
                <a:lnSpc>
                  <a:spcPct val="50000"/>
                </a:lnSpc>
              </a:pPr>
              <a:r>
                <a:rPr lang="en-US" b="1" dirty="0">
                  <a:solidFill>
                    <a:srgbClr val="FF6600"/>
                  </a:solidFill>
                  <a:cs typeface="Corbel"/>
                </a:rPr>
                <a:t>.</a:t>
              </a:r>
              <a:endParaRPr lang="en-US" dirty="0">
                <a:solidFill>
                  <a:srgbClr val="FF6600"/>
                </a:solidFill>
              </a:endParaRPr>
            </a:p>
          </p:txBody>
        </p:sp>
      </p:grpSp>
      <p:grpSp>
        <p:nvGrpSpPr>
          <p:cNvPr id="5" name="Group 4"/>
          <p:cNvGrpSpPr/>
          <p:nvPr/>
        </p:nvGrpSpPr>
        <p:grpSpPr>
          <a:xfrm>
            <a:off x="3137471" y="948690"/>
            <a:ext cx="3022046" cy="5816978"/>
            <a:chOff x="3137471" y="948690"/>
            <a:chExt cx="3022046" cy="5816978"/>
          </a:xfrm>
        </p:grpSpPr>
        <p:grpSp>
          <p:nvGrpSpPr>
            <p:cNvPr id="17" name="Group 16"/>
            <p:cNvGrpSpPr/>
            <p:nvPr/>
          </p:nvGrpSpPr>
          <p:grpSpPr>
            <a:xfrm>
              <a:off x="3137471" y="948690"/>
              <a:ext cx="3022046" cy="5816978"/>
              <a:chOff x="3137471" y="948690"/>
              <a:chExt cx="3022046" cy="5816978"/>
            </a:xfrm>
          </p:grpSpPr>
          <p:grpSp>
            <p:nvGrpSpPr>
              <p:cNvPr id="15" name="Group 14"/>
              <p:cNvGrpSpPr/>
              <p:nvPr/>
            </p:nvGrpSpPr>
            <p:grpSpPr>
              <a:xfrm>
                <a:off x="3200400" y="948690"/>
                <a:ext cx="2959117" cy="5816978"/>
                <a:chOff x="3021981" y="937022"/>
                <a:chExt cx="2959117" cy="5715887"/>
              </a:xfrm>
            </p:grpSpPr>
            <p:sp>
              <p:nvSpPr>
                <p:cNvPr id="39" name="TextBox 38"/>
                <p:cNvSpPr txBox="1"/>
                <p:nvPr/>
              </p:nvSpPr>
              <p:spPr>
                <a:xfrm>
                  <a:off x="3021981" y="937022"/>
                  <a:ext cx="2959117" cy="571588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2800" b="1" dirty="0" smtClean="0">
                      <a:solidFill>
                        <a:srgbClr val="000000"/>
                      </a:solidFill>
                      <a:latin typeface="Corbel"/>
                      <a:cs typeface="Corbel"/>
                    </a:rPr>
                    <a:t> CALIBRATION</a:t>
                  </a:r>
                </a:p>
                <a:p>
                  <a:pPr>
                    <a:buFont typeface="Arial"/>
                    <a:buChar char="•"/>
                  </a:pPr>
                  <a:r>
                    <a:rPr lang="en-US" sz="2000" dirty="0" smtClean="0">
                      <a:solidFill>
                        <a:srgbClr val="000000"/>
                      </a:solidFill>
                      <a:latin typeface="Corbel"/>
                      <a:cs typeface="Corbel"/>
                    </a:rPr>
                    <a:t> model set</a:t>
                  </a:r>
                </a:p>
                <a:p>
                  <a:pPr>
                    <a:buFont typeface="Arial"/>
                    <a:buChar char="•"/>
                  </a:pPr>
                  <a:r>
                    <a:rPr lang="en-US" sz="2000" dirty="0">
                      <a:solidFill>
                        <a:srgbClr val="000000"/>
                      </a:solidFill>
                      <a:latin typeface="Corbel"/>
                      <a:cs typeface="Corbel"/>
                    </a:rPr>
                    <a:t> a</a:t>
                  </a:r>
                  <a:r>
                    <a:rPr lang="en-US" sz="2000" dirty="0" smtClean="0">
                      <a:solidFill>
                        <a:srgbClr val="000000"/>
                      </a:solidFill>
                      <a:latin typeface="Corbel"/>
                      <a:cs typeface="Corbel"/>
                    </a:rPr>
                    <a:t>djust protocol</a:t>
                  </a:r>
                  <a:endParaRPr lang="en-US" sz="2000" dirty="0">
                    <a:solidFill>
                      <a:srgbClr val="000000"/>
                    </a:solidFill>
                    <a:latin typeface="Corbel"/>
                    <a:cs typeface="Corbel"/>
                  </a:endParaRPr>
                </a:p>
                <a:p>
                  <a:pPr algn="ctr"/>
                  <a:endParaRPr lang="en-US" sz="2000" b="1" dirty="0" smtClean="0">
                    <a:solidFill>
                      <a:srgbClr val="000000"/>
                    </a:solidFill>
                    <a:latin typeface="Corbel"/>
                    <a:cs typeface="Corbel"/>
                  </a:endParaRPr>
                </a:p>
                <a:p>
                  <a:pPr algn="ctr"/>
                  <a:endParaRPr lang="en-US" sz="2000" b="1" dirty="0">
                    <a:solidFill>
                      <a:schemeClr val="tx1">
                        <a:lumMod val="95000"/>
                        <a:lumOff val="5000"/>
                      </a:schemeClr>
                    </a:solidFill>
                    <a:latin typeface="Corbel"/>
                    <a:cs typeface="Corbel"/>
                  </a:endParaRPr>
                </a:p>
                <a:p>
                  <a:pPr algn="ctr"/>
                  <a:endParaRPr lang="en-US" sz="2000" b="1" dirty="0" smtClean="0">
                    <a:solidFill>
                      <a:schemeClr val="tx1">
                        <a:lumMod val="95000"/>
                        <a:lumOff val="5000"/>
                      </a:schemeClr>
                    </a:solidFill>
                    <a:latin typeface="Corbel"/>
                    <a:cs typeface="Corbel"/>
                  </a:endParaRPr>
                </a:p>
                <a:p>
                  <a:pPr algn="ctr"/>
                  <a:endParaRPr lang="en-US" sz="2000" b="1" dirty="0">
                    <a:solidFill>
                      <a:schemeClr val="tx1">
                        <a:lumMod val="95000"/>
                        <a:lumOff val="5000"/>
                      </a:schemeClr>
                    </a:solidFill>
                    <a:latin typeface="Corbel"/>
                    <a:cs typeface="Corbel"/>
                  </a:endParaRPr>
                </a:p>
                <a:p>
                  <a:pPr algn="ctr"/>
                  <a:endParaRPr lang="en-US" sz="2000" b="1" dirty="0" smtClean="0">
                    <a:solidFill>
                      <a:schemeClr val="tx1">
                        <a:lumMod val="95000"/>
                        <a:lumOff val="5000"/>
                      </a:schemeClr>
                    </a:solidFill>
                    <a:latin typeface="Corbel"/>
                    <a:cs typeface="Corbel"/>
                  </a:endParaRPr>
                </a:p>
                <a:p>
                  <a:pPr algn="ctr"/>
                  <a:endParaRPr lang="en-US" sz="2000" b="1" dirty="0">
                    <a:solidFill>
                      <a:schemeClr val="tx1">
                        <a:lumMod val="95000"/>
                        <a:lumOff val="5000"/>
                      </a:schemeClr>
                    </a:solidFill>
                    <a:latin typeface="Corbel"/>
                    <a:cs typeface="Corbel"/>
                  </a:endParaRPr>
                </a:p>
                <a:p>
                  <a:pPr marL="87313" indent="-87313">
                    <a:buFont typeface="Arial"/>
                    <a:buChar char="•"/>
                  </a:pPr>
                  <a:r>
                    <a:rPr lang="en-US" sz="2000" dirty="0" smtClean="0">
                      <a:solidFill>
                        <a:srgbClr val="000000"/>
                      </a:solidFill>
                      <a:latin typeface="Corbel"/>
                      <a:cs typeface="Corbel"/>
                    </a:rPr>
                    <a:t> optimize for:</a:t>
                  </a:r>
                </a:p>
                <a:p>
                  <a:pPr algn="ctr"/>
                  <a:endParaRPr lang="en-US" sz="1600" dirty="0" smtClean="0">
                    <a:solidFill>
                      <a:srgbClr val="000000"/>
                    </a:solidFill>
                    <a:latin typeface="Corbel"/>
                    <a:cs typeface="Corbel"/>
                  </a:endParaRPr>
                </a:p>
                <a:p>
                  <a:pPr algn="ctr"/>
                  <a:endParaRPr lang="en-US" sz="1600" dirty="0">
                    <a:solidFill>
                      <a:schemeClr val="tx1">
                        <a:lumMod val="95000"/>
                        <a:lumOff val="5000"/>
                      </a:schemeClr>
                    </a:solidFill>
                    <a:latin typeface="Corbel"/>
                    <a:cs typeface="Corbel"/>
                  </a:endParaRPr>
                </a:p>
                <a:p>
                  <a:pPr algn="ctr"/>
                  <a:endParaRPr lang="en-US" sz="1600" dirty="0" smtClean="0">
                    <a:solidFill>
                      <a:schemeClr val="tx1">
                        <a:lumMod val="95000"/>
                        <a:lumOff val="5000"/>
                      </a:schemeClr>
                    </a:solidFill>
                    <a:latin typeface="Corbel"/>
                    <a:cs typeface="Corbel"/>
                  </a:endParaRPr>
                </a:p>
                <a:p>
                  <a:pPr algn="ctr"/>
                  <a:endParaRPr lang="en-US" sz="1600" dirty="0" smtClean="0">
                    <a:solidFill>
                      <a:schemeClr val="tx1">
                        <a:lumMod val="95000"/>
                        <a:lumOff val="5000"/>
                      </a:schemeClr>
                    </a:solidFill>
                    <a:latin typeface="Corbel"/>
                    <a:cs typeface="Corbel"/>
                  </a:endParaRPr>
                </a:p>
                <a:p>
                  <a:pPr algn="ctr"/>
                  <a:endParaRPr lang="en-US" sz="2000" b="1" dirty="0">
                    <a:solidFill>
                      <a:schemeClr val="tx1">
                        <a:lumMod val="95000"/>
                        <a:lumOff val="5000"/>
                      </a:schemeClr>
                    </a:solidFill>
                    <a:latin typeface="Corbel"/>
                    <a:cs typeface="Corbel"/>
                  </a:endParaRPr>
                </a:p>
                <a:p>
                  <a:pPr algn="ctr"/>
                  <a:endParaRPr lang="en-US" sz="2000" b="1" dirty="0" smtClean="0">
                    <a:solidFill>
                      <a:schemeClr val="tx1">
                        <a:lumMod val="95000"/>
                        <a:lumOff val="5000"/>
                      </a:schemeClr>
                    </a:solidFill>
                    <a:latin typeface="Corbel"/>
                    <a:cs typeface="Corbel"/>
                  </a:endParaRPr>
                </a:p>
                <a:p>
                  <a:pPr algn="ctr"/>
                  <a:endParaRPr lang="en-US" sz="2000" b="1" dirty="0" smtClean="0">
                    <a:solidFill>
                      <a:schemeClr val="tx1">
                        <a:lumMod val="95000"/>
                        <a:lumOff val="5000"/>
                      </a:schemeClr>
                    </a:solidFill>
                    <a:latin typeface="Corbel"/>
                    <a:cs typeface="Corbel"/>
                  </a:endParaRPr>
                </a:p>
                <a:p>
                  <a:pPr algn="ctr"/>
                  <a:endParaRPr lang="en-US" sz="2000" b="1" dirty="0" smtClean="0">
                    <a:solidFill>
                      <a:schemeClr val="tx1">
                        <a:lumMod val="95000"/>
                        <a:lumOff val="5000"/>
                      </a:schemeClr>
                    </a:solidFill>
                    <a:latin typeface="Corbel"/>
                    <a:cs typeface="Corbel"/>
                  </a:endParaRPr>
                </a:p>
                <a:p>
                  <a:pPr algn="ctr"/>
                  <a:endParaRPr lang="en-US" sz="2000" b="1" dirty="0">
                    <a:solidFill>
                      <a:schemeClr val="tx1">
                        <a:lumMod val="95000"/>
                        <a:lumOff val="5000"/>
                      </a:schemeClr>
                    </a:solidFill>
                    <a:latin typeface="Corbel"/>
                    <a:cs typeface="Corbe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8452" y="2472178"/>
                  <a:ext cx="1061235" cy="1061231"/>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0384" y="2472178"/>
                  <a:ext cx="1061235" cy="1061231"/>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308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0780" y="4303314"/>
                  <a:ext cx="2418271" cy="1002282"/>
                </a:xfrm>
                <a:prstGeom prst="rect">
                  <a:avLst/>
                </a:prstGeom>
                <a:ln>
                  <a:noFill/>
                </a:ln>
              </p:spPr>
              <p:style>
                <a:lnRef idx="2">
                  <a:schemeClr val="accent5"/>
                </a:lnRef>
                <a:fillRef idx="1">
                  <a:schemeClr val="lt1"/>
                </a:fillRef>
                <a:effectRef idx="0">
                  <a:schemeClr val="accent5"/>
                </a:effectRef>
                <a:fontRef idx="minor">
                  <a:schemeClr val="dk1"/>
                </a:fontRef>
              </p:style>
            </p:pic>
            <p:pic>
              <p:nvPicPr>
                <p:cNvPr id="3082"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25306" y="5347477"/>
                  <a:ext cx="2413745" cy="1130171"/>
                </a:xfrm>
                <a:prstGeom prst="rect">
                  <a:avLst/>
                </a:prstGeom>
                <a:ln>
                  <a:noFill/>
                </a:ln>
              </p:spPr>
              <p:style>
                <a:lnRef idx="2">
                  <a:schemeClr val="accent5"/>
                </a:lnRef>
                <a:fillRef idx="1">
                  <a:schemeClr val="lt1"/>
                </a:fillRef>
                <a:effectRef idx="0">
                  <a:schemeClr val="accent5"/>
                </a:effectRef>
                <a:fontRef idx="minor">
                  <a:schemeClr val="dk1"/>
                </a:fontRef>
              </p:style>
            </p:pic>
          </p:grpSp>
          <p:sp>
            <p:nvSpPr>
              <p:cNvPr id="60" name="CustomShape 4"/>
              <p:cNvSpPr/>
              <p:nvPr/>
            </p:nvSpPr>
            <p:spPr>
              <a:xfrm>
                <a:off x="3137471" y="986789"/>
                <a:ext cx="425160" cy="412200"/>
              </a:xfrm>
              <a:prstGeom prst="ellipse">
                <a:avLst/>
              </a:prstGeom>
              <a:ln/>
            </p:spPr>
            <p:style>
              <a:lnRef idx="3">
                <a:schemeClr val="lt1"/>
              </a:lnRef>
              <a:fillRef idx="1">
                <a:schemeClr val="accent4"/>
              </a:fillRef>
              <a:effectRef idx="1">
                <a:schemeClr val="accent4"/>
              </a:effectRef>
              <a:fontRef idx="minor">
                <a:schemeClr val="lt1"/>
              </a:fontRef>
            </p:style>
            <p:txBody>
              <a:bodyPr lIns="52200" tIns="26280" rIns="52200" bIns="26280" anchor="ctr"/>
              <a:lstStyle/>
              <a:p>
                <a:pPr algn="ctr">
                  <a:lnSpc>
                    <a:spcPct val="100000"/>
                  </a:lnSpc>
                </a:pPr>
                <a:r>
                  <a:rPr lang="en-US" sz="1600" b="1" dirty="0">
                    <a:solidFill>
                      <a:srgbClr val="000000"/>
                    </a:solidFill>
                    <a:latin typeface="Corbel"/>
                    <a:cs typeface="Corbel"/>
                  </a:rPr>
                  <a:t>2</a:t>
                </a:r>
                <a:endParaRPr dirty="0">
                  <a:solidFill>
                    <a:srgbClr val="000000"/>
                  </a:solidFill>
                  <a:latin typeface="Corbel"/>
                  <a:cs typeface="Corbel"/>
                </a:endParaRPr>
              </a:p>
            </p:txBody>
          </p:sp>
        </p:grpSp>
        <p:sp>
          <p:nvSpPr>
            <p:cNvPr id="29" name="Rectangle 28"/>
            <p:cNvSpPr/>
            <p:nvPr/>
          </p:nvSpPr>
          <p:spPr>
            <a:xfrm>
              <a:off x="3994630" y="3363089"/>
              <a:ext cx="252180" cy="530915"/>
            </a:xfrm>
            <a:prstGeom prst="rect">
              <a:avLst/>
            </a:prstGeom>
          </p:spPr>
          <p:txBody>
            <a:bodyPr wrap="none">
              <a:spAutoFit/>
            </a:bodyPr>
            <a:lstStyle/>
            <a:p>
              <a:pPr>
                <a:lnSpc>
                  <a:spcPct val="50000"/>
                </a:lnSpc>
              </a:pPr>
              <a:r>
                <a:rPr lang="en-US" b="1" dirty="0" smtClean="0">
                  <a:solidFill>
                    <a:srgbClr val="008000"/>
                  </a:solidFill>
                  <a:cs typeface="Corbel"/>
                </a:rPr>
                <a:t>.</a:t>
              </a:r>
            </a:p>
            <a:p>
              <a:pPr>
                <a:lnSpc>
                  <a:spcPct val="50000"/>
                </a:lnSpc>
              </a:pPr>
              <a:r>
                <a:rPr lang="en-US" b="1" dirty="0" smtClean="0">
                  <a:solidFill>
                    <a:srgbClr val="008000"/>
                  </a:solidFill>
                  <a:cs typeface="Corbel"/>
                </a:rPr>
                <a:t>.</a:t>
              </a:r>
            </a:p>
            <a:p>
              <a:pPr>
                <a:lnSpc>
                  <a:spcPct val="50000"/>
                </a:lnSpc>
              </a:pPr>
              <a:r>
                <a:rPr lang="en-US" b="1" dirty="0">
                  <a:solidFill>
                    <a:srgbClr val="008000"/>
                  </a:solidFill>
                  <a:cs typeface="Corbel"/>
                </a:rPr>
                <a:t>.</a:t>
              </a:r>
              <a:endParaRPr lang="en-US" dirty="0">
                <a:solidFill>
                  <a:srgbClr val="008000"/>
                </a:solidFill>
              </a:endParaRPr>
            </a:p>
          </p:txBody>
        </p:sp>
        <p:sp>
          <p:nvSpPr>
            <p:cNvPr id="30" name="Rectangle 29"/>
            <p:cNvSpPr/>
            <p:nvPr/>
          </p:nvSpPr>
          <p:spPr>
            <a:xfrm>
              <a:off x="4807430" y="3388509"/>
              <a:ext cx="252180" cy="530915"/>
            </a:xfrm>
            <a:prstGeom prst="rect">
              <a:avLst/>
            </a:prstGeom>
          </p:spPr>
          <p:txBody>
            <a:bodyPr wrap="none">
              <a:spAutoFit/>
            </a:bodyPr>
            <a:lstStyle/>
            <a:p>
              <a:pPr>
                <a:lnSpc>
                  <a:spcPct val="50000"/>
                </a:lnSpc>
              </a:pPr>
              <a:r>
                <a:rPr lang="en-US" b="1" dirty="0" smtClean="0">
                  <a:solidFill>
                    <a:srgbClr val="FF6600"/>
                  </a:solidFill>
                  <a:cs typeface="Corbel"/>
                </a:rPr>
                <a:t>.</a:t>
              </a:r>
            </a:p>
            <a:p>
              <a:pPr>
                <a:lnSpc>
                  <a:spcPct val="50000"/>
                </a:lnSpc>
              </a:pPr>
              <a:r>
                <a:rPr lang="en-US" b="1" dirty="0" smtClean="0">
                  <a:solidFill>
                    <a:srgbClr val="FF6600"/>
                  </a:solidFill>
                  <a:cs typeface="Corbel"/>
                </a:rPr>
                <a:t>.</a:t>
              </a:r>
            </a:p>
            <a:p>
              <a:pPr>
                <a:lnSpc>
                  <a:spcPct val="50000"/>
                </a:lnSpc>
              </a:pPr>
              <a:r>
                <a:rPr lang="en-US" b="1" dirty="0">
                  <a:solidFill>
                    <a:srgbClr val="FF6600"/>
                  </a:solidFill>
                  <a:cs typeface="Corbel"/>
                </a:rPr>
                <a:t>.</a:t>
              </a:r>
              <a:endParaRPr lang="en-US" dirty="0">
                <a:solidFill>
                  <a:srgbClr val="FF6600"/>
                </a:solidFill>
              </a:endParaRPr>
            </a:p>
          </p:txBody>
        </p:sp>
      </p:grpSp>
      <p:grpSp>
        <p:nvGrpSpPr>
          <p:cNvPr id="6" name="Group 5"/>
          <p:cNvGrpSpPr/>
          <p:nvPr/>
        </p:nvGrpSpPr>
        <p:grpSpPr>
          <a:xfrm>
            <a:off x="6163609" y="942496"/>
            <a:ext cx="2819400" cy="3416320"/>
            <a:chOff x="6172200" y="935989"/>
            <a:chExt cx="2819400" cy="3416320"/>
          </a:xfrm>
        </p:grpSpPr>
        <p:sp>
          <p:nvSpPr>
            <p:cNvPr id="110" name="CustomShape 6"/>
            <p:cNvSpPr/>
            <p:nvPr/>
          </p:nvSpPr>
          <p:spPr>
            <a:xfrm>
              <a:off x="7010280" y="3924360"/>
              <a:ext cx="900720" cy="22752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900" strike="noStrike">
                  <a:solidFill>
                    <a:srgbClr val="000000"/>
                  </a:solidFill>
                  <a:latin typeface="Corbel"/>
                  <a:cs typeface="Corbel"/>
                </a:rPr>
                <a:t>          </a:t>
              </a:r>
              <a:endParaRPr>
                <a:latin typeface="Corbel"/>
                <a:cs typeface="Corbel"/>
              </a:endParaRPr>
            </a:p>
          </p:txBody>
        </p:sp>
        <p:grpSp>
          <p:nvGrpSpPr>
            <p:cNvPr id="18" name="Group 17"/>
            <p:cNvGrpSpPr/>
            <p:nvPr/>
          </p:nvGrpSpPr>
          <p:grpSpPr>
            <a:xfrm>
              <a:off x="6172200" y="935989"/>
              <a:ext cx="2819400" cy="3416320"/>
              <a:chOff x="6172200" y="948689"/>
              <a:chExt cx="2819400" cy="3416320"/>
            </a:xfrm>
          </p:grpSpPr>
          <p:sp>
            <p:nvSpPr>
              <p:cNvPr id="40" name="TextBox 39"/>
              <p:cNvSpPr txBox="1">
                <a:spLocks/>
              </p:cNvSpPr>
              <p:nvPr/>
            </p:nvSpPr>
            <p:spPr>
              <a:xfrm>
                <a:off x="6248400" y="948689"/>
                <a:ext cx="2743200" cy="341632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800" b="1" dirty="0" smtClean="0">
                    <a:solidFill>
                      <a:srgbClr val="000000"/>
                    </a:solidFill>
                    <a:latin typeface="Corbel"/>
                    <a:cs typeface="Corbel"/>
                  </a:rPr>
                  <a:t> PREDICTION</a:t>
                </a:r>
              </a:p>
              <a:p>
                <a:pPr>
                  <a:buFont typeface="Arial"/>
                  <a:buChar char="•"/>
                </a:pPr>
                <a:r>
                  <a:rPr lang="en-US" sz="2000" dirty="0">
                    <a:solidFill>
                      <a:srgbClr val="000000"/>
                    </a:solidFill>
                    <a:latin typeface="Corbel"/>
                    <a:cs typeface="Corbel"/>
                  </a:rPr>
                  <a:t> </a:t>
                </a:r>
                <a:r>
                  <a:rPr lang="en-US" sz="2000" dirty="0" smtClean="0">
                    <a:solidFill>
                      <a:srgbClr val="000000"/>
                    </a:solidFill>
                    <a:latin typeface="Corbel"/>
                    <a:cs typeface="Corbel"/>
                  </a:rPr>
                  <a:t>large-scale application</a:t>
                </a:r>
              </a:p>
              <a:p>
                <a:pPr algn="ctr"/>
                <a:endParaRPr lang="en-US" sz="1600" dirty="0">
                  <a:solidFill>
                    <a:srgbClr val="000000"/>
                  </a:solidFill>
                  <a:latin typeface="Corbel"/>
                  <a:cs typeface="Corbel"/>
                </a:endParaRPr>
              </a:p>
              <a:p>
                <a:pPr algn="ctr"/>
                <a:r>
                  <a:rPr lang="en-US" sz="2800" b="1" dirty="0" smtClean="0">
                    <a:solidFill>
                      <a:srgbClr val="000000"/>
                    </a:solidFill>
                    <a:latin typeface="Corbel"/>
                    <a:cs typeface="Corbel"/>
                  </a:rPr>
                  <a:t>RESULTS</a:t>
                </a:r>
              </a:p>
              <a:p>
                <a:pPr>
                  <a:buFont typeface="Arial"/>
                  <a:buChar char="•"/>
                </a:pPr>
                <a:r>
                  <a:rPr lang="en-US" sz="2000" dirty="0" smtClean="0">
                    <a:solidFill>
                      <a:srgbClr val="000000"/>
                    </a:solidFill>
                    <a:latin typeface="Corbel"/>
                    <a:cs typeface="Corbel"/>
                  </a:rPr>
                  <a:t> identify new protein targets from discovered peptide substrates</a:t>
                </a:r>
              </a:p>
              <a:p>
                <a:pPr algn="ctr"/>
                <a:endParaRPr lang="en-US" sz="1600" dirty="0" smtClean="0">
                  <a:solidFill>
                    <a:srgbClr val="000000"/>
                  </a:solidFill>
                  <a:latin typeface="Corbel"/>
                  <a:cs typeface="Corbel"/>
                </a:endParaRPr>
              </a:p>
              <a:p>
                <a:pPr algn="just"/>
                <a:r>
                  <a:rPr lang="en-US" sz="1600" b="1" dirty="0" smtClean="0">
                    <a:solidFill>
                      <a:srgbClr val="000000"/>
                    </a:solidFill>
                    <a:latin typeface="Corbel"/>
                    <a:cs typeface="Corbel"/>
                  </a:rPr>
                  <a:t>...ERFEMFRELNEALELKDAQAGKEPGGSRAHSSHLK</a:t>
                </a:r>
                <a:r>
                  <a:rPr lang="en-US" sz="1600" b="1" dirty="0" smtClean="0">
                    <a:solidFill>
                      <a:srgbClr val="FF0000"/>
                    </a:solidFill>
                    <a:latin typeface="Corbel"/>
                    <a:cs typeface="Corbel"/>
                  </a:rPr>
                  <a:t>SKKGQS</a:t>
                </a:r>
                <a:r>
                  <a:rPr lang="en-US" sz="1600" b="1" dirty="0" smtClean="0">
                    <a:solidFill>
                      <a:srgbClr val="000000"/>
                    </a:solidFill>
                    <a:latin typeface="Corbel"/>
                    <a:cs typeface="Corbel"/>
                  </a:rPr>
                  <a:t>TS</a:t>
                </a:r>
                <a:r>
                  <a:rPr lang="en-US" sz="1600" b="1" dirty="0" smtClean="0">
                    <a:solidFill>
                      <a:srgbClr val="008000"/>
                    </a:solidFill>
                    <a:latin typeface="Corbel"/>
                    <a:cs typeface="Corbel"/>
                  </a:rPr>
                  <a:t>RHKKLMF</a:t>
                </a:r>
                <a:r>
                  <a:rPr lang="en-US" sz="1600" b="1" dirty="0" smtClean="0">
                    <a:solidFill>
                      <a:srgbClr val="000000"/>
                    </a:solidFill>
                    <a:latin typeface="Corbel"/>
                    <a:cs typeface="Corbel"/>
                  </a:rPr>
                  <a:t>KTEGP... </a:t>
                </a:r>
              </a:p>
            </p:txBody>
          </p:sp>
          <p:sp>
            <p:nvSpPr>
              <p:cNvPr id="61" name="CustomShape 4"/>
              <p:cNvSpPr/>
              <p:nvPr/>
            </p:nvSpPr>
            <p:spPr>
              <a:xfrm>
                <a:off x="6172200" y="977900"/>
                <a:ext cx="425160" cy="412200"/>
              </a:xfrm>
              <a:prstGeom prst="ellipse">
                <a:avLst/>
              </a:prstGeom>
              <a:ln/>
            </p:spPr>
            <p:style>
              <a:lnRef idx="3">
                <a:schemeClr val="lt1"/>
              </a:lnRef>
              <a:fillRef idx="1">
                <a:schemeClr val="accent6"/>
              </a:fillRef>
              <a:effectRef idx="1">
                <a:schemeClr val="accent6"/>
              </a:effectRef>
              <a:fontRef idx="minor">
                <a:schemeClr val="lt1"/>
              </a:fontRef>
            </p:style>
            <p:txBody>
              <a:bodyPr lIns="52200" tIns="26280" rIns="52200" bIns="26280" anchor="ctr"/>
              <a:lstStyle/>
              <a:p>
                <a:pPr algn="ctr">
                  <a:lnSpc>
                    <a:spcPct val="100000"/>
                  </a:lnSpc>
                </a:pPr>
                <a:r>
                  <a:rPr lang="en-US" sz="1600" b="1" dirty="0">
                    <a:solidFill>
                      <a:srgbClr val="000000"/>
                    </a:solidFill>
                    <a:latin typeface="Corbel"/>
                    <a:cs typeface="Corbel"/>
                  </a:rPr>
                  <a:t>3</a:t>
                </a:r>
                <a:endParaRPr dirty="0">
                  <a:solidFill>
                    <a:srgbClr val="000000"/>
                  </a:solidFill>
                  <a:latin typeface="Corbel"/>
                  <a:cs typeface="Corbel"/>
                </a:endParaRPr>
              </a:p>
            </p:txBody>
          </p:sp>
        </p:grpSp>
      </p:grpSp>
      <p:grpSp>
        <p:nvGrpSpPr>
          <p:cNvPr id="215" name="Group 214"/>
          <p:cNvGrpSpPr/>
          <p:nvPr/>
        </p:nvGrpSpPr>
        <p:grpSpPr>
          <a:xfrm>
            <a:off x="6659965" y="4604217"/>
            <a:ext cx="932750" cy="1047421"/>
            <a:chOff x="3662977" y="1427409"/>
            <a:chExt cx="1567933" cy="1899786"/>
          </a:xfrm>
        </p:grpSpPr>
        <p:sp>
          <p:nvSpPr>
            <p:cNvPr id="217" name="Rounded Rectangle 216"/>
            <p:cNvSpPr/>
            <p:nvPr/>
          </p:nvSpPr>
          <p:spPr>
            <a:xfrm>
              <a:off x="3662977" y="1693431"/>
              <a:ext cx="1567933" cy="1633764"/>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white"/>
                </a:solidFill>
                <a:latin typeface="Calibri"/>
              </a:endParaRPr>
            </a:p>
          </p:txBody>
        </p:sp>
        <p:sp>
          <p:nvSpPr>
            <p:cNvPr id="218" name="Rectangle 217"/>
            <p:cNvSpPr>
              <a:spLocks noChangeArrowheads="1"/>
            </p:cNvSpPr>
            <p:nvPr/>
          </p:nvSpPr>
          <p:spPr bwMode="auto">
            <a:xfrm>
              <a:off x="3819531" y="1791594"/>
              <a:ext cx="392171" cy="634845"/>
            </a:xfrm>
            <a:prstGeom prst="rect">
              <a:avLst/>
            </a:prstGeom>
            <a:solidFill>
              <a:srgbClr val="FFFFFF"/>
            </a:solidFill>
            <a:ln w="9525">
              <a:noFill/>
              <a:miter lim="800000"/>
              <a:headEnd/>
              <a:tailEnd/>
            </a:ln>
            <a:effectLst/>
          </p:spPr>
          <p:txBody>
            <a:bodyPr anchor="ctr"/>
            <a:lstStyle/>
            <a:p>
              <a:pPr>
                <a:defRPr/>
              </a:pPr>
              <a:endParaRPr lang="en-US">
                <a:solidFill>
                  <a:prstClr val="white"/>
                </a:solidFill>
                <a:latin typeface="Calibri"/>
              </a:endParaRPr>
            </a:p>
          </p:txBody>
        </p:sp>
        <p:sp>
          <p:nvSpPr>
            <p:cNvPr id="219" name="Oval 218"/>
            <p:cNvSpPr>
              <a:spLocks noChangeArrowheads="1"/>
            </p:cNvSpPr>
            <p:nvPr/>
          </p:nvSpPr>
          <p:spPr bwMode="auto">
            <a:xfrm>
              <a:off x="3819531" y="1902528"/>
              <a:ext cx="293855" cy="309366"/>
            </a:xfrm>
            <a:prstGeom prst="ellipse">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anchor="ctr"/>
            <a:lstStyle/>
            <a:p>
              <a:pPr>
                <a:defRPr/>
              </a:pPr>
              <a:endParaRPr lang="en-US">
                <a:solidFill>
                  <a:prstClr val="white"/>
                </a:solidFill>
                <a:latin typeface="Calibri"/>
              </a:endParaRPr>
            </a:p>
          </p:txBody>
        </p:sp>
        <p:grpSp>
          <p:nvGrpSpPr>
            <p:cNvPr id="220" name="Group 30"/>
            <p:cNvGrpSpPr>
              <a:grpSpLocks/>
            </p:cNvGrpSpPr>
            <p:nvPr/>
          </p:nvGrpSpPr>
          <p:grpSpPr bwMode="auto">
            <a:xfrm>
              <a:off x="4218898" y="2291146"/>
              <a:ext cx="649924" cy="941464"/>
              <a:chOff x="7543802" y="1375843"/>
              <a:chExt cx="944089" cy="1390787"/>
            </a:xfrm>
          </p:grpSpPr>
          <p:sp>
            <p:nvSpPr>
              <p:cNvPr id="226" name="Rectangle 225"/>
              <p:cNvSpPr>
                <a:spLocks noChangeArrowheads="1"/>
              </p:cNvSpPr>
              <p:nvPr/>
            </p:nvSpPr>
            <p:spPr bwMode="auto">
              <a:xfrm>
                <a:off x="7543802" y="1375843"/>
                <a:ext cx="944089" cy="1390787"/>
              </a:xfrm>
              <a:prstGeom prst="rect">
                <a:avLst/>
              </a:prstGeom>
              <a:solidFill>
                <a:srgbClr val="FFFFFF"/>
              </a:solidFill>
              <a:ln w="9525">
                <a:noFill/>
                <a:miter lim="800000"/>
                <a:headEnd/>
                <a:tailEnd/>
              </a:ln>
              <a:effectLst/>
            </p:spPr>
            <p:txBody>
              <a:bodyPr anchor="ctr"/>
              <a:lstStyle/>
              <a:p>
                <a:pPr>
                  <a:defRPr/>
                </a:pPr>
                <a:endParaRPr lang="en-US">
                  <a:solidFill>
                    <a:prstClr val="white"/>
                  </a:solidFill>
                  <a:latin typeface="Calibri"/>
                </a:endParaRPr>
              </a:p>
            </p:txBody>
          </p:sp>
          <p:cxnSp>
            <p:nvCxnSpPr>
              <p:cNvPr id="227" name="Curved Connector 226"/>
              <p:cNvCxnSpPr>
                <a:cxnSpLocks noChangeShapeType="1"/>
              </p:cNvCxnSpPr>
              <p:nvPr/>
            </p:nvCxnSpPr>
            <p:spPr bwMode="auto">
              <a:xfrm>
                <a:off x="7848472" y="2133476"/>
                <a:ext cx="457008" cy="355455"/>
              </a:xfrm>
              <a:prstGeom prst="curvedConnector3">
                <a:avLst>
                  <a:gd name="adj1" fmla="val 50000"/>
                </a:avLst>
              </a:prstGeom>
              <a:noFill/>
              <a:ln w="76200">
                <a:solidFill>
                  <a:srgbClr val="000090"/>
                </a:solidFill>
                <a:round/>
                <a:headEnd/>
                <a:tailEnd/>
              </a:ln>
              <a:effectLst>
                <a:outerShdw dist="20000" dir="5400000" rotWithShape="0">
                  <a:srgbClr val="808080">
                    <a:alpha val="37999"/>
                  </a:srgbClr>
                </a:outerShdw>
              </a:effectLst>
            </p:spPr>
          </p:cxnSp>
        </p:grpSp>
        <p:sp>
          <p:nvSpPr>
            <p:cNvPr id="221" name="Oval 220"/>
            <p:cNvSpPr>
              <a:spLocks noChangeArrowheads="1"/>
            </p:cNvSpPr>
            <p:nvPr/>
          </p:nvSpPr>
          <p:spPr bwMode="auto">
            <a:xfrm>
              <a:off x="4292087" y="2820122"/>
              <a:ext cx="293855" cy="309366"/>
            </a:xfrm>
            <a:prstGeom prst="ellipse">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anchor="ctr"/>
            <a:lstStyle/>
            <a:p>
              <a:pPr>
                <a:defRPr/>
              </a:pPr>
              <a:endParaRPr lang="en-US">
                <a:solidFill>
                  <a:prstClr val="white"/>
                </a:solidFill>
                <a:latin typeface="Calibri"/>
              </a:endParaRPr>
            </a:p>
          </p:txBody>
        </p:sp>
        <p:sp>
          <p:nvSpPr>
            <p:cNvPr id="222" name="Rectangle 221"/>
            <p:cNvSpPr>
              <a:spLocks noChangeArrowheads="1"/>
            </p:cNvSpPr>
            <p:nvPr/>
          </p:nvSpPr>
          <p:spPr bwMode="auto">
            <a:xfrm>
              <a:off x="4555504" y="1744723"/>
              <a:ext cx="544015" cy="634845"/>
            </a:xfrm>
            <a:prstGeom prst="rect">
              <a:avLst/>
            </a:prstGeom>
            <a:solidFill>
              <a:srgbClr val="FFFFFF"/>
            </a:solidFill>
            <a:ln w="9525">
              <a:noFill/>
              <a:miter lim="800000"/>
              <a:headEnd/>
              <a:tailEnd/>
            </a:ln>
            <a:effectLst/>
          </p:spPr>
          <p:txBody>
            <a:bodyPr anchor="ctr"/>
            <a:lstStyle/>
            <a:p>
              <a:pPr>
                <a:defRPr/>
              </a:pPr>
              <a:endParaRPr lang="en-US">
                <a:solidFill>
                  <a:prstClr val="white"/>
                </a:solidFill>
                <a:latin typeface="Calibri"/>
              </a:endParaRPr>
            </a:p>
          </p:txBody>
        </p:sp>
        <p:cxnSp>
          <p:nvCxnSpPr>
            <p:cNvPr id="223" name="Curved Connector 222"/>
            <p:cNvCxnSpPr>
              <a:cxnSpLocks noChangeShapeType="1"/>
            </p:cNvCxnSpPr>
            <p:nvPr/>
          </p:nvCxnSpPr>
          <p:spPr bwMode="auto">
            <a:xfrm>
              <a:off x="4770419" y="1950967"/>
              <a:ext cx="314611" cy="240618"/>
            </a:xfrm>
            <a:prstGeom prst="curvedConnector3">
              <a:avLst>
                <a:gd name="adj1" fmla="val 50000"/>
              </a:avLst>
            </a:prstGeom>
            <a:noFill/>
            <a:ln w="76200">
              <a:solidFill>
                <a:srgbClr val="000090"/>
              </a:solidFill>
              <a:round/>
              <a:headEnd/>
              <a:tailEnd/>
            </a:ln>
            <a:effectLst>
              <a:outerShdw dist="20000" dir="5400000" rotWithShape="0">
                <a:srgbClr val="808080">
                  <a:alpha val="37999"/>
                </a:srgbClr>
              </a:outerShdw>
            </a:effectLst>
          </p:spPr>
        </p:cxnSp>
        <p:sp>
          <p:nvSpPr>
            <p:cNvPr id="224" name="Text Box 22"/>
            <p:cNvSpPr txBox="1">
              <a:spLocks noChangeArrowheads="1"/>
            </p:cNvSpPr>
            <p:nvPr/>
          </p:nvSpPr>
          <p:spPr bwMode="auto">
            <a:xfrm>
              <a:off x="4119818" y="1427409"/>
              <a:ext cx="275285" cy="1077221"/>
            </a:xfrm>
            <a:prstGeom prst="rect">
              <a:avLst/>
            </a:prstGeom>
            <a:noFill/>
            <a:ln w="9525">
              <a:noFill/>
              <a:miter lim="800000"/>
              <a:headEnd/>
              <a:tailEnd/>
            </a:ln>
            <a:effectLst/>
          </p:spPr>
          <p:txBody>
            <a:bodyPr wrap="square">
              <a:spAutoFit/>
            </a:bodyPr>
            <a:lstStyle/>
            <a:p>
              <a:pPr>
                <a:defRPr/>
              </a:pPr>
              <a:r>
                <a:rPr lang="en-US" sz="3200" dirty="0">
                  <a:solidFill>
                    <a:prstClr val="black"/>
                  </a:solidFill>
                  <a:latin typeface="Calibri"/>
                  <a:cs typeface="Arial" pitchFamily="-108" charset="0"/>
                </a:rPr>
                <a:t>+</a:t>
              </a:r>
            </a:p>
          </p:txBody>
        </p:sp>
        <p:sp>
          <p:nvSpPr>
            <p:cNvPr id="225" name="AutoShape 23"/>
            <p:cNvSpPr>
              <a:spLocks noChangeArrowheads="1"/>
            </p:cNvSpPr>
            <p:nvPr/>
          </p:nvSpPr>
          <p:spPr bwMode="auto">
            <a:xfrm>
              <a:off x="4350241" y="2260716"/>
              <a:ext cx="209741" cy="412488"/>
            </a:xfrm>
            <a:prstGeom prst="downArrow">
              <a:avLst>
                <a:gd name="adj1" fmla="val 50000"/>
                <a:gd name="adj2" fmla="val 50000"/>
              </a:avLst>
            </a:prstGeom>
            <a:solidFill>
              <a:srgbClr val="0000FF"/>
            </a:solidFill>
            <a:ln w="9525">
              <a:solidFill>
                <a:srgbClr val="0000FF"/>
              </a:solidFill>
              <a:miter lim="800000"/>
              <a:headEnd/>
              <a:tailEnd/>
            </a:ln>
            <a:effectLst/>
          </p:spPr>
          <p:txBody>
            <a:bodyPr wrap="none" anchor="ctr"/>
            <a:lstStyle/>
            <a:p>
              <a:pPr>
                <a:defRPr/>
              </a:pPr>
              <a:endParaRPr lang="en-US">
                <a:solidFill>
                  <a:prstClr val="black"/>
                </a:solidFill>
                <a:latin typeface="Calibri"/>
                <a:cs typeface="Arial" pitchFamily="-108" charset="0"/>
              </a:endParaRPr>
            </a:p>
          </p:txBody>
        </p:sp>
      </p:grpSp>
      <p:grpSp>
        <p:nvGrpSpPr>
          <p:cNvPr id="228" name="Group 227"/>
          <p:cNvGrpSpPr/>
          <p:nvPr/>
        </p:nvGrpSpPr>
        <p:grpSpPr>
          <a:xfrm>
            <a:off x="8082365" y="4747751"/>
            <a:ext cx="932750" cy="900753"/>
            <a:chOff x="7901629" y="3994890"/>
            <a:chExt cx="932750" cy="900753"/>
          </a:xfrm>
        </p:grpSpPr>
        <p:grpSp>
          <p:nvGrpSpPr>
            <p:cNvPr id="229" name="Group 228"/>
            <p:cNvGrpSpPr/>
            <p:nvPr/>
          </p:nvGrpSpPr>
          <p:grpSpPr>
            <a:xfrm>
              <a:off x="7901629" y="3994890"/>
              <a:ext cx="932750" cy="900753"/>
              <a:chOff x="3662977" y="1693431"/>
              <a:chExt cx="1567933" cy="1633764"/>
            </a:xfrm>
          </p:grpSpPr>
          <p:sp>
            <p:nvSpPr>
              <p:cNvPr id="234" name="Rounded Rectangle 233"/>
              <p:cNvSpPr/>
              <p:nvPr/>
            </p:nvSpPr>
            <p:spPr>
              <a:xfrm>
                <a:off x="3662977" y="1693431"/>
                <a:ext cx="1567933" cy="1633764"/>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white"/>
                  </a:solidFill>
                  <a:latin typeface="Calibri"/>
                </a:endParaRPr>
              </a:p>
            </p:txBody>
          </p:sp>
          <p:sp>
            <p:nvSpPr>
              <p:cNvPr id="235" name="Rectangle 234"/>
              <p:cNvSpPr>
                <a:spLocks noChangeArrowheads="1"/>
              </p:cNvSpPr>
              <p:nvPr/>
            </p:nvSpPr>
            <p:spPr bwMode="auto">
              <a:xfrm>
                <a:off x="3819531" y="1791594"/>
                <a:ext cx="392171" cy="634845"/>
              </a:xfrm>
              <a:prstGeom prst="rect">
                <a:avLst/>
              </a:prstGeom>
              <a:solidFill>
                <a:srgbClr val="FFFFFF"/>
              </a:solidFill>
              <a:ln w="9525">
                <a:noFill/>
                <a:miter lim="800000"/>
                <a:headEnd/>
                <a:tailEnd/>
              </a:ln>
              <a:effectLst/>
            </p:spPr>
            <p:txBody>
              <a:bodyPr anchor="ctr"/>
              <a:lstStyle/>
              <a:p>
                <a:pPr>
                  <a:defRPr/>
                </a:pPr>
                <a:endParaRPr lang="en-US">
                  <a:solidFill>
                    <a:prstClr val="white"/>
                  </a:solidFill>
                  <a:latin typeface="Calibri"/>
                </a:endParaRPr>
              </a:p>
            </p:txBody>
          </p:sp>
          <p:grpSp>
            <p:nvGrpSpPr>
              <p:cNvPr id="236" name="Group 30"/>
              <p:cNvGrpSpPr>
                <a:grpSpLocks/>
              </p:cNvGrpSpPr>
              <p:nvPr/>
            </p:nvGrpSpPr>
            <p:grpSpPr bwMode="auto">
              <a:xfrm>
                <a:off x="4218898" y="2291146"/>
                <a:ext cx="649924" cy="941464"/>
                <a:chOff x="7543802" y="1375843"/>
                <a:chExt cx="944089" cy="1390787"/>
              </a:xfrm>
            </p:grpSpPr>
            <p:sp>
              <p:nvSpPr>
                <p:cNvPr id="240" name="Rectangle 239"/>
                <p:cNvSpPr>
                  <a:spLocks noChangeArrowheads="1"/>
                </p:cNvSpPr>
                <p:nvPr/>
              </p:nvSpPr>
              <p:spPr bwMode="auto">
                <a:xfrm>
                  <a:off x="7543802" y="1375843"/>
                  <a:ext cx="944089" cy="1390787"/>
                </a:xfrm>
                <a:prstGeom prst="rect">
                  <a:avLst/>
                </a:prstGeom>
                <a:solidFill>
                  <a:srgbClr val="FFFFFF"/>
                </a:solidFill>
                <a:ln w="9525">
                  <a:noFill/>
                  <a:miter lim="800000"/>
                  <a:headEnd/>
                  <a:tailEnd/>
                </a:ln>
                <a:effectLst/>
              </p:spPr>
              <p:txBody>
                <a:bodyPr anchor="ctr"/>
                <a:lstStyle/>
                <a:p>
                  <a:pPr>
                    <a:defRPr/>
                  </a:pPr>
                  <a:endParaRPr lang="en-US">
                    <a:solidFill>
                      <a:prstClr val="white"/>
                    </a:solidFill>
                    <a:latin typeface="Calibri"/>
                  </a:endParaRPr>
                </a:p>
              </p:txBody>
            </p:sp>
            <p:cxnSp>
              <p:nvCxnSpPr>
                <p:cNvPr id="241" name="Curved Connector 240"/>
                <p:cNvCxnSpPr>
                  <a:cxnSpLocks noChangeShapeType="1"/>
                </p:cNvCxnSpPr>
                <p:nvPr/>
              </p:nvCxnSpPr>
              <p:spPr bwMode="auto">
                <a:xfrm>
                  <a:off x="7848472" y="2133476"/>
                  <a:ext cx="457008" cy="355455"/>
                </a:xfrm>
                <a:prstGeom prst="curvedConnector3">
                  <a:avLst>
                    <a:gd name="adj1" fmla="val 50000"/>
                  </a:avLst>
                </a:prstGeom>
                <a:noFill/>
                <a:ln w="76200">
                  <a:solidFill>
                    <a:srgbClr val="000090"/>
                  </a:solidFill>
                  <a:round/>
                  <a:headEnd/>
                  <a:tailEnd/>
                </a:ln>
                <a:effectLst>
                  <a:outerShdw dist="20000" dir="5400000" rotWithShape="0">
                    <a:srgbClr val="808080">
                      <a:alpha val="37999"/>
                    </a:srgbClr>
                  </a:outerShdw>
                </a:effectLst>
              </p:spPr>
            </p:cxnSp>
          </p:grpSp>
          <p:sp>
            <p:nvSpPr>
              <p:cNvPr id="237" name="Oval 236"/>
              <p:cNvSpPr>
                <a:spLocks noChangeArrowheads="1"/>
              </p:cNvSpPr>
              <p:nvPr/>
            </p:nvSpPr>
            <p:spPr bwMode="auto">
              <a:xfrm>
                <a:off x="4292087" y="2820122"/>
                <a:ext cx="293855" cy="309366"/>
              </a:xfrm>
              <a:prstGeom prst="ellipse">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anchor="ctr"/>
              <a:lstStyle/>
              <a:p>
                <a:pPr>
                  <a:defRPr/>
                </a:pPr>
                <a:endParaRPr lang="en-US">
                  <a:solidFill>
                    <a:prstClr val="white"/>
                  </a:solidFill>
                  <a:latin typeface="Calibri"/>
                </a:endParaRPr>
              </a:p>
            </p:txBody>
          </p:sp>
          <p:sp>
            <p:nvSpPr>
              <p:cNvPr id="238" name="Rectangle 237"/>
              <p:cNvSpPr>
                <a:spLocks noChangeArrowheads="1"/>
              </p:cNvSpPr>
              <p:nvPr/>
            </p:nvSpPr>
            <p:spPr bwMode="auto">
              <a:xfrm>
                <a:off x="4555504" y="1744723"/>
                <a:ext cx="544015" cy="634845"/>
              </a:xfrm>
              <a:prstGeom prst="rect">
                <a:avLst/>
              </a:prstGeom>
              <a:solidFill>
                <a:srgbClr val="FFFFFF"/>
              </a:solidFill>
              <a:ln w="9525">
                <a:noFill/>
                <a:miter lim="800000"/>
                <a:headEnd/>
                <a:tailEnd/>
              </a:ln>
              <a:effectLst/>
            </p:spPr>
            <p:txBody>
              <a:bodyPr anchor="ctr"/>
              <a:lstStyle/>
              <a:p>
                <a:pPr>
                  <a:defRPr/>
                </a:pPr>
                <a:endParaRPr lang="en-US">
                  <a:solidFill>
                    <a:prstClr val="white"/>
                  </a:solidFill>
                  <a:latin typeface="Calibri"/>
                </a:endParaRPr>
              </a:p>
            </p:txBody>
          </p:sp>
          <p:cxnSp>
            <p:nvCxnSpPr>
              <p:cNvPr id="239" name="Curved Connector 238"/>
              <p:cNvCxnSpPr>
                <a:cxnSpLocks noChangeShapeType="1"/>
              </p:cNvCxnSpPr>
              <p:nvPr/>
            </p:nvCxnSpPr>
            <p:spPr bwMode="auto">
              <a:xfrm>
                <a:off x="4770419" y="1950967"/>
                <a:ext cx="314611" cy="240618"/>
              </a:xfrm>
              <a:prstGeom prst="curvedConnector3">
                <a:avLst>
                  <a:gd name="adj1" fmla="val 50000"/>
                </a:avLst>
              </a:prstGeom>
              <a:noFill/>
              <a:ln w="76200">
                <a:solidFill>
                  <a:srgbClr val="000090"/>
                </a:solidFill>
                <a:round/>
                <a:headEnd/>
                <a:tailEnd/>
              </a:ln>
              <a:effectLst>
                <a:outerShdw dist="20000" dir="5400000" rotWithShape="0">
                  <a:srgbClr val="808080">
                    <a:alpha val="37999"/>
                  </a:srgbClr>
                </a:outerShdw>
              </a:effectLst>
            </p:spPr>
          </p:cxnSp>
        </p:grpSp>
        <p:cxnSp>
          <p:nvCxnSpPr>
            <p:cNvPr id="231" name="Curved Connector 230"/>
            <p:cNvCxnSpPr>
              <a:cxnSpLocks noChangeShapeType="1"/>
            </p:cNvCxnSpPr>
            <p:nvPr/>
          </p:nvCxnSpPr>
          <p:spPr bwMode="auto">
            <a:xfrm>
              <a:off x="8408389" y="4136879"/>
              <a:ext cx="187159" cy="132661"/>
            </a:xfrm>
            <a:prstGeom prst="curvedConnector3">
              <a:avLst>
                <a:gd name="adj1" fmla="val 50000"/>
              </a:avLst>
            </a:prstGeom>
            <a:noFill/>
            <a:ln w="76200">
              <a:solidFill>
                <a:srgbClr val="FF6600"/>
              </a:solidFill>
              <a:round/>
              <a:headEnd/>
              <a:tailEnd/>
            </a:ln>
            <a:effectLst>
              <a:outerShdw dist="20000" dir="5400000" rotWithShape="0">
                <a:srgbClr val="808080">
                  <a:alpha val="37999"/>
                </a:srgbClr>
              </a:outerShdw>
            </a:effectLst>
          </p:spPr>
        </p:cxnSp>
        <p:cxnSp>
          <p:nvCxnSpPr>
            <p:cNvPr id="232" name="Curved Connector 231"/>
            <p:cNvCxnSpPr>
              <a:cxnSpLocks noChangeShapeType="1"/>
            </p:cNvCxnSpPr>
            <p:nvPr/>
          </p:nvCxnSpPr>
          <p:spPr bwMode="auto">
            <a:xfrm>
              <a:off x="8221556" y="4130303"/>
              <a:ext cx="187159" cy="132661"/>
            </a:xfrm>
            <a:prstGeom prst="curvedConnector3">
              <a:avLst>
                <a:gd name="adj1" fmla="val 50000"/>
              </a:avLst>
            </a:prstGeom>
            <a:noFill/>
            <a:ln w="76200">
              <a:solidFill>
                <a:srgbClr val="FFFF00"/>
              </a:solidFill>
              <a:round/>
              <a:headEnd/>
              <a:tailEnd/>
            </a:ln>
            <a:effectLst>
              <a:outerShdw dist="20000" dir="5400000" rotWithShape="0">
                <a:srgbClr val="808080">
                  <a:alpha val="37999"/>
                </a:srgbClr>
              </a:outerShdw>
            </a:effectLst>
          </p:spPr>
        </p:cxnSp>
        <p:cxnSp>
          <p:nvCxnSpPr>
            <p:cNvPr id="233" name="Curved Connector 232"/>
            <p:cNvCxnSpPr>
              <a:cxnSpLocks noChangeShapeType="1"/>
            </p:cNvCxnSpPr>
            <p:nvPr/>
          </p:nvCxnSpPr>
          <p:spPr bwMode="auto">
            <a:xfrm>
              <a:off x="8032745" y="4130303"/>
              <a:ext cx="187159" cy="132661"/>
            </a:xfrm>
            <a:prstGeom prst="curvedConnector3">
              <a:avLst>
                <a:gd name="adj1" fmla="val 50000"/>
              </a:avLst>
            </a:prstGeom>
            <a:noFill/>
            <a:ln w="76200">
              <a:solidFill>
                <a:srgbClr val="008000"/>
              </a:solidFill>
              <a:round/>
              <a:headEnd/>
              <a:tailEnd/>
            </a:ln>
            <a:effectLst>
              <a:outerShdw dist="20000" dir="5400000" rotWithShape="0">
                <a:srgbClr val="808080">
                  <a:alpha val="37999"/>
                </a:srgbClr>
              </a:outerShdw>
            </a:effectLst>
          </p:spPr>
        </p:cxnSp>
      </p:grpSp>
      <p:grpSp>
        <p:nvGrpSpPr>
          <p:cNvPr id="242" name="Group 241"/>
          <p:cNvGrpSpPr/>
          <p:nvPr/>
        </p:nvGrpSpPr>
        <p:grpSpPr>
          <a:xfrm>
            <a:off x="8098571" y="5831828"/>
            <a:ext cx="932750" cy="900753"/>
            <a:chOff x="4472891" y="5650027"/>
            <a:chExt cx="932750" cy="900753"/>
          </a:xfrm>
        </p:grpSpPr>
        <p:grpSp>
          <p:nvGrpSpPr>
            <p:cNvPr id="252" name="Group 251"/>
            <p:cNvGrpSpPr/>
            <p:nvPr/>
          </p:nvGrpSpPr>
          <p:grpSpPr>
            <a:xfrm>
              <a:off x="4472891" y="5650027"/>
              <a:ext cx="932750" cy="900753"/>
              <a:chOff x="3662977" y="1693431"/>
              <a:chExt cx="1567933" cy="1633764"/>
            </a:xfrm>
          </p:grpSpPr>
          <p:sp>
            <p:nvSpPr>
              <p:cNvPr id="254" name="Rounded Rectangle 253"/>
              <p:cNvSpPr/>
              <p:nvPr/>
            </p:nvSpPr>
            <p:spPr>
              <a:xfrm>
                <a:off x="3662977" y="1693431"/>
                <a:ext cx="1567933" cy="1633764"/>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white"/>
                  </a:solidFill>
                  <a:latin typeface="Calibri"/>
                </a:endParaRPr>
              </a:p>
            </p:txBody>
          </p:sp>
          <p:sp>
            <p:nvSpPr>
              <p:cNvPr id="255" name="Rectangle 254"/>
              <p:cNvSpPr>
                <a:spLocks noChangeArrowheads="1"/>
              </p:cNvSpPr>
              <p:nvPr/>
            </p:nvSpPr>
            <p:spPr bwMode="auto">
              <a:xfrm>
                <a:off x="3819531" y="1791594"/>
                <a:ext cx="392171" cy="634845"/>
              </a:xfrm>
              <a:prstGeom prst="rect">
                <a:avLst/>
              </a:prstGeom>
              <a:solidFill>
                <a:srgbClr val="FFFFFF"/>
              </a:solidFill>
              <a:ln w="9525">
                <a:noFill/>
                <a:miter lim="800000"/>
                <a:headEnd/>
                <a:tailEnd/>
              </a:ln>
              <a:effectLst/>
            </p:spPr>
            <p:txBody>
              <a:bodyPr anchor="ctr"/>
              <a:lstStyle/>
              <a:p>
                <a:pPr>
                  <a:defRPr/>
                </a:pPr>
                <a:endParaRPr lang="en-US">
                  <a:solidFill>
                    <a:prstClr val="white"/>
                  </a:solidFill>
                  <a:latin typeface="Calibri"/>
                </a:endParaRPr>
              </a:p>
            </p:txBody>
          </p:sp>
          <p:sp>
            <p:nvSpPr>
              <p:cNvPr id="256" name="Rectangle 255"/>
              <p:cNvSpPr>
                <a:spLocks noChangeArrowheads="1"/>
              </p:cNvSpPr>
              <p:nvPr/>
            </p:nvSpPr>
            <p:spPr bwMode="auto">
              <a:xfrm>
                <a:off x="4218899" y="2291146"/>
                <a:ext cx="649924" cy="941464"/>
              </a:xfrm>
              <a:prstGeom prst="rect">
                <a:avLst/>
              </a:prstGeom>
              <a:solidFill>
                <a:srgbClr val="FFFFFF"/>
              </a:solidFill>
              <a:ln w="9525">
                <a:noFill/>
                <a:miter lim="800000"/>
                <a:headEnd/>
                <a:tailEnd/>
              </a:ln>
              <a:effectLst/>
            </p:spPr>
            <p:txBody>
              <a:bodyPr anchor="ctr"/>
              <a:lstStyle/>
              <a:p>
                <a:pPr>
                  <a:defRPr/>
                </a:pPr>
                <a:endParaRPr lang="en-US">
                  <a:solidFill>
                    <a:prstClr val="white"/>
                  </a:solidFill>
                  <a:latin typeface="Calibri"/>
                </a:endParaRPr>
              </a:p>
            </p:txBody>
          </p:sp>
          <p:sp>
            <p:nvSpPr>
              <p:cNvPr id="257" name="Oval 256"/>
              <p:cNvSpPr>
                <a:spLocks noChangeArrowheads="1"/>
              </p:cNvSpPr>
              <p:nvPr/>
            </p:nvSpPr>
            <p:spPr bwMode="auto">
              <a:xfrm>
                <a:off x="4336750" y="2307398"/>
                <a:ext cx="293855" cy="309367"/>
              </a:xfrm>
              <a:prstGeom prst="ellipse">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anchor="ctr"/>
              <a:lstStyle/>
              <a:p>
                <a:pPr>
                  <a:defRPr/>
                </a:pPr>
                <a:endParaRPr lang="en-US">
                  <a:solidFill>
                    <a:prstClr val="white"/>
                  </a:solidFill>
                  <a:latin typeface="Calibri"/>
                </a:endParaRPr>
              </a:p>
            </p:txBody>
          </p:sp>
        </p:grpSp>
        <p:cxnSp>
          <p:nvCxnSpPr>
            <p:cNvPr id="244" name="Straight Arrow Connector 243"/>
            <p:cNvCxnSpPr>
              <a:endCxn id="246" idx="3"/>
            </p:cNvCxnSpPr>
            <p:nvPr/>
          </p:nvCxnSpPr>
          <p:spPr>
            <a:xfrm flipV="1">
              <a:off x="5037048" y="5882457"/>
              <a:ext cx="144231" cy="164502"/>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245" name="Isosceles Triangle 244"/>
            <p:cNvSpPr>
              <a:spLocks noChangeAspect="1"/>
            </p:cNvSpPr>
            <p:nvPr/>
          </p:nvSpPr>
          <p:spPr>
            <a:xfrm>
              <a:off x="4632789" y="5705593"/>
              <a:ext cx="196431" cy="179997"/>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46" name="Regular Pentagon 245"/>
            <p:cNvSpPr>
              <a:spLocks noChangeAspect="1"/>
            </p:cNvSpPr>
            <p:nvPr/>
          </p:nvSpPr>
          <p:spPr>
            <a:xfrm>
              <a:off x="5069864" y="5702460"/>
              <a:ext cx="222829" cy="179997"/>
            </a:xfrm>
            <a:prstGeom prst="pent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47" name="Parallelogram 246"/>
            <p:cNvSpPr>
              <a:spLocks noChangeAspect="1"/>
            </p:cNvSpPr>
            <p:nvPr/>
          </p:nvSpPr>
          <p:spPr>
            <a:xfrm>
              <a:off x="4658190" y="6272657"/>
              <a:ext cx="204009" cy="179997"/>
            </a:xfrm>
            <a:prstGeom prst="parallelogram">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48" name="Teardrop 247"/>
            <p:cNvSpPr>
              <a:spLocks noChangeAspect="1"/>
            </p:cNvSpPr>
            <p:nvPr/>
          </p:nvSpPr>
          <p:spPr>
            <a:xfrm>
              <a:off x="5079846" y="6269523"/>
              <a:ext cx="182499" cy="179997"/>
            </a:xfrm>
            <a:prstGeom prst="teardrop">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249" name="Straight Arrow Connector 248"/>
            <p:cNvCxnSpPr>
              <a:stCxn id="257" idx="5"/>
              <a:endCxn id="248" idx="5"/>
            </p:cNvCxnSpPr>
            <p:nvPr/>
          </p:nvCxnSpPr>
          <p:spPr>
            <a:xfrm>
              <a:off x="5022924" y="6134115"/>
              <a:ext cx="83648" cy="161768"/>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250" name="Straight Arrow Connector 249"/>
            <p:cNvCxnSpPr>
              <a:stCxn id="257" idx="3"/>
              <a:endCxn id="247" idx="0"/>
            </p:cNvCxnSpPr>
            <p:nvPr/>
          </p:nvCxnSpPr>
          <p:spPr>
            <a:xfrm flipH="1">
              <a:off x="4760195" y="6134115"/>
              <a:ext cx="139119" cy="138542"/>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251" name="Straight Arrow Connector 250"/>
            <p:cNvCxnSpPr>
              <a:stCxn id="257" idx="1"/>
              <a:endCxn id="255" idx="3"/>
            </p:cNvCxnSpPr>
            <p:nvPr/>
          </p:nvCxnSpPr>
          <p:spPr>
            <a:xfrm flipH="1" flipV="1">
              <a:off x="4799323" y="5879155"/>
              <a:ext cx="99991" cy="134353"/>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grpSp>
      <p:grpSp>
        <p:nvGrpSpPr>
          <p:cNvPr id="258" name="Group 257"/>
          <p:cNvGrpSpPr/>
          <p:nvPr/>
        </p:nvGrpSpPr>
        <p:grpSpPr>
          <a:xfrm>
            <a:off x="6649278" y="5808154"/>
            <a:ext cx="932750" cy="900753"/>
            <a:chOff x="6060391" y="5648225"/>
            <a:chExt cx="932750" cy="900753"/>
          </a:xfrm>
        </p:grpSpPr>
        <p:grpSp>
          <p:nvGrpSpPr>
            <p:cNvPr id="266" name="Group 265"/>
            <p:cNvGrpSpPr/>
            <p:nvPr/>
          </p:nvGrpSpPr>
          <p:grpSpPr>
            <a:xfrm>
              <a:off x="6060391" y="5648225"/>
              <a:ext cx="932750" cy="900753"/>
              <a:chOff x="3662977" y="1693431"/>
              <a:chExt cx="1567933" cy="1633764"/>
            </a:xfrm>
          </p:grpSpPr>
          <p:sp>
            <p:nvSpPr>
              <p:cNvPr id="268" name="Rounded Rectangle 267"/>
              <p:cNvSpPr/>
              <p:nvPr/>
            </p:nvSpPr>
            <p:spPr>
              <a:xfrm>
                <a:off x="3662977" y="1693431"/>
                <a:ext cx="1567933" cy="1633764"/>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white"/>
                  </a:solidFill>
                  <a:latin typeface="Calibri"/>
                </a:endParaRPr>
              </a:p>
            </p:txBody>
          </p:sp>
          <p:sp>
            <p:nvSpPr>
              <p:cNvPr id="269" name="Rectangle 268"/>
              <p:cNvSpPr>
                <a:spLocks noChangeArrowheads="1"/>
              </p:cNvSpPr>
              <p:nvPr/>
            </p:nvSpPr>
            <p:spPr bwMode="auto">
              <a:xfrm>
                <a:off x="3819531" y="1791594"/>
                <a:ext cx="392171" cy="634845"/>
              </a:xfrm>
              <a:prstGeom prst="rect">
                <a:avLst/>
              </a:prstGeom>
              <a:solidFill>
                <a:srgbClr val="FFFFFF"/>
              </a:solidFill>
              <a:ln w="9525">
                <a:noFill/>
                <a:miter lim="800000"/>
                <a:headEnd/>
                <a:tailEnd/>
              </a:ln>
              <a:effectLst/>
            </p:spPr>
            <p:txBody>
              <a:bodyPr anchor="ctr"/>
              <a:lstStyle/>
              <a:p>
                <a:pPr>
                  <a:defRPr/>
                </a:pPr>
                <a:endParaRPr lang="en-US">
                  <a:solidFill>
                    <a:prstClr val="white"/>
                  </a:solidFill>
                  <a:latin typeface="Calibri"/>
                </a:endParaRPr>
              </a:p>
            </p:txBody>
          </p:sp>
          <p:sp>
            <p:nvSpPr>
              <p:cNvPr id="270" name="Rectangle 269"/>
              <p:cNvSpPr>
                <a:spLocks noChangeArrowheads="1"/>
              </p:cNvSpPr>
              <p:nvPr/>
            </p:nvSpPr>
            <p:spPr bwMode="auto">
              <a:xfrm>
                <a:off x="4218899" y="2291146"/>
                <a:ext cx="649924" cy="941464"/>
              </a:xfrm>
              <a:prstGeom prst="rect">
                <a:avLst/>
              </a:prstGeom>
              <a:solidFill>
                <a:srgbClr val="FFFFFF"/>
              </a:solidFill>
              <a:ln w="9525">
                <a:noFill/>
                <a:miter lim="800000"/>
                <a:headEnd/>
                <a:tailEnd/>
              </a:ln>
              <a:effectLst/>
            </p:spPr>
            <p:txBody>
              <a:bodyPr anchor="ctr"/>
              <a:lstStyle/>
              <a:p>
                <a:pPr>
                  <a:defRPr/>
                </a:pPr>
                <a:endParaRPr lang="en-US">
                  <a:solidFill>
                    <a:prstClr val="white"/>
                  </a:solidFill>
                  <a:latin typeface="Calibri"/>
                </a:endParaRPr>
              </a:p>
            </p:txBody>
          </p:sp>
          <p:sp>
            <p:nvSpPr>
              <p:cNvPr id="271" name="Oval 270"/>
              <p:cNvSpPr>
                <a:spLocks noChangeArrowheads="1"/>
              </p:cNvSpPr>
              <p:nvPr/>
            </p:nvSpPr>
            <p:spPr bwMode="auto">
              <a:xfrm>
                <a:off x="4358099" y="2786100"/>
                <a:ext cx="293855" cy="309367"/>
              </a:xfrm>
              <a:prstGeom prst="ellipse">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anchor="ctr"/>
              <a:lstStyle/>
              <a:p>
                <a:pPr>
                  <a:defRPr/>
                </a:pPr>
                <a:endParaRPr lang="en-US">
                  <a:solidFill>
                    <a:prstClr val="white"/>
                  </a:solidFill>
                  <a:latin typeface="Calibri"/>
                </a:endParaRPr>
              </a:p>
            </p:txBody>
          </p:sp>
        </p:grpSp>
        <p:cxnSp>
          <p:nvCxnSpPr>
            <p:cNvPr id="260" name="Straight Arrow Connector 259"/>
            <p:cNvCxnSpPr>
              <a:stCxn id="271" idx="7"/>
              <a:endCxn id="262" idx="3"/>
            </p:cNvCxnSpPr>
            <p:nvPr/>
          </p:nvCxnSpPr>
          <p:spPr>
            <a:xfrm flipV="1">
              <a:off x="6623124" y="5963747"/>
              <a:ext cx="150060" cy="311885"/>
            </a:xfrm>
            <a:prstGeom prst="straightConnector1">
              <a:avLst/>
            </a:prstGeom>
            <a:ln w="28575" cmpd="sng">
              <a:tailEnd type="arrow"/>
            </a:ln>
          </p:spPr>
          <p:style>
            <a:lnRef idx="3">
              <a:schemeClr val="dk1"/>
            </a:lnRef>
            <a:fillRef idx="0">
              <a:schemeClr val="dk1"/>
            </a:fillRef>
            <a:effectRef idx="2">
              <a:schemeClr val="dk1"/>
            </a:effectRef>
            <a:fontRef idx="minor">
              <a:schemeClr val="tx1"/>
            </a:fontRef>
          </p:style>
        </p:cxnSp>
        <p:sp>
          <p:nvSpPr>
            <p:cNvPr id="261" name="Isosceles Triangle 260"/>
            <p:cNvSpPr>
              <a:spLocks noChangeAspect="1"/>
            </p:cNvSpPr>
            <p:nvPr/>
          </p:nvSpPr>
          <p:spPr>
            <a:xfrm>
              <a:off x="6220289" y="5784218"/>
              <a:ext cx="196431" cy="179997"/>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2" name="Regular Pentagon 261"/>
            <p:cNvSpPr>
              <a:spLocks noChangeAspect="1"/>
            </p:cNvSpPr>
            <p:nvPr/>
          </p:nvSpPr>
          <p:spPr>
            <a:xfrm>
              <a:off x="6661769" y="5783750"/>
              <a:ext cx="222829" cy="179997"/>
            </a:xfrm>
            <a:prstGeom prst="pentag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263" name="Straight Arrow Connector 262"/>
            <p:cNvCxnSpPr>
              <a:stCxn id="271" idx="1"/>
              <a:endCxn id="261" idx="3"/>
            </p:cNvCxnSpPr>
            <p:nvPr/>
          </p:nvCxnSpPr>
          <p:spPr>
            <a:xfrm flipH="1" flipV="1">
              <a:off x="6318505" y="5964215"/>
              <a:ext cx="181009" cy="311417"/>
            </a:xfrm>
            <a:prstGeom prst="straightConnector1">
              <a:avLst/>
            </a:prstGeom>
            <a:ln w="28575" cmpd="sng">
              <a:tailEnd type="arrow"/>
            </a:ln>
          </p:spPr>
          <p:style>
            <a:lnRef idx="3">
              <a:schemeClr val="dk1"/>
            </a:lnRef>
            <a:fillRef idx="0">
              <a:schemeClr val="dk1"/>
            </a:fillRef>
            <a:effectRef idx="2">
              <a:schemeClr val="dk1"/>
            </a:effectRef>
            <a:fontRef idx="minor">
              <a:schemeClr val="tx1"/>
            </a:fontRef>
          </p:style>
        </p:cxnSp>
        <p:cxnSp>
          <p:nvCxnSpPr>
            <p:cNvPr id="264" name="Straight Connector 263"/>
            <p:cNvCxnSpPr>
              <a:stCxn id="261" idx="5"/>
              <a:endCxn id="262" idx="1"/>
            </p:cNvCxnSpPr>
            <p:nvPr/>
          </p:nvCxnSpPr>
          <p:spPr>
            <a:xfrm flipV="1">
              <a:off x="6367612" y="5852503"/>
              <a:ext cx="294157" cy="21714"/>
            </a:xfrm>
            <a:prstGeom prst="line">
              <a:avLst/>
            </a:prstGeom>
            <a:ln w="28575" cmpd="sng">
              <a:headEnd type="none"/>
              <a:tailEnd type="none"/>
            </a:ln>
          </p:spPr>
          <p:style>
            <a:lnRef idx="2">
              <a:schemeClr val="dk1"/>
            </a:lnRef>
            <a:fillRef idx="0">
              <a:schemeClr val="dk1"/>
            </a:fillRef>
            <a:effectRef idx="1">
              <a:schemeClr val="dk1"/>
            </a:effectRef>
            <a:fontRef idx="minor">
              <a:schemeClr val="tx1"/>
            </a:fontRef>
          </p:style>
        </p:cxnSp>
        <p:cxnSp>
          <p:nvCxnSpPr>
            <p:cNvPr id="265" name="Straight Connector 264"/>
            <p:cNvCxnSpPr/>
            <p:nvPr/>
          </p:nvCxnSpPr>
          <p:spPr>
            <a:xfrm>
              <a:off x="6640259" y="5796384"/>
              <a:ext cx="13044" cy="108000"/>
            </a:xfrm>
            <a:prstGeom prst="line">
              <a:avLst/>
            </a:prstGeom>
            <a:ln w="28575" cmpd="sng">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79" name="TextBox 78"/>
          <p:cNvSpPr txBox="1"/>
          <p:nvPr/>
        </p:nvSpPr>
        <p:spPr>
          <a:xfrm>
            <a:off x="229511" y="6381575"/>
            <a:ext cx="3610933" cy="369332"/>
          </a:xfrm>
          <a:prstGeom prst="rect">
            <a:avLst/>
          </a:prstGeom>
          <a:noFill/>
        </p:spPr>
        <p:txBody>
          <a:bodyPr wrap="square" rtlCol="0">
            <a:spAutoFit/>
          </a:bodyPr>
          <a:lstStyle/>
          <a:p>
            <a:r>
              <a:rPr lang="en-US" i="1" dirty="0" err="1" smtClean="0"/>
              <a:t>Alam</a:t>
            </a:r>
            <a:r>
              <a:rPr lang="en-US" i="1" dirty="0" smtClean="0"/>
              <a:t> et al. , Structure 2016</a:t>
            </a:r>
            <a:endParaRPr lang="en-US" i="1" dirty="0"/>
          </a:p>
        </p:txBody>
      </p:sp>
    </p:spTree>
    <p:extLst>
      <p:ext uri="{BB962C8B-B14F-4D97-AF65-F5344CB8AC3E}">
        <p14:creationId xmlns:p14="http://schemas.microsoft.com/office/powerpoint/2010/main" val="40417625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Picture 138"/>
          <p:cNvPicPr>
            <a:picLocks noChangeAspect="1" noChangeArrowheads="1"/>
          </p:cNvPicPr>
          <p:nvPr/>
        </p:nvPicPr>
        <p:blipFill>
          <a:blip r:embed="rId3" cstate="print"/>
          <a:srcRect/>
          <a:stretch>
            <a:fillRect/>
          </a:stretch>
        </p:blipFill>
        <p:spPr bwMode="auto">
          <a:xfrm>
            <a:off x="912900" y="23515977"/>
            <a:ext cx="4062861" cy="4294389"/>
          </a:xfrm>
          <a:prstGeom prst="rect">
            <a:avLst/>
          </a:prstGeom>
          <a:noFill/>
          <a:ln w="9525">
            <a:noFill/>
            <a:round/>
            <a:headEnd/>
            <a:tailEnd/>
          </a:ln>
        </p:spPr>
      </p:pic>
      <p:pic>
        <p:nvPicPr>
          <p:cNvPr id="16" name="Picture 138"/>
          <p:cNvPicPr>
            <a:picLocks noChangeAspect="1" noChangeArrowheads="1"/>
          </p:cNvPicPr>
          <p:nvPr/>
        </p:nvPicPr>
        <p:blipFill>
          <a:blip r:embed="rId3" cstate="print"/>
          <a:srcRect/>
          <a:stretch>
            <a:fillRect/>
          </a:stretch>
        </p:blipFill>
        <p:spPr bwMode="auto">
          <a:xfrm>
            <a:off x="1065300" y="23668377"/>
            <a:ext cx="4062861" cy="4294389"/>
          </a:xfrm>
          <a:prstGeom prst="rect">
            <a:avLst/>
          </a:prstGeom>
          <a:noFill/>
          <a:ln w="9525">
            <a:noFill/>
            <a:round/>
            <a:headEnd/>
            <a:tailEnd/>
          </a:ln>
        </p:spPr>
      </p:pic>
      <p:pic>
        <p:nvPicPr>
          <p:cNvPr id="26" name="Picture 2"/>
          <p:cNvPicPr/>
          <p:nvPr/>
        </p:nvPicPr>
        <p:blipFill>
          <a:blip r:embed="rId4"/>
          <a:stretch/>
        </p:blipFill>
        <p:spPr>
          <a:xfrm>
            <a:off x="915650" y="351133"/>
            <a:ext cx="7208967" cy="6329363"/>
          </a:xfrm>
          <a:prstGeom prst="rect">
            <a:avLst/>
          </a:prstGeom>
          <a:ln>
            <a:noFill/>
          </a:ln>
        </p:spPr>
      </p:pic>
      <p:sp>
        <p:nvSpPr>
          <p:cNvPr id="4" name="TextBox 3"/>
          <p:cNvSpPr txBox="1"/>
          <p:nvPr/>
        </p:nvSpPr>
        <p:spPr>
          <a:xfrm>
            <a:off x="15297" y="6473369"/>
            <a:ext cx="3610933" cy="369332"/>
          </a:xfrm>
          <a:prstGeom prst="rect">
            <a:avLst/>
          </a:prstGeom>
          <a:noFill/>
        </p:spPr>
        <p:txBody>
          <a:bodyPr wrap="square" rtlCol="0">
            <a:spAutoFit/>
          </a:bodyPr>
          <a:lstStyle/>
          <a:p>
            <a:r>
              <a:rPr lang="en-US" i="1" dirty="0" err="1" smtClean="0"/>
              <a:t>Alam</a:t>
            </a:r>
            <a:r>
              <a:rPr lang="en-US" i="1" dirty="0" smtClean="0"/>
              <a:t> et al. , Structure 2016</a:t>
            </a:r>
            <a:endParaRPr lang="en-US" i="1" dirty="0"/>
          </a:p>
        </p:txBody>
      </p:sp>
    </p:spTree>
    <p:extLst>
      <p:ext uri="{BB962C8B-B14F-4D97-AF65-F5344CB8AC3E}">
        <p14:creationId xmlns:p14="http://schemas.microsoft.com/office/powerpoint/2010/main" val="320561426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Towards global peptide docking	</a:t>
            </a:r>
            <a:endParaRPr lang="en-US" dirty="0"/>
          </a:p>
        </p:txBody>
      </p:sp>
      <p:sp>
        <p:nvSpPr>
          <p:cNvPr id="6" name="Subtitle 5"/>
          <p:cNvSpPr>
            <a:spLocks noGrp="1"/>
          </p:cNvSpPr>
          <p:nvPr>
            <p:ph type="subTitle" idx="1"/>
          </p:nvPr>
        </p:nvSpPr>
        <p:spPr/>
        <p:txBody>
          <a:bodyPr/>
          <a:lstStyle/>
          <a:p>
            <a:r>
              <a:rPr lang="en-US" dirty="0" smtClean="0"/>
              <a:t>Combine FlexPepDock with Solvent mapping</a:t>
            </a:r>
            <a:endParaRPr lang="en-US" dirty="0"/>
          </a:p>
        </p:txBody>
      </p:sp>
    </p:spTree>
    <p:extLst>
      <p:ext uri="{BB962C8B-B14F-4D97-AF65-F5344CB8AC3E}">
        <p14:creationId xmlns:p14="http://schemas.microsoft.com/office/powerpoint/2010/main" val="366042219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p:cNvSpPr/>
          <p:nvPr/>
        </p:nvSpPr>
        <p:spPr>
          <a:xfrm>
            <a:off x="520604" y="2551507"/>
            <a:ext cx="3427935" cy="2115469"/>
          </a:xfrm>
          <a:prstGeom prst="roundRect">
            <a:avLst/>
          </a:prstGeom>
          <a:solidFill>
            <a:srgbClr val="FFFFFF"/>
          </a:solidFill>
          <a:ln w="38100" cap="flat" cmpd="sng" algn="ctr">
            <a:solidFill>
              <a:srgbClr val="FF6600"/>
            </a:solidFill>
            <a:prstDash val="solid"/>
            <a:round/>
            <a:headEnd type="none" w="med" len="med"/>
            <a:tailEnd type="none" w="med" len="med"/>
          </a:ln>
          <a:effectLst>
            <a:outerShdw blurRad="50800" dist="38100" dir="2700000" algn="br"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19" name="Rounded Rectangle 18"/>
          <p:cNvSpPr/>
          <p:nvPr/>
        </p:nvSpPr>
        <p:spPr>
          <a:xfrm>
            <a:off x="497514" y="4666976"/>
            <a:ext cx="3427935" cy="2115469"/>
          </a:xfrm>
          <a:prstGeom prst="roundRect">
            <a:avLst/>
          </a:prstGeom>
          <a:solidFill>
            <a:srgbClr val="FFFFFF"/>
          </a:solidFill>
          <a:ln w="38100" cap="flat" cmpd="sng" algn="ctr">
            <a:solidFill>
              <a:srgbClr val="FF6600"/>
            </a:solidFill>
            <a:prstDash val="solid"/>
            <a:round/>
            <a:headEnd type="none" w="med" len="med"/>
            <a:tailEnd type="none" w="med" len="med"/>
          </a:ln>
          <a:effectLst>
            <a:outerShdw blurRad="50800" dist="38100" dir="2700000" algn="br"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00"/>
              </a:solidFill>
            </a:endParaRPr>
          </a:p>
        </p:txBody>
      </p:sp>
      <p:sp>
        <p:nvSpPr>
          <p:cNvPr id="32770" name="Rectangle 2"/>
          <p:cNvSpPr>
            <a:spLocks noGrp="1" noChangeArrowheads="1"/>
          </p:cNvSpPr>
          <p:nvPr>
            <p:ph type="title"/>
          </p:nvPr>
        </p:nvSpPr>
        <p:spPr>
          <a:xfrm>
            <a:off x="347429" y="304800"/>
            <a:ext cx="8491967" cy="746125"/>
          </a:xfrm>
        </p:spPr>
        <p:txBody>
          <a:bodyPr>
            <a:noAutofit/>
          </a:bodyPr>
          <a:lstStyle/>
          <a:p>
            <a:pPr eaLnBrk="1" hangingPunct="1"/>
            <a:r>
              <a:rPr lang="en-US" dirty="0" smtClean="0">
                <a:solidFill>
                  <a:srgbClr val="000000"/>
                </a:solidFill>
              </a:rPr>
              <a:t>Full ab initio FlexPepDock protocol: </a:t>
            </a:r>
            <a:br>
              <a:rPr lang="en-US" dirty="0" smtClean="0">
                <a:solidFill>
                  <a:srgbClr val="000000"/>
                </a:solidFill>
              </a:rPr>
            </a:br>
            <a:r>
              <a:rPr lang="en-US" dirty="0" err="1" smtClean="0">
                <a:solidFill>
                  <a:srgbClr val="000000"/>
                </a:solidFill>
              </a:rPr>
              <a:t>Peptimap</a:t>
            </a:r>
            <a:r>
              <a:rPr lang="en-US" dirty="0" smtClean="0">
                <a:solidFill>
                  <a:srgbClr val="000000"/>
                </a:solidFill>
              </a:rPr>
              <a:t> finds peptide binding sites</a:t>
            </a:r>
          </a:p>
        </p:txBody>
      </p:sp>
      <p:sp>
        <p:nvSpPr>
          <p:cNvPr id="12" name="TextBox 11"/>
          <p:cNvSpPr txBox="1"/>
          <p:nvPr/>
        </p:nvSpPr>
        <p:spPr>
          <a:xfrm>
            <a:off x="3886200" y="6320135"/>
            <a:ext cx="5246778" cy="461665"/>
          </a:xfrm>
          <a:prstGeom prst="rect">
            <a:avLst/>
          </a:prstGeom>
          <a:noFill/>
        </p:spPr>
        <p:txBody>
          <a:bodyPr wrap="square" rtlCol="0">
            <a:spAutoFit/>
          </a:bodyPr>
          <a:lstStyle/>
          <a:p>
            <a:pPr algn="r"/>
            <a:r>
              <a:rPr lang="en-US" sz="1200" i="1" dirty="0" err="1" smtClean="0">
                <a:solidFill>
                  <a:srgbClr val="000000"/>
                </a:solidFill>
              </a:rPr>
              <a:t>Lavi</a:t>
            </a:r>
            <a:r>
              <a:rPr lang="en-US" sz="1200" i="1" dirty="0" smtClean="0">
                <a:solidFill>
                  <a:srgbClr val="000000"/>
                </a:solidFill>
              </a:rPr>
              <a:t>, </a:t>
            </a:r>
            <a:r>
              <a:rPr lang="en-US" sz="1200" i="1" dirty="0" err="1" smtClean="0">
                <a:solidFill>
                  <a:srgbClr val="000000"/>
                </a:solidFill>
              </a:rPr>
              <a:t>Ngan</a:t>
            </a:r>
            <a:r>
              <a:rPr lang="en-US" sz="1200" i="1" dirty="0" smtClean="0">
                <a:solidFill>
                  <a:srgbClr val="000000"/>
                </a:solidFill>
              </a:rPr>
              <a:t>, </a:t>
            </a:r>
            <a:r>
              <a:rPr lang="en-US" sz="1200" i="1" dirty="0" err="1" smtClean="0">
                <a:solidFill>
                  <a:srgbClr val="000000"/>
                </a:solidFill>
              </a:rPr>
              <a:t>Movshovitz-Attias</a:t>
            </a:r>
            <a:r>
              <a:rPr lang="en-US" sz="1200" i="1" dirty="0" smtClean="0">
                <a:solidFill>
                  <a:srgbClr val="000000"/>
                </a:solidFill>
              </a:rPr>
              <a:t>, </a:t>
            </a:r>
            <a:r>
              <a:rPr lang="en-US" sz="1200" i="1" dirty="0" err="1" smtClean="0">
                <a:solidFill>
                  <a:srgbClr val="000000"/>
                </a:solidFill>
              </a:rPr>
              <a:t>Bohnuud</a:t>
            </a:r>
            <a:r>
              <a:rPr lang="en-US" sz="1200" i="1" dirty="0" smtClean="0">
                <a:solidFill>
                  <a:srgbClr val="000000"/>
                </a:solidFill>
              </a:rPr>
              <a:t>, </a:t>
            </a:r>
            <a:r>
              <a:rPr lang="en-US" sz="1200" i="1" dirty="0" err="1" smtClean="0">
                <a:solidFill>
                  <a:srgbClr val="000000"/>
                </a:solidFill>
              </a:rPr>
              <a:t>Yueh</a:t>
            </a:r>
            <a:r>
              <a:rPr lang="en-US" sz="1200" i="1" dirty="0" smtClean="0">
                <a:solidFill>
                  <a:srgbClr val="000000"/>
                </a:solidFill>
              </a:rPr>
              <a:t>, </a:t>
            </a:r>
            <a:r>
              <a:rPr lang="en-US" sz="1200" i="1" dirty="0" err="1" smtClean="0">
                <a:solidFill>
                  <a:srgbClr val="000000"/>
                </a:solidFill>
              </a:rPr>
              <a:t>Beglov</a:t>
            </a:r>
            <a:r>
              <a:rPr lang="en-US" sz="1200" i="1" dirty="0" smtClean="0">
                <a:solidFill>
                  <a:srgbClr val="000000"/>
                </a:solidFill>
              </a:rPr>
              <a:t>, </a:t>
            </a:r>
            <a:r>
              <a:rPr lang="en-US" sz="1200" i="1" dirty="0" err="1" smtClean="0">
                <a:solidFill>
                  <a:srgbClr val="000000"/>
                </a:solidFill>
              </a:rPr>
              <a:t>Schueler</a:t>
            </a:r>
            <a:r>
              <a:rPr lang="en-US" sz="1200" i="1" dirty="0" smtClean="0">
                <a:solidFill>
                  <a:srgbClr val="000000"/>
                </a:solidFill>
              </a:rPr>
              <a:t>-Furman &amp; </a:t>
            </a:r>
            <a:r>
              <a:rPr lang="en-US" sz="1200" i="1" dirty="0" err="1" smtClean="0">
                <a:solidFill>
                  <a:srgbClr val="000000"/>
                </a:solidFill>
              </a:rPr>
              <a:t>Kozakov</a:t>
            </a:r>
            <a:r>
              <a:rPr lang="en-US" sz="1200" i="1" dirty="0" smtClean="0">
                <a:solidFill>
                  <a:srgbClr val="000000"/>
                </a:solidFill>
              </a:rPr>
              <a:t>. Proteins (2013)</a:t>
            </a:r>
          </a:p>
        </p:txBody>
      </p:sp>
      <p:sp>
        <p:nvSpPr>
          <p:cNvPr id="10" name="Rectangle 9"/>
          <p:cNvSpPr/>
          <p:nvPr/>
        </p:nvSpPr>
        <p:spPr>
          <a:xfrm>
            <a:off x="520604" y="1423225"/>
            <a:ext cx="3404845" cy="1200328"/>
          </a:xfrm>
          <a:prstGeom prst="rect">
            <a:avLst/>
          </a:prstGeom>
          <a:solidFill>
            <a:srgbClr val="FF6600"/>
          </a:solidFill>
          <a:ln>
            <a:solidFill>
              <a:srgbClr val="FF6600"/>
            </a:solidFill>
          </a:ln>
          <a:effectLst>
            <a:outerShdw blurRad="50800" dist="38100" dir="2700000" algn="br"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wrap="square" anchor="ctr">
            <a:spAutoFit/>
          </a:bodyPr>
          <a:lstStyle/>
          <a:p>
            <a:pPr algn="ctr">
              <a:spcBef>
                <a:spcPct val="20000"/>
              </a:spcBef>
            </a:pPr>
            <a:r>
              <a:rPr lang="en-US" sz="2400" b="1" i="1" dirty="0" err="1" smtClean="0">
                <a:solidFill>
                  <a:schemeClr val="bg1"/>
                </a:solidFill>
              </a:rPr>
              <a:t>Peptimap</a:t>
            </a:r>
            <a:r>
              <a:rPr lang="en-US" sz="2400" b="1" i="1" dirty="0" smtClean="0">
                <a:solidFill>
                  <a:schemeClr val="bg1"/>
                </a:solidFill>
              </a:rPr>
              <a:t>:</a:t>
            </a:r>
            <a:r>
              <a:rPr lang="en-US" sz="2400" i="1" dirty="0" smtClean="0">
                <a:solidFill>
                  <a:schemeClr val="bg1"/>
                </a:solidFill>
              </a:rPr>
              <a:t> </a:t>
            </a:r>
            <a:r>
              <a:rPr lang="en-US" sz="2400" dirty="0" smtClean="0">
                <a:solidFill>
                  <a:schemeClr val="bg1"/>
                </a:solidFill>
              </a:rPr>
              <a:t>Computational solvent mapping  - finds binding sites</a:t>
            </a:r>
            <a:endParaRPr lang="en-US" sz="2400" dirty="0">
              <a:solidFill>
                <a:schemeClr val="bg1"/>
              </a:solidFill>
            </a:endParaRPr>
          </a:p>
        </p:txBody>
      </p:sp>
      <p:grpSp>
        <p:nvGrpSpPr>
          <p:cNvPr id="2" name="Group 19"/>
          <p:cNvGrpSpPr/>
          <p:nvPr/>
        </p:nvGrpSpPr>
        <p:grpSpPr>
          <a:xfrm>
            <a:off x="4373311" y="2892780"/>
            <a:ext cx="4316001" cy="1670990"/>
            <a:chOff x="1751378" y="1772816"/>
            <a:chExt cx="5439771" cy="2166653"/>
          </a:xfrm>
        </p:grpSpPr>
        <p:pic>
          <p:nvPicPr>
            <p:cNvPr id="8" name="Picture 7" descr="native_start.png"/>
            <p:cNvPicPr>
              <a:picLocks noChangeAspect="1"/>
            </p:cNvPicPr>
            <p:nvPr/>
          </p:nvPicPr>
          <p:blipFill>
            <a:blip r:embed="rId3" cstate="print"/>
            <a:srcRect l="23780" t="9756" r="17683" b="9756"/>
            <a:stretch>
              <a:fillRect/>
            </a:stretch>
          </p:blipFill>
          <p:spPr>
            <a:xfrm>
              <a:off x="1751378" y="1772816"/>
              <a:ext cx="2100996" cy="2166653"/>
            </a:xfrm>
            <a:prstGeom prst="rect">
              <a:avLst/>
            </a:prstGeom>
            <a:ln>
              <a:solidFill>
                <a:srgbClr val="FF6600"/>
              </a:solidFill>
            </a:ln>
          </p:spPr>
        </p:pic>
        <p:pic>
          <p:nvPicPr>
            <p:cNvPr id="9" name="Picture 8" descr="native_start25142_only.png"/>
            <p:cNvPicPr>
              <a:picLocks noChangeAspect="1"/>
            </p:cNvPicPr>
            <p:nvPr/>
          </p:nvPicPr>
          <p:blipFill>
            <a:blip r:embed="rId4" cstate="print"/>
            <a:srcRect l="22159" t="13636" r="18182" b="9091"/>
            <a:stretch>
              <a:fillRect/>
            </a:stretch>
          </p:blipFill>
          <p:spPr>
            <a:xfrm>
              <a:off x="4961019" y="1772816"/>
              <a:ext cx="2230130" cy="2166413"/>
            </a:xfrm>
            <a:prstGeom prst="rect">
              <a:avLst/>
            </a:prstGeom>
            <a:ln>
              <a:solidFill>
                <a:srgbClr val="FF6600"/>
              </a:solidFill>
            </a:ln>
          </p:spPr>
        </p:pic>
      </p:grpSp>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l="8579" r="10292" b="64221"/>
          <a:stretch>
            <a:fillRect/>
          </a:stretch>
        </p:blipFill>
        <p:spPr bwMode="auto">
          <a:xfrm>
            <a:off x="716870" y="2615000"/>
            <a:ext cx="3007172" cy="201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ight Arrow 13"/>
          <p:cNvSpPr/>
          <p:nvPr/>
        </p:nvSpPr>
        <p:spPr>
          <a:xfrm>
            <a:off x="3642081" y="3420770"/>
            <a:ext cx="709230" cy="496138"/>
          </a:xfrm>
          <a:prstGeom prst="rightArrow">
            <a:avLst/>
          </a:prstGeom>
          <a:solidFill>
            <a:srgbClr val="FF800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50">
              <a:solidFill>
                <a:srgbClr val="000000"/>
              </a:solidFill>
            </a:endParaRPr>
          </a:p>
        </p:txBody>
      </p:sp>
      <p:pic>
        <p:nvPicPr>
          <p:cNvPr id="15" name="Picture 14" descr="training_1ca4_traf2.png"/>
          <p:cNvPicPr>
            <a:picLocks noChangeAspect="1"/>
          </p:cNvPicPr>
          <p:nvPr/>
        </p:nvPicPr>
        <p:blipFill>
          <a:blip r:embed="rId6"/>
          <a:srcRect l="4487" t="4389" r="9207"/>
          <a:stretch>
            <a:fillRect/>
          </a:stretch>
        </p:blipFill>
        <p:spPr>
          <a:xfrm>
            <a:off x="692054" y="4860637"/>
            <a:ext cx="2159669" cy="1794404"/>
          </a:xfrm>
          <a:prstGeom prst="rect">
            <a:avLst/>
          </a:prstGeom>
          <a:solidFill>
            <a:srgbClr val="FFFFFF"/>
          </a:solidFill>
        </p:spPr>
      </p:pic>
      <p:sp>
        <p:nvSpPr>
          <p:cNvPr id="16" name="TextBox 15"/>
          <p:cNvSpPr txBox="1"/>
          <p:nvPr/>
        </p:nvSpPr>
        <p:spPr>
          <a:xfrm>
            <a:off x="861480" y="4860637"/>
            <a:ext cx="2033354" cy="369332"/>
          </a:xfrm>
          <a:prstGeom prst="rect">
            <a:avLst/>
          </a:prstGeom>
          <a:solidFill>
            <a:schemeClr val="bg1">
              <a:alpha val="57000"/>
            </a:schemeClr>
          </a:solidFill>
        </p:spPr>
        <p:txBody>
          <a:bodyPr wrap="none" rtlCol="0">
            <a:spAutoFit/>
          </a:bodyPr>
          <a:lstStyle/>
          <a:p>
            <a:r>
              <a:rPr lang="en-US" dirty="0" smtClean="0">
                <a:solidFill>
                  <a:srgbClr val="000000"/>
                </a:solidFill>
              </a:rPr>
              <a:t>Example: 1ca4 traf2</a:t>
            </a:r>
            <a:endParaRPr lang="en-US" dirty="0">
              <a:solidFill>
                <a:srgbClr val="000000"/>
              </a:solidFill>
            </a:endParaRPr>
          </a:p>
        </p:txBody>
      </p:sp>
      <p:sp>
        <p:nvSpPr>
          <p:cNvPr id="17" name="TextBox 16"/>
          <p:cNvSpPr txBox="1"/>
          <p:nvPr/>
        </p:nvSpPr>
        <p:spPr>
          <a:xfrm>
            <a:off x="2851723" y="4872235"/>
            <a:ext cx="837685" cy="1754327"/>
          </a:xfrm>
          <a:prstGeom prst="rect">
            <a:avLst/>
          </a:prstGeom>
          <a:solidFill>
            <a:srgbClr val="FFFFFF"/>
          </a:solidFill>
        </p:spPr>
        <p:txBody>
          <a:bodyPr wrap="square" rtlCol="0">
            <a:spAutoFit/>
          </a:bodyPr>
          <a:lstStyle/>
          <a:p>
            <a:r>
              <a:rPr lang="en-US" dirty="0" smtClean="0">
                <a:solidFill>
                  <a:srgbClr val="000000"/>
                </a:solidFill>
              </a:rPr>
              <a:t>Rank1</a:t>
            </a:r>
          </a:p>
          <a:p>
            <a:r>
              <a:rPr lang="en-US" dirty="0" smtClean="0">
                <a:solidFill>
                  <a:srgbClr val="000000"/>
                </a:solidFill>
              </a:rPr>
              <a:t>Rank2</a:t>
            </a:r>
          </a:p>
          <a:p>
            <a:r>
              <a:rPr lang="en-US" dirty="0" smtClean="0">
                <a:solidFill>
                  <a:srgbClr val="000000"/>
                </a:solidFill>
              </a:rPr>
              <a:t>Rank3	</a:t>
            </a:r>
          </a:p>
          <a:p>
            <a:endParaRPr lang="en-US" dirty="0" smtClean="0">
              <a:solidFill>
                <a:srgbClr val="000000"/>
              </a:solidFill>
            </a:endParaRPr>
          </a:p>
          <a:p>
            <a:r>
              <a:rPr lang="en-US" dirty="0" smtClean="0">
                <a:solidFill>
                  <a:srgbClr val="000000"/>
                </a:solidFill>
              </a:rPr>
              <a:t>&gt;3</a:t>
            </a:r>
          </a:p>
        </p:txBody>
      </p:sp>
      <p:sp>
        <p:nvSpPr>
          <p:cNvPr id="21" name="Right Arrow 20"/>
          <p:cNvSpPr/>
          <p:nvPr/>
        </p:nvSpPr>
        <p:spPr>
          <a:xfrm>
            <a:off x="6146985" y="3381832"/>
            <a:ext cx="680546" cy="496138"/>
          </a:xfrm>
          <a:prstGeom prst="rightArrow">
            <a:avLst/>
          </a:prstGeom>
          <a:solidFill>
            <a:srgbClr val="FF8000"/>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050">
              <a:solidFill>
                <a:srgbClr val="000000"/>
              </a:solidFill>
            </a:endParaRPr>
          </a:p>
        </p:txBody>
      </p:sp>
      <p:sp>
        <p:nvSpPr>
          <p:cNvPr id="22" name="TextBox 21"/>
          <p:cNvSpPr txBox="1"/>
          <p:nvPr/>
        </p:nvSpPr>
        <p:spPr>
          <a:xfrm>
            <a:off x="1752600" y="6096000"/>
            <a:ext cx="7415928" cy="276999"/>
          </a:xfrm>
          <a:prstGeom prst="rect">
            <a:avLst/>
          </a:prstGeom>
          <a:noFill/>
        </p:spPr>
        <p:txBody>
          <a:bodyPr wrap="square" rtlCol="0">
            <a:spAutoFit/>
          </a:bodyPr>
          <a:lstStyle/>
          <a:p>
            <a:pPr algn="r"/>
            <a:r>
              <a:rPr lang="en-US" sz="1200" i="1" dirty="0" err="1">
                <a:solidFill>
                  <a:srgbClr val="000000"/>
                </a:solidFill>
              </a:rPr>
              <a:t>Raveh</a:t>
            </a:r>
            <a:r>
              <a:rPr lang="en-US" sz="1200" i="1" dirty="0">
                <a:solidFill>
                  <a:srgbClr val="000000"/>
                </a:solidFill>
              </a:rPr>
              <a:t>, London, Zimmerman &amp; Schueler-</a:t>
            </a:r>
            <a:r>
              <a:rPr lang="en-US" sz="1200" i="1" dirty="0" smtClean="0">
                <a:solidFill>
                  <a:srgbClr val="000000"/>
                </a:solidFill>
              </a:rPr>
              <a:t>Furman. </a:t>
            </a:r>
            <a:r>
              <a:rPr lang="en-US" sz="1200" i="1" dirty="0" err="1">
                <a:solidFill>
                  <a:srgbClr val="000000"/>
                </a:solidFill>
              </a:rPr>
              <a:t>PloS</a:t>
            </a:r>
            <a:r>
              <a:rPr lang="en-US" sz="1200" i="1" dirty="0">
                <a:solidFill>
                  <a:srgbClr val="000000"/>
                </a:solidFill>
              </a:rPr>
              <a:t> ONE </a:t>
            </a:r>
            <a:r>
              <a:rPr lang="en-US" sz="1200" i="1" dirty="0" err="1">
                <a:solidFill>
                  <a:srgbClr val="000000"/>
                </a:solidFill>
              </a:rPr>
              <a:t>Rosettacon</a:t>
            </a:r>
            <a:r>
              <a:rPr lang="en-US" sz="1200" i="1" dirty="0">
                <a:solidFill>
                  <a:srgbClr val="000000"/>
                </a:solidFill>
              </a:rPr>
              <a:t> Issue (2011)</a:t>
            </a:r>
          </a:p>
        </p:txBody>
      </p:sp>
      <p:sp>
        <p:nvSpPr>
          <p:cNvPr id="3" name="Rectangle 2"/>
          <p:cNvSpPr/>
          <p:nvPr/>
        </p:nvSpPr>
        <p:spPr>
          <a:xfrm>
            <a:off x="3948539" y="4823774"/>
            <a:ext cx="4740773" cy="1175706"/>
          </a:xfrm>
          <a:prstGeom prst="rect">
            <a:avLst/>
          </a:prstGeom>
          <a:solidFill>
            <a:srgbClr val="FF6600"/>
          </a:solidFill>
          <a:ln>
            <a:solidFill>
              <a:srgbClr val="FF6600"/>
            </a:solidFill>
          </a:ln>
          <a:effectLst>
            <a:outerShdw blurRad="50800" dist="38100" dir="2700000" algn="br"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wrap="square" anchor="ctr">
            <a:spAutoFit/>
          </a:bodyPr>
          <a:lstStyle/>
          <a:p>
            <a:pPr algn="ctr">
              <a:spcBef>
                <a:spcPct val="20000"/>
              </a:spcBef>
            </a:pPr>
            <a:r>
              <a:rPr lang="en-US" sz="3200" b="1" i="1" dirty="0" smtClean="0">
                <a:solidFill>
                  <a:schemeClr val="bg1"/>
                </a:solidFill>
              </a:rPr>
              <a:t> </a:t>
            </a:r>
            <a:r>
              <a:rPr lang="en-US" sz="3200" dirty="0" smtClean="0">
                <a:solidFill>
                  <a:schemeClr val="bg1"/>
                </a:solidFill>
              </a:rPr>
              <a:t>Try it yourself: </a:t>
            </a:r>
          </a:p>
          <a:p>
            <a:pPr algn="ctr">
              <a:spcBef>
                <a:spcPct val="20000"/>
              </a:spcBef>
            </a:pPr>
            <a:r>
              <a:rPr lang="en-US" sz="3200" b="1" i="1" dirty="0" smtClean="0">
                <a:solidFill>
                  <a:schemeClr val="bg1"/>
                </a:solidFill>
              </a:rPr>
              <a:t>http</a:t>
            </a:r>
            <a:r>
              <a:rPr lang="en-US" sz="3200" b="1" i="1" dirty="0">
                <a:solidFill>
                  <a:schemeClr val="bg1"/>
                </a:solidFill>
              </a:rPr>
              <a:t>://</a:t>
            </a:r>
            <a:r>
              <a:rPr lang="en-US" sz="3200" b="1" i="1" dirty="0" err="1">
                <a:solidFill>
                  <a:schemeClr val="bg1"/>
                </a:solidFill>
              </a:rPr>
              <a:t>peptimap.bu.edu</a:t>
            </a:r>
            <a:endParaRPr lang="en-US" sz="3200" b="1" i="1" dirty="0">
              <a:solidFill>
                <a:schemeClr val="bg1"/>
              </a:solidFill>
            </a:endParaRPr>
          </a:p>
        </p:txBody>
      </p:sp>
    </p:spTree>
    <p:extLst>
      <p:ext uri="{BB962C8B-B14F-4D97-AF65-F5344CB8AC3E}">
        <p14:creationId xmlns:p14="http://schemas.microsoft.com/office/powerpoint/2010/main" val="32361814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animBg="1"/>
      <p:bldP spid="12" grpId="0"/>
      <p:bldP spid="10" grpId="0" animBg="1"/>
      <p:bldP spid="14" grpId="0" animBg="1"/>
      <p:bldP spid="16" grpId="0" animBg="1"/>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
          <p:cNvSpPr txBox="1">
            <a:spLocks/>
          </p:cNvSpPr>
          <p:nvPr/>
        </p:nvSpPr>
        <p:spPr>
          <a:xfrm>
            <a:off x="316090" y="46641"/>
            <a:ext cx="8461022"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10000"/>
              </a:lnSpc>
              <a:spcBef>
                <a:spcPct val="0"/>
              </a:spcBef>
              <a:spcAft>
                <a:spcPts val="600"/>
              </a:spcAft>
              <a:buClrTx/>
              <a:buSzTx/>
              <a:buFontTx/>
              <a:buNone/>
              <a:tabLst/>
              <a:defRPr/>
            </a:pPr>
            <a:r>
              <a:rPr kumimoji="0" lang="en-US" sz="4400" i="0" u="none" strike="noStrike" kern="1200" cap="none" spc="0" normalizeH="0" baseline="0" noProof="0" dirty="0" smtClean="0">
                <a:ln>
                  <a:noFill/>
                </a:ln>
                <a:solidFill>
                  <a:srgbClr val="000000"/>
                </a:solidFill>
                <a:effectLst/>
                <a:uLnTx/>
                <a:uFillTx/>
                <a:latin typeface="+mj-lt"/>
                <a:ea typeface="+mj-ea"/>
                <a:cs typeface="+mj-cs"/>
              </a:rPr>
              <a:t>PeptiDock:</a:t>
            </a:r>
            <a:r>
              <a:rPr kumimoji="0" lang="en-US" sz="4400" i="0" u="none" strike="noStrike" kern="1200" cap="none" spc="0" normalizeH="0" noProof="0" dirty="0" smtClean="0">
                <a:ln>
                  <a:noFill/>
                </a:ln>
                <a:solidFill>
                  <a:srgbClr val="000000"/>
                </a:solidFill>
                <a:effectLst/>
                <a:uLnTx/>
                <a:uFillTx/>
                <a:latin typeface="+mj-lt"/>
                <a:ea typeface="+mj-ea"/>
                <a:cs typeface="+mj-cs"/>
              </a:rPr>
              <a:t> rigid body motif docking</a:t>
            </a:r>
            <a:endParaRPr kumimoji="0" lang="en-US" sz="4400" i="0" u="none" strike="noStrike" kern="1200" cap="none" spc="0" normalizeH="0" baseline="0" noProof="0" dirty="0">
              <a:ln>
                <a:noFill/>
              </a:ln>
              <a:solidFill>
                <a:srgbClr val="000000"/>
              </a:solidFill>
              <a:effectLst/>
              <a:uLnTx/>
              <a:uFillTx/>
              <a:latin typeface="+mj-lt"/>
              <a:ea typeface="+mj-ea"/>
              <a:cs typeface="+mj-cs"/>
            </a:endParaRPr>
          </a:p>
        </p:txBody>
      </p:sp>
      <p:sp>
        <p:nvSpPr>
          <p:cNvPr id="7" name="Arc 6"/>
          <p:cNvSpPr/>
          <p:nvPr/>
        </p:nvSpPr>
        <p:spPr>
          <a:xfrm>
            <a:off x="2570013" y="2335659"/>
            <a:ext cx="2790691" cy="2843530"/>
          </a:xfrm>
          <a:prstGeom prst="arc">
            <a:avLst>
              <a:gd name="adj1" fmla="val 13453955"/>
              <a:gd name="adj2" fmla="val 9809270"/>
            </a:avLst>
          </a:prstGeom>
          <a:noFill/>
          <a:ln w="76200" cap="rnd" cmpd="sng">
            <a:solidFill>
              <a:srgbClr val="FF0000"/>
            </a:solidFill>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ln>
                <a:solidFill>
                  <a:srgbClr val="000000"/>
                </a:solidFill>
              </a:ln>
            </a:endParaRPr>
          </a:p>
        </p:txBody>
      </p:sp>
      <p:grpSp>
        <p:nvGrpSpPr>
          <p:cNvPr id="4" name="Group 3"/>
          <p:cNvGrpSpPr/>
          <p:nvPr/>
        </p:nvGrpSpPr>
        <p:grpSpPr>
          <a:xfrm>
            <a:off x="4563418" y="2516990"/>
            <a:ext cx="2023172" cy="692057"/>
            <a:chOff x="4055308" y="2516990"/>
            <a:chExt cx="2023172" cy="692057"/>
          </a:xfrm>
        </p:grpSpPr>
        <p:sp>
          <p:nvSpPr>
            <p:cNvPr id="11" name="Rounded Rectangle 10"/>
            <p:cNvSpPr/>
            <p:nvPr/>
          </p:nvSpPr>
          <p:spPr>
            <a:xfrm>
              <a:off x="4055308" y="2516990"/>
              <a:ext cx="1731640" cy="369332"/>
            </a:xfrm>
            <a:prstGeom prst="roundRect">
              <a:avLst/>
            </a:prstGeom>
            <a:ln w="12700" cmpd="sng">
              <a:solidFill>
                <a:schemeClr val="accent6">
                  <a:lumMod val="75000"/>
                </a:schemeClr>
              </a:solidFill>
            </a:ln>
          </p:spPr>
          <p:style>
            <a:lnRef idx="2">
              <a:schemeClr val="accent2"/>
            </a:lnRef>
            <a:fillRef idx="1">
              <a:schemeClr val="lt1"/>
            </a:fillRef>
            <a:effectRef idx="0">
              <a:schemeClr val="accent2"/>
            </a:effectRef>
            <a:fontRef idx="minor">
              <a:schemeClr val="dk1"/>
            </a:fontRef>
          </p:style>
          <p:txBody>
            <a:bodyPr rtlCol="0" anchor="ctr"/>
            <a:lstStyle/>
            <a:p>
              <a:pPr lvl="0" algn="ctr"/>
              <a:r>
                <a:rPr lang="en-US" sz="1600" dirty="0" smtClean="0">
                  <a:ln>
                    <a:solidFill>
                      <a:schemeClr val="bg1">
                        <a:lumMod val="85000"/>
                      </a:schemeClr>
                    </a:solidFill>
                  </a:ln>
                  <a:solidFill>
                    <a:prstClr val="black"/>
                  </a:solidFill>
                </a:rPr>
                <a:t>HTL</a:t>
              </a:r>
              <a:r>
                <a:rPr lang="en-US" sz="1600" b="1" dirty="0" smtClean="0">
                  <a:solidFill>
                    <a:srgbClr val="0000FF"/>
                  </a:solidFill>
                </a:rPr>
                <a:t>K</a:t>
              </a:r>
              <a:r>
                <a:rPr lang="en-US" sz="1600" dirty="0">
                  <a:solidFill>
                    <a:srgbClr val="000000"/>
                  </a:solidFill>
                </a:rPr>
                <a:t>G</a:t>
              </a:r>
              <a:r>
                <a:rPr lang="en-US" sz="1600" b="1" u="sng" dirty="0" smtClean="0">
                  <a:solidFill>
                    <a:prstClr val="black"/>
                  </a:solidFill>
                </a:rPr>
                <a:t>R</a:t>
              </a:r>
              <a:r>
                <a:rPr lang="en-US" sz="1600" u="sng" dirty="0" smtClean="0">
                  <a:solidFill>
                    <a:schemeClr val="tx1"/>
                  </a:solidFill>
                </a:rPr>
                <a:t>R</a:t>
              </a:r>
              <a:r>
                <a:rPr lang="en-US" sz="1600" b="1" u="sng" dirty="0" smtClean="0">
                  <a:solidFill>
                    <a:prstClr val="black"/>
                  </a:solidFill>
                </a:rPr>
                <a:t>L</a:t>
              </a:r>
              <a:r>
                <a:rPr lang="en-US" sz="1600" dirty="0" smtClean="0">
                  <a:ln>
                    <a:solidFill>
                      <a:srgbClr val="D9D9D9"/>
                    </a:solidFill>
                  </a:ln>
                  <a:solidFill>
                    <a:prstClr val="black"/>
                  </a:solidFill>
                </a:rPr>
                <a:t>VFDN</a:t>
              </a:r>
              <a:r>
                <a:rPr lang="en-US" sz="1600" dirty="0" smtClean="0">
                  <a:solidFill>
                    <a:prstClr val="black"/>
                  </a:solidFill>
                </a:rPr>
                <a:t> </a:t>
              </a:r>
              <a:endParaRPr lang="en-US" sz="1600" dirty="0">
                <a:solidFill>
                  <a:prstClr val="black"/>
                </a:solidFill>
              </a:endParaRPr>
            </a:p>
          </p:txBody>
        </p:sp>
        <p:sp>
          <p:nvSpPr>
            <p:cNvPr id="12" name="Rounded Rectangle 11"/>
            <p:cNvSpPr/>
            <p:nvPr/>
          </p:nvSpPr>
          <p:spPr>
            <a:xfrm>
              <a:off x="4348538" y="2839715"/>
              <a:ext cx="1729942" cy="369332"/>
            </a:xfrm>
            <a:prstGeom prst="roundRect">
              <a:avLst/>
            </a:prstGeom>
            <a:ln w="19050" cmpd="sng">
              <a:solidFill>
                <a:srgbClr val="E46C0A"/>
              </a:solidFill>
            </a:ln>
          </p:spPr>
          <p:style>
            <a:lnRef idx="2">
              <a:schemeClr val="accent2"/>
            </a:lnRef>
            <a:fillRef idx="1">
              <a:schemeClr val="lt1"/>
            </a:fillRef>
            <a:effectRef idx="0">
              <a:schemeClr val="accent2"/>
            </a:effectRef>
            <a:fontRef idx="minor">
              <a:schemeClr val="dk1"/>
            </a:fontRef>
          </p:style>
          <p:txBody>
            <a:bodyPr rtlCol="0" anchor="ctr"/>
            <a:lstStyle/>
            <a:p>
              <a:pPr lvl="0" algn="ctr"/>
              <a:r>
                <a:rPr lang="en-US" sz="1600" dirty="0" smtClean="0">
                  <a:ln>
                    <a:solidFill>
                      <a:schemeClr val="bg1">
                        <a:lumMod val="85000"/>
                      </a:schemeClr>
                    </a:solidFill>
                  </a:ln>
                  <a:solidFill>
                    <a:prstClr val="black"/>
                  </a:solidFill>
                </a:rPr>
                <a:t>HTL</a:t>
              </a:r>
              <a:r>
                <a:rPr lang="en-US" sz="1600" b="1" dirty="0" smtClean="0">
                  <a:solidFill>
                    <a:srgbClr val="0000FF"/>
                  </a:solidFill>
                </a:rPr>
                <a:t>K</a:t>
              </a:r>
              <a:r>
                <a:rPr lang="en-US" sz="1600" dirty="0" smtClean="0">
                  <a:solidFill>
                    <a:srgbClr val="FF0000"/>
                  </a:solidFill>
                </a:rPr>
                <a:t>X</a:t>
              </a:r>
              <a:r>
                <a:rPr lang="en-US" sz="1600" b="1" u="sng" dirty="0" smtClean="0">
                  <a:solidFill>
                    <a:prstClr val="black"/>
                  </a:solidFill>
                </a:rPr>
                <a:t>R</a:t>
              </a:r>
              <a:r>
                <a:rPr lang="en-US" sz="1600" u="sng" dirty="0">
                  <a:solidFill>
                    <a:schemeClr val="tx1"/>
                  </a:solidFill>
                </a:rPr>
                <a:t>R</a:t>
              </a:r>
              <a:r>
                <a:rPr lang="en-US" sz="1600" b="1" u="sng" dirty="0" smtClean="0">
                  <a:solidFill>
                    <a:prstClr val="black"/>
                  </a:solidFill>
                </a:rPr>
                <a:t>L</a:t>
              </a:r>
              <a:r>
                <a:rPr lang="en-US" sz="1600" dirty="0" smtClean="0">
                  <a:ln>
                    <a:solidFill>
                      <a:srgbClr val="D9D9D9"/>
                    </a:solidFill>
                  </a:ln>
                  <a:solidFill>
                    <a:prstClr val="black"/>
                  </a:solidFill>
                </a:rPr>
                <a:t>VFDN</a:t>
              </a:r>
              <a:r>
                <a:rPr lang="en-US" sz="1600" dirty="0" smtClean="0">
                  <a:solidFill>
                    <a:prstClr val="black"/>
                  </a:solidFill>
                </a:rPr>
                <a:t> </a:t>
              </a:r>
              <a:endParaRPr lang="en-US" sz="1600" dirty="0">
                <a:solidFill>
                  <a:prstClr val="black"/>
                </a:solidFill>
              </a:endParaRPr>
            </a:p>
          </p:txBody>
        </p:sp>
      </p:grpSp>
      <p:grpSp>
        <p:nvGrpSpPr>
          <p:cNvPr id="14" name="Group 13"/>
          <p:cNvGrpSpPr/>
          <p:nvPr/>
        </p:nvGrpSpPr>
        <p:grpSpPr>
          <a:xfrm>
            <a:off x="824200" y="1543747"/>
            <a:ext cx="1729942" cy="1584000"/>
            <a:chOff x="2062598" y="550434"/>
            <a:chExt cx="1729942" cy="1584000"/>
          </a:xfrm>
        </p:grpSpPr>
        <p:sp>
          <p:nvSpPr>
            <p:cNvPr id="15" name="Rounded Rectangle 14"/>
            <p:cNvSpPr/>
            <p:nvPr/>
          </p:nvSpPr>
          <p:spPr>
            <a:xfrm>
              <a:off x="2134782" y="550434"/>
              <a:ext cx="1584000" cy="1584000"/>
            </a:xfrm>
            <a:prstGeom prst="roundRect">
              <a:avLst>
                <a:gd name="adj" fmla="val 20114"/>
              </a:avLst>
            </a:prstGeom>
            <a:solidFill>
              <a:srgbClr val="FFFFFF"/>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ounded Rectangle 15"/>
            <p:cNvSpPr/>
            <p:nvPr/>
          </p:nvSpPr>
          <p:spPr>
            <a:xfrm>
              <a:off x="2062598" y="1702562"/>
              <a:ext cx="1729942" cy="369332"/>
            </a:xfrm>
            <a:prstGeom prst="round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US" sz="1600" dirty="0">
                  <a:solidFill>
                    <a:srgbClr val="FF0000"/>
                  </a:solidFill>
                </a:rPr>
                <a:t>HTLKGRRLVFDN </a:t>
              </a:r>
            </a:p>
          </p:txBody>
        </p:sp>
        <p:sp>
          <p:nvSpPr>
            <p:cNvPr id="17" name="TextBox 16"/>
            <p:cNvSpPr txBox="1"/>
            <p:nvPr/>
          </p:nvSpPr>
          <p:spPr>
            <a:xfrm>
              <a:off x="2660148" y="1342522"/>
              <a:ext cx="338554" cy="461665"/>
            </a:xfrm>
            <a:prstGeom prst="rect">
              <a:avLst/>
            </a:prstGeom>
            <a:noFill/>
          </p:spPr>
          <p:txBody>
            <a:bodyPr wrap="none" rtlCol="0">
              <a:spAutoFit/>
            </a:bodyPr>
            <a:lstStyle/>
            <a:p>
              <a:r>
                <a:rPr lang="en-US" sz="2400" dirty="0" smtClean="0"/>
                <a:t>+</a:t>
              </a:r>
              <a:endParaRPr lang="en-US" sz="2400" dirty="0"/>
            </a:p>
          </p:txBody>
        </p:sp>
        <p:pic>
          <p:nvPicPr>
            <p:cNvPr id="21" name="Picture 20" descr="receptor_only.png"/>
            <p:cNvPicPr>
              <a:picLocks noChangeAspect="1"/>
            </p:cNvPicPr>
            <p:nvPr/>
          </p:nvPicPr>
          <p:blipFill rotWithShape="1">
            <a:blip r:embed="rId3">
              <a:extLst>
                <a:ext uri="{BEBA8EAE-BF5A-486C-A8C5-ECC9F3942E4B}">
                  <a14:imgProps xmlns:a14="http://schemas.microsoft.com/office/drawing/2010/main">
                    <a14:imgLayer r:embed="rId4">
                      <a14:imgEffect>
                        <a14:backgroundRemoval t="9167" b="91250" l="5469" r="79688">
                          <a14:foregroundMark x1="5469" y1="59792" x2="5469" y2="59792"/>
                        </a14:backgroundRemoval>
                      </a14:imgEffect>
                    </a14:imgLayer>
                  </a14:imgProps>
                </a:ext>
                <a:ext uri="{28A0092B-C50C-407E-A947-70E740481C1C}">
                  <a14:useLocalDpi xmlns:a14="http://schemas.microsoft.com/office/drawing/2010/main" val="0"/>
                </a:ext>
              </a:extLst>
            </a:blip>
            <a:srcRect l="30000" t="8560" r="20188" b="9959"/>
            <a:stretch/>
          </p:blipFill>
          <p:spPr>
            <a:xfrm rot="5400000">
              <a:off x="2371553" y="466033"/>
              <a:ext cx="1080648" cy="1325777"/>
            </a:xfrm>
            <a:prstGeom prst="rect">
              <a:avLst/>
            </a:prstGeom>
          </p:spPr>
        </p:pic>
      </p:grpSp>
      <p:grpSp>
        <p:nvGrpSpPr>
          <p:cNvPr id="3" name="Group 2"/>
          <p:cNvGrpSpPr/>
          <p:nvPr/>
        </p:nvGrpSpPr>
        <p:grpSpPr>
          <a:xfrm>
            <a:off x="3195000" y="1813659"/>
            <a:ext cx="2884034" cy="1168088"/>
            <a:chOff x="2686890" y="1813659"/>
            <a:chExt cx="2884034" cy="1168088"/>
          </a:xfrm>
        </p:grpSpPr>
        <p:sp>
          <p:nvSpPr>
            <p:cNvPr id="10" name="Rounded Rectangle 9"/>
            <p:cNvSpPr/>
            <p:nvPr/>
          </p:nvSpPr>
          <p:spPr>
            <a:xfrm>
              <a:off x="3840982" y="2191643"/>
              <a:ext cx="1729942" cy="369332"/>
            </a:xfrm>
            <a:prstGeom prst="roundRect">
              <a:avLst/>
            </a:prstGeom>
            <a:ln w="9525" cmpd="sng">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lvl="0" algn="ctr"/>
              <a:r>
                <a:rPr lang="en-US" sz="1600" dirty="0">
                  <a:solidFill>
                    <a:prstClr val="black"/>
                  </a:solidFill>
                </a:rPr>
                <a:t>HTLKG</a:t>
              </a:r>
              <a:r>
                <a:rPr lang="en-US" sz="1600" b="1" u="sng" dirty="0">
                  <a:solidFill>
                    <a:prstClr val="black"/>
                  </a:solidFill>
                </a:rPr>
                <a:t>R</a:t>
              </a:r>
              <a:r>
                <a:rPr lang="en-US" sz="1600" u="sng" dirty="0">
                  <a:solidFill>
                    <a:prstClr val="black"/>
                  </a:solidFill>
                </a:rPr>
                <a:t>R</a:t>
              </a:r>
              <a:r>
                <a:rPr lang="en-US" sz="1600" b="1" u="sng" dirty="0">
                  <a:solidFill>
                    <a:prstClr val="black"/>
                  </a:solidFill>
                </a:rPr>
                <a:t>L</a:t>
              </a:r>
              <a:r>
                <a:rPr lang="en-US" sz="1600" dirty="0">
                  <a:solidFill>
                    <a:prstClr val="black"/>
                  </a:solidFill>
                </a:rPr>
                <a:t>VFDN </a:t>
              </a:r>
            </a:p>
          </p:txBody>
        </p:sp>
        <p:pic>
          <p:nvPicPr>
            <p:cNvPr id="22" name="Picture 21" descr="Screen Shot 2015-02-23 at 9.25.24 AM.png"/>
            <p:cNvPicPr>
              <a:picLocks/>
            </p:cNvPicPr>
            <p:nvPr/>
          </p:nvPicPr>
          <p:blipFill rotWithShape="1">
            <a:blip r:embed="rId5">
              <a:extLst>
                <a:ext uri="{28A0092B-C50C-407E-A947-70E740481C1C}">
                  <a14:useLocalDpi xmlns:a14="http://schemas.microsoft.com/office/drawing/2010/main" val="0"/>
                </a:ext>
              </a:extLst>
            </a:blip>
            <a:srcRect b="21345"/>
            <a:stretch/>
          </p:blipFill>
          <p:spPr>
            <a:xfrm rot="4046120">
              <a:off x="2345292" y="2280149"/>
              <a:ext cx="1043196" cy="360000"/>
            </a:xfrm>
            <a:prstGeom prst="rect">
              <a:avLst/>
            </a:prstGeom>
            <a:ln>
              <a:solidFill>
                <a:schemeClr val="tx1"/>
              </a:solidFill>
            </a:ln>
          </p:spPr>
        </p:pic>
        <p:pic>
          <p:nvPicPr>
            <p:cNvPr id="23" name="Picture 22" descr="Screen Shot 2015-02-23 at 9.25.11 AM.png"/>
            <p:cNvPicPr>
              <a:picLocks/>
            </p:cNvPicPr>
            <p:nvPr/>
          </p:nvPicPr>
          <p:blipFill>
            <a:blip r:embed="rId6">
              <a:extLst>
                <a:ext uri="{28A0092B-C50C-407E-A947-70E740481C1C}">
                  <a14:useLocalDpi xmlns:a14="http://schemas.microsoft.com/office/drawing/2010/main" val="0"/>
                </a:ext>
              </a:extLst>
            </a:blip>
            <a:stretch>
              <a:fillRect/>
            </a:stretch>
          </p:blipFill>
          <p:spPr>
            <a:xfrm rot="5400000">
              <a:off x="2890894" y="2156690"/>
              <a:ext cx="1044000" cy="357938"/>
            </a:xfrm>
            <a:prstGeom prst="rect">
              <a:avLst/>
            </a:prstGeom>
            <a:ln>
              <a:solidFill>
                <a:srgbClr val="000000"/>
              </a:solidFill>
            </a:ln>
          </p:spPr>
        </p:pic>
      </p:grpSp>
      <p:sp>
        <p:nvSpPr>
          <p:cNvPr id="26" name="Oval 25"/>
          <p:cNvSpPr/>
          <p:nvPr/>
        </p:nvSpPr>
        <p:spPr>
          <a:xfrm>
            <a:off x="6512385" y="1697603"/>
            <a:ext cx="2125536" cy="1246701"/>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smtClean="0">
                <a:solidFill>
                  <a:schemeClr val="lt1"/>
                </a:solidFill>
              </a:rPr>
              <a:t>Motif </a:t>
            </a:r>
            <a:r>
              <a:rPr lang="en-US" sz="2400" dirty="0" smtClean="0"/>
              <a:t>extension</a:t>
            </a:r>
            <a:endParaRPr lang="en-US" sz="2400" dirty="0">
              <a:solidFill>
                <a:schemeClr val="lt1"/>
              </a:solidFill>
            </a:endParaRPr>
          </a:p>
        </p:txBody>
      </p:sp>
      <p:sp>
        <p:nvSpPr>
          <p:cNvPr id="27" name="Oval 26"/>
          <p:cNvSpPr/>
          <p:nvPr/>
        </p:nvSpPr>
        <p:spPr>
          <a:xfrm>
            <a:off x="6827632" y="3481472"/>
            <a:ext cx="2248929" cy="17496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lt1"/>
                </a:solidFill>
              </a:rPr>
              <a:t>Motif fragment library </a:t>
            </a:r>
            <a:r>
              <a:rPr lang="en-US" sz="2400" dirty="0">
                <a:solidFill>
                  <a:schemeClr val="lt1"/>
                </a:solidFill>
              </a:rPr>
              <a:t>extraction</a:t>
            </a:r>
          </a:p>
        </p:txBody>
      </p:sp>
      <p:sp>
        <p:nvSpPr>
          <p:cNvPr id="28" name="Oval 27"/>
          <p:cNvSpPr/>
          <p:nvPr/>
        </p:nvSpPr>
        <p:spPr>
          <a:xfrm>
            <a:off x="4198365" y="5498229"/>
            <a:ext cx="2314019" cy="10532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lt1"/>
                </a:solidFill>
              </a:rPr>
              <a:t>Rigid body </a:t>
            </a:r>
            <a:r>
              <a:rPr lang="en-US" sz="2400" dirty="0" smtClean="0">
                <a:solidFill>
                  <a:schemeClr val="lt1"/>
                </a:solidFill>
              </a:rPr>
              <a:t>docking* </a:t>
            </a:r>
            <a:endParaRPr lang="en-US" sz="2400" dirty="0">
              <a:solidFill>
                <a:schemeClr val="lt1"/>
              </a:solidFill>
            </a:endParaRPr>
          </a:p>
        </p:txBody>
      </p:sp>
      <p:sp>
        <p:nvSpPr>
          <p:cNvPr id="29" name="Oval 28"/>
          <p:cNvSpPr/>
          <p:nvPr/>
        </p:nvSpPr>
        <p:spPr>
          <a:xfrm>
            <a:off x="444967" y="4784054"/>
            <a:ext cx="1971285" cy="13917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lt1"/>
                </a:solidFill>
              </a:rPr>
              <a:t>Model selection</a:t>
            </a:r>
          </a:p>
        </p:txBody>
      </p:sp>
      <p:grpSp>
        <p:nvGrpSpPr>
          <p:cNvPr id="40" name="Group 39"/>
          <p:cNvGrpSpPr/>
          <p:nvPr/>
        </p:nvGrpSpPr>
        <p:grpSpPr>
          <a:xfrm>
            <a:off x="896384" y="3246298"/>
            <a:ext cx="2830181" cy="1609641"/>
            <a:chOff x="388274" y="3246298"/>
            <a:chExt cx="2830181" cy="1609641"/>
          </a:xfrm>
        </p:grpSpPr>
        <p:sp>
          <p:nvSpPr>
            <p:cNvPr id="6" name="Rounded Rectangle 5"/>
            <p:cNvSpPr/>
            <p:nvPr/>
          </p:nvSpPr>
          <p:spPr>
            <a:xfrm>
              <a:off x="388274" y="3253625"/>
              <a:ext cx="1584000" cy="1001940"/>
            </a:xfrm>
            <a:prstGeom prst="roundRect">
              <a:avLst>
                <a:gd name="adj" fmla="val 32789"/>
              </a:avLst>
            </a:prstGeom>
            <a:solidFill>
              <a:srgbClr val="FFFFFF"/>
            </a:solidFill>
            <a:ln w="762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9" name="Group 38"/>
            <p:cNvGrpSpPr/>
            <p:nvPr/>
          </p:nvGrpSpPr>
          <p:grpSpPr>
            <a:xfrm>
              <a:off x="527276" y="3246298"/>
              <a:ext cx="2691179" cy="1609641"/>
              <a:chOff x="527276" y="3246298"/>
              <a:chExt cx="2691179" cy="1609641"/>
            </a:xfrm>
          </p:grpSpPr>
          <p:sp>
            <p:nvSpPr>
              <p:cNvPr id="25" name="Oval 24"/>
              <p:cNvSpPr/>
              <p:nvPr/>
            </p:nvSpPr>
            <p:spPr>
              <a:xfrm>
                <a:off x="1900266" y="4567940"/>
                <a:ext cx="1318189" cy="287999"/>
              </a:xfrm>
              <a:prstGeom prst="ellipse">
                <a:avLst/>
              </a:prstGeom>
              <a:ln>
                <a:solidFill>
                  <a:srgbClr val="FF0000"/>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dirty="0" smtClean="0">
                    <a:solidFill>
                      <a:srgbClr val="FF0000"/>
                    </a:solidFill>
                  </a:rPr>
                  <a:t>Clustering</a:t>
                </a:r>
                <a:endParaRPr lang="en-US" dirty="0">
                  <a:solidFill>
                    <a:srgbClr val="FF0000"/>
                  </a:solidFill>
                </a:endParaRPr>
              </a:p>
            </p:txBody>
          </p:sp>
          <p:pic>
            <p:nvPicPr>
              <p:cNvPr id="32" name="Picture 31"/>
              <p:cNvPicPr>
                <a:picLocks noChangeAspect="1"/>
              </p:cNvPicPr>
              <p:nvPr/>
            </p:nvPicPr>
            <p:blipFill rotWithShape="1">
              <a:blip r:embed="rId7" cstate="print">
                <a:extLst>
                  <a:ext uri="{28A0092B-C50C-407E-A947-70E740481C1C}">
                    <a14:useLocalDpi xmlns:a14="http://schemas.microsoft.com/office/drawing/2010/main" val="0"/>
                  </a:ext>
                </a:extLst>
              </a:blip>
              <a:srcRect t="15849" b="2264"/>
              <a:stretch/>
            </p:blipFill>
            <p:spPr bwMode="auto">
              <a:xfrm>
                <a:off x="527276" y="3246298"/>
                <a:ext cx="1274067" cy="1043295"/>
              </a:xfrm>
              <a:prstGeom prst="rect">
                <a:avLst/>
              </a:prstGeom>
              <a:ln>
                <a:noFill/>
              </a:ln>
              <a:extLst>
                <a:ext uri="{53640926-AAD7-44d8-BBD7-CCE9431645EC}">
                  <a14:shadowObscured xmlns:a14="http://schemas.microsoft.com/office/drawing/2010/main"/>
                </a:ext>
              </a:extLst>
            </p:spPr>
          </p:pic>
        </p:grpSp>
      </p:grpSp>
      <p:grpSp>
        <p:nvGrpSpPr>
          <p:cNvPr id="41" name="Group 40"/>
          <p:cNvGrpSpPr/>
          <p:nvPr/>
        </p:nvGrpSpPr>
        <p:grpSpPr>
          <a:xfrm>
            <a:off x="4568616" y="3415779"/>
            <a:ext cx="2160240" cy="2218907"/>
            <a:chOff x="4060506" y="3415779"/>
            <a:chExt cx="2160240" cy="2218907"/>
          </a:xfrm>
        </p:grpSpPr>
        <p:sp>
          <p:nvSpPr>
            <p:cNvPr id="8" name="Rounded Rectangle 7"/>
            <p:cNvSpPr/>
            <p:nvPr/>
          </p:nvSpPr>
          <p:spPr>
            <a:xfrm>
              <a:off x="4636570" y="4207867"/>
              <a:ext cx="1584176" cy="1426819"/>
            </a:xfrm>
            <a:prstGeom prst="roundRect">
              <a:avLst/>
            </a:prstGeom>
            <a:solidFill>
              <a:srgbClr val="FFFFFF"/>
            </a:solidFill>
            <a:ln w="3810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
            <p:cNvGrpSpPr/>
            <p:nvPr/>
          </p:nvGrpSpPr>
          <p:grpSpPr>
            <a:xfrm>
              <a:off x="4060506" y="3415779"/>
              <a:ext cx="2101386" cy="2160241"/>
              <a:chOff x="4060506" y="3415779"/>
              <a:chExt cx="2101386" cy="2160241"/>
            </a:xfrm>
          </p:grpSpPr>
          <p:pic>
            <p:nvPicPr>
              <p:cNvPr id="9" name="Picture 8"/>
              <p:cNvPicPr>
                <a:picLocks/>
              </p:cNvPicPr>
              <p:nvPr/>
            </p:nvPicPr>
            <p:blipFill>
              <a:blip r:embed="rId8"/>
              <a:stretch>
                <a:fillRect/>
              </a:stretch>
            </p:blipFill>
            <p:spPr>
              <a:xfrm>
                <a:off x="4312650" y="3415779"/>
                <a:ext cx="1044000" cy="358376"/>
              </a:xfrm>
              <a:prstGeom prst="rect">
                <a:avLst/>
              </a:prstGeom>
              <a:solidFill>
                <a:srgbClr val="FFFFFF"/>
              </a:solidFill>
              <a:ln w="15875" cap="flat" cmpd="sng" algn="ctr">
                <a:solidFill>
                  <a:schemeClr val="tx1"/>
                </a:solidFill>
                <a:prstDash val="solid"/>
                <a:round/>
                <a:headEnd type="none" w="med" len="med"/>
                <a:tailEnd type="none" w="med" len="med"/>
              </a:ln>
            </p:spPr>
          </p:pic>
          <p:sp>
            <p:nvSpPr>
              <p:cNvPr id="24" name="Oval 23"/>
              <p:cNvSpPr/>
              <p:nvPr/>
            </p:nvSpPr>
            <p:spPr>
              <a:xfrm>
                <a:off x="4060506" y="3847827"/>
                <a:ext cx="1512168" cy="287999"/>
              </a:xfrm>
              <a:prstGeom prst="ellipse">
                <a:avLst/>
              </a:prstGeom>
              <a:ln>
                <a:solidFill>
                  <a:srgbClr val="FF0000"/>
                </a:solidFill>
              </a:ln>
            </p:spPr>
            <p:style>
              <a:lnRef idx="2">
                <a:schemeClr val="dk1"/>
              </a:lnRef>
              <a:fillRef idx="1">
                <a:schemeClr val="lt1"/>
              </a:fillRef>
              <a:effectRef idx="0">
                <a:schemeClr val="dk1"/>
              </a:effectRef>
              <a:fontRef idx="minor">
                <a:schemeClr val="dk1"/>
              </a:fontRef>
            </p:style>
            <p:txBody>
              <a:bodyPr lIns="0" tIns="0" rIns="0" bIns="0" rtlCol="0" anchor="ctr"/>
              <a:lstStyle/>
              <a:p>
                <a:pPr algn="ctr"/>
                <a:r>
                  <a:rPr lang="en-US" dirty="0" smtClean="0">
                    <a:solidFill>
                      <a:srgbClr val="FF0000"/>
                    </a:solidFill>
                  </a:rPr>
                  <a:t>Clustering</a:t>
                </a:r>
                <a:endParaRPr lang="en-US" dirty="0">
                  <a:solidFill>
                    <a:srgbClr val="FF0000"/>
                  </a:solidFill>
                </a:endParaRPr>
              </a:p>
            </p:txBody>
          </p:sp>
          <p:pic>
            <p:nvPicPr>
              <p:cNvPr id="33" name="Picture 32"/>
              <p:cNvPicPr>
                <a:picLocks noChangeAspect="1"/>
              </p:cNvPicPr>
              <p:nvPr/>
            </p:nvPicPr>
            <p:blipFill rotWithShape="1">
              <a:blip r:embed="rId9"/>
              <a:srcRect/>
              <a:stretch/>
            </p:blipFill>
            <p:spPr>
              <a:xfrm>
                <a:off x="4695423" y="4289594"/>
                <a:ext cx="1466469" cy="1286426"/>
              </a:xfrm>
              <a:prstGeom prst="roundRect">
                <a:avLst/>
              </a:prstGeom>
            </p:spPr>
          </p:pic>
        </p:grpSp>
      </p:grpSp>
      <p:grpSp>
        <p:nvGrpSpPr>
          <p:cNvPr id="37" name="Group 36"/>
          <p:cNvGrpSpPr/>
          <p:nvPr/>
        </p:nvGrpSpPr>
        <p:grpSpPr>
          <a:xfrm>
            <a:off x="2696408" y="4302678"/>
            <a:ext cx="3960440" cy="1734257"/>
            <a:chOff x="2188298" y="4302678"/>
            <a:chExt cx="3960440" cy="1734257"/>
          </a:xfrm>
        </p:grpSpPr>
        <p:sp>
          <p:nvSpPr>
            <p:cNvPr id="13" name="Rounded Rectangle 12"/>
            <p:cNvSpPr/>
            <p:nvPr/>
          </p:nvSpPr>
          <p:spPr>
            <a:xfrm>
              <a:off x="2188298" y="4931220"/>
              <a:ext cx="1584000" cy="1076847"/>
            </a:xfrm>
            <a:prstGeom prst="roundRect">
              <a:avLst>
                <a:gd name="adj" fmla="val 31121"/>
              </a:avLst>
            </a:prstGeom>
            <a:solidFill>
              <a:srgbClr val="FFFFFF"/>
            </a:solid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1" name="Picture 2" descr="FFTex"/>
            <p:cNvPicPr>
              <a:picLocks noChangeAspect="1" noChangeArrowheads="1"/>
            </p:cNvPicPr>
            <p:nvPr/>
          </p:nvPicPr>
          <p:blipFill rotWithShape="1">
            <a:blip r:embed="rId10">
              <a:extLst>
                <a:ext uri="{28A0092B-C50C-407E-A947-70E740481C1C}">
                  <a14:useLocalDpi xmlns:a14="http://schemas.microsoft.com/office/drawing/2010/main" val="0"/>
                </a:ext>
              </a:extLst>
            </a:blip>
            <a:srcRect l="23314" t="44660" r="47753" b="9709"/>
            <a:stretch/>
          </p:blipFill>
          <p:spPr bwMode="auto">
            <a:xfrm rot="19855839">
              <a:off x="3828493" y="4612622"/>
              <a:ext cx="661569" cy="69852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rotWithShape="1">
            <a:blip r:embed="rId11" cstate="print">
              <a:extLst>
                <a:ext uri="{28A0092B-C50C-407E-A947-70E740481C1C}">
                  <a14:useLocalDpi xmlns:a14="http://schemas.microsoft.com/office/drawing/2010/main" val="0"/>
                </a:ext>
              </a:extLst>
            </a:blip>
            <a:srcRect t="13870" b="5559"/>
            <a:stretch/>
          </p:blipFill>
          <p:spPr bwMode="auto">
            <a:xfrm>
              <a:off x="2217315" y="4902351"/>
              <a:ext cx="1408179" cy="1134584"/>
            </a:xfrm>
            <a:prstGeom prst="rect">
              <a:avLst/>
            </a:prstGeom>
            <a:ln>
              <a:noFill/>
            </a:ln>
            <a:extLst>
              <a:ext uri="{53640926-AAD7-44d8-BBD7-CCE9431645EC}">
                <a14:shadowObscured xmlns:a14="http://schemas.microsoft.com/office/drawing/2010/main"/>
              </a:ext>
            </a:extLst>
          </p:spPr>
        </p:pic>
        <p:sp>
          <p:nvSpPr>
            <p:cNvPr id="35" name="Rounded Rectangle 34"/>
            <p:cNvSpPr/>
            <p:nvPr/>
          </p:nvSpPr>
          <p:spPr>
            <a:xfrm>
              <a:off x="4708578" y="4302678"/>
              <a:ext cx="1440160" cy="794653"/>
            </a:xfrm>
            <a:prstGeom prst="round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2" name="Oval 41"/>
          <p:cNvSpPr/>
          <p:nvPr/>
        </p:nvSpPr>
        <p:spPr>
          <a:xfrm>
            <a:off x="4172636" y="1166398"/>
            <a:ext cx="1703950" cy="8070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Initial motif</a:t>
            </a:r>
            <a:endParaRPr lang="en-US" sz="2400" dirty="0"/>
          </a:p>
        </p:txBody>
      </p:sp>
      <p:sp>
        <p:nvSpPr>
          <p:cNvPr id="43" name="TextBox 42"/>
          <p:cNvSpPr txBox="1"/>
          <p:nvPr/>
        </p:nvSpPr>
        <p:spPr>
          <a:xfrm>
            <a:off x="7415835" y="5420911"/>
            <a:ext cx="1660726" cy="1200329"/>
          </a:xfrm>
          <a:prstGeom prst="rect">
            <a:avLst/>
          </a:prstGeom>
          <a:noFill/>
        </p:spPr>
        <p:txBody>
          <a:bodyPr wrap="square" rtlCol="0">
            <a:spAutoFit/>
          </a:bodyPr>
          <a:lstStyle/>
          <a:p>
            <a:r>
              <a:rPr lang="en-US" dirty="0" smtClean="0">
                <a:solidFill>
                  <a:srgbClr val="000000"/>
                </a:solidFill>
              </a:rPr>
              <a:t>* Using PIPER; </a:t>
            </a:r>
            <a:r>
              <a:rPr lang="en-US" dirty="0" err="1" smtClean="0">
                <a:solidFill>
                  <a:srgbClr val="000000"/>
                </a:solidFill>
              </a:rPr>
              <a:t>Kozakov</a:t>
            </a:r>
            <a:r>
              <a:rPr lang="en-US" dirty="0" smtClean="0">
                <a:solidFill>
                  <a:srgbClr val="000000"/>
                </a:solidFill>
              </a:rPr>
              <a:t> </a:t>
            </a:r>
            <a:r>
              <a:rPr lang="en-US" i="1" dirty="0" smtClean="0">
                <a:solidFill>
                  <a:srgbClr val="000000"/>
                </a:solidFill>
              </a:rPr>
              <a:t>et </a:t>
            </a:r>
            <a:r>
              <a:rPr lang="en-US" i="1" dirty="0">
                <a:solidFill>
                  <a:srgbClr val="000000"/>
                </a:solidFill>
              </a:rPr>
              <a:t>al. </a:t>
            </a:r>
            <a:r>
              <a:rPr lang="en-US" dirty="0" smtClean="0">
                <a:solidFill>
                  <a:srgbClr val="000000"/>
                </a:solidFill>
              </a:rPr>
              <a:t>(2013) </a:t>
            </a:r>
            <a:r>
              <a:rPr lang="en-US" i="1" dirty="0" smtClean="0">
                <a:solidFill>
                  <a:srgbClr val="000000"/>
                </a:solidFill>
              </a:rPr>
              <a:t>Proteins</a:t>
            </a:r>
            <a:r>
              <a:rPr lang="en-US" dirty="0" smtClean="0">
                <a:solidFill>
                  <a:srgbClr val="000000"/>
                </a:solidFill>
              </a:rPr>
              <a:t> </a:t>
            </a:r>
            <a:r>
              <a:rPr lang="en-US" b="1" dirty="0" smtClean="0">
                <a:solidFill>
                  <a:srgbClr val="000000"/>
                </a:solidFill>
              </a:rPr>
              <a:t>81</a:t>
            </a:r>
            <a:r>
              <a:rPr lang="en-US" dirty="0">
                <a:solidFill>
                  <a:srgbClr val="000000"/>
                </a:solidFill>
              </a:rPr>
              <a:t>:</a:t>
            </a:r>
            <a:r>
              <a:rPr lang="en-US" dirty="0" smtClean="0">
                <a:solidFill>
                  <a:srgbClr val="000000"/>
                </a:solidFill>
              </a:rPr>
              <a:t>2159</a:t>
            </a:r>
            <a:endParaRPr lang="en-US" dirty="0">
              <a:solidFill>
                <a:srgbClr val="000000"/>
              </a:solidFill>
            </a:endParaRPr>
          </a:p>
        </p:txBody>
      </p:sp>
      <p:sp>
        <p:nvSpPr>
          <p:cNvPr id="2" name="Rectangle 1"/>
          <p:cNvSpPr/>
          <p:nvPr/>
        </p:nvSpPr>
        <p:spPr>
          <a:xfrm>
            <a:off x="81065" y="1948692"/>
            <a:ext cx="2707555" cy="923330"/>
          </a:xfrm>
          <a:prstGeom prst="rect">
            <a:avLst/>
          </a:prstGeom>
        </p:spPr>
        <p:txBody>
          <a:bodyPr wrap="square">
            <a:spAutoFit/>
          </a:bodyPr>
          <a:lstStyle/>
          <a:p>
            <a:r>
              <a:rPr lang="en-US" dirty="0" err="1" smtClean="0">
                <a:solidFill>
                  <a:srgbClr val="000000"/>
                </a:solidFill>
              </a:rPr>
              <a:t>Cyclin</a:t>
            </a:r>
            <a:endParaRPr lang="en-US" dirty="0" smtClean="0">
              <a:solidFill>
                <a:srgbClr val="000000"/>
              </a:solidFill>
            </a:endParaRPr>
          </a:p>
          <a:p>
            <a:r>
              <a:rPr lang="en-US" dirty="0" smtClean="0">
                <a:solidFill>
                  <a:srgbClr val="000000"/>
                </a:solidFill>
              </a:rPr>
              <a:t> </a:t>
            </a:r>
          </a:p>
          <a:p>
            <a:r>
              <a:rPr lang="en-US" dirty="0" smtClean="0">
                <a:solidFill>
                  <a:srgbClr val="000000"/>
                </a:solidFill>
              </a:rPr>
              <a:t>CDC6 </a:t>
            </a:r>
            <a:endParaRPr lang="en-US" dirty="0">
              <a:solidFill>
                <a:srgbClr val="000000"/>
              </a:solidFill>
            </a:endParaRPr>
          </a:p>
        </p:txBody>
      </p:sp>
    </p:spTree>
    <p:extLst>
      <p:ext uri="{BB962C8B-B14F-4D97-AF65-F5344CB8AC3E}">
        <p14:creationId xmlns:p14="http://schemas.microsoft.com/office/powerpoint/2010/main" val="18106687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1000"/>
                                  </p:stCondLst>
                                  <p:childTnLst>
                                    <p:set>
                                      <p:cBhvr>
                                        <p:cTn id="11" dur="1" fill="hold">
                                          <p:stCondLst>
                                            <p:cond delay="0"/>
                                          </p:stCondLst>
                                        </p:cTn>
                                        <p:tgtEl>
                                          <p:spTgt spid="4"/>
                                        </p:tgtEl>
                                        <p:attrNameLst>
                                          <p:attrName>style.visibility</p:attrName>
                                        </p:attrNameLst>
                                      </p:cBhvr>
                                      <p:to>
                                        <p:strVal val="visible"/>
                                      </p:to>
                                    </p:se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par>
                          <p:cTn id="15" fill="hold">
                            <p:stCondLst>
                              <p:cond delay="1000"/>
                            </p:stCondLst>
                            <p:childTnLst>
                              <p:par>
                                <p:cTn id="16" presetID="1" presetClass="entr" presetSubtype="0" fill="hold" nodeType="afterEffect">
                                  <p:stCondLst>
                                    <p:cond delay="2000"/>
                                  </p:stCondLst>
                                  <p:childTnLst>
                                    <p:set>
                                      <p:cBhvr>
                                        <p:cTn id="17" dur="1" fill="hold">
                                          <p:stCondLst>
                                            <p:cond delay="0"/>
                                          </p:stCondLst>
                                        </p:cTn>
                                        <p:tgtEl>
                                          <p:spTgt spid="41"/>
                                        </p:tgtEl>
                                        <p:attrNameLst>
                                          <p:attrName>style.visibility</p:attrName>
                                        </p:attrNameLst>
                                      </p:cBhvr>
                                      <p:to>
                                        <p:strVal val="visible"/>
                                      </p:to>
                                    </p:set>
                                  </p:childTnLst>
                                </p:cTn>
                              </p:par>
                            </p:childTnLst>
                          </p:cTn>
                        </p:par>
                        <p:par>
                          <p:cTn id="18" fill="hold">
                            <p:stCondLst>
                              <p:cond delay="3000"/>
                            </p:stCondLst>
                            <p:childTnLst>
                              <p:par>
                                <p:cTn id="19" presetID="1" presetClass="entr" presetSubtype="0" fill="hold" grpId="0" nodeType="after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par>
                                <p:cTn id="29" presetID="1" presetClass="entr" presetSubtype="0" fill="hold" grpId="0" nodeType="withEffect">
                                  <p:stCondLst>
                                    <p:cond delay="1000"/>
                                  </p:stCondLst>
                                  <p:childTnLst>
                                    <p:set>
                                      <p:cBhvr>
                                        <p:cTn id="30" dur="1" fill="hold">
                                          <p:stCondLst>
                                            <p:cond delay="0"/>
                                          </p:stCondLst>
                                        </p:cTn>
                                        <p:tgtEl>
                                          <p:spTgt spid="29"/>
                                        </p:tgtEl>
                                        <p:attrNameLst>
                                          <p:attrName>style.visibility</p:attrName>
                                        </p:attrNameLst>
                                      </p:cBhvr>
                                      <p:to>
                                        <p:strVal val="visible"/>
                                      </p:to>
                                    </p:set>
                                  </p:childTnLst>
                                </p:cTn>
                              </p:par>
                            </p:childTnLst>
                          </p:cTn>
                        </p:par>
                        <p:par>
                          <p:cTn id="31" fill="hold">
                            <p:stCondLst>
                              <p:cond delay="1000"/>
                            </p:stCondLst>
                            <p:childTnLst>
                              <p:par>
                                <p:cTn id="32" presetID="1" presetClass="entr" presetSubtype="0" fill="hold" nodeType="afterEffect">
                                  <p:stCondLst>
                                    <p:cond delay="1000"/>
                                  </p:stCondLst>
                                  <p:childTnLst>
                                    <p:set>
                                      <p:cBhvr>
                                        <p:cTn id="33"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42" grpId="0" animBg="1"/>
      <p:bldP spid="4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0" y="899972"/>
            <a:ext cx="9144000" cy="6008828"/>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1d4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7051" y="3324018"/>
            <a:ext cx="2352040" cy="2037080"/>
          </a:xfrm>
          <a:prstGeom prst="rect">
            <a:avLst/>
          </a:prstGeom>
        </p:spPr>
      </p:pic>
      <p:pic>
        <p:nvPicPr>
          <p:cNvPr id="10" name="Picture 9" descr="1eg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2172" y="2314790"/>
            <a:ext cx="1041400" cy="1290320"/>
          </a:xfrm>
          <a:prstGeom prst="rect">
            <a:avLst/>
          </a:prstGeom>
        </p:spPr>
      </p:pic>
      <p:pic>
        <p:nvPicPr>
          <p:cNvPr id="12" name="Picture 11" descr="1er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7421" y="899972"/>
            <a:ext cx="1492718" cy="1392218"/>
          </a:xfrm>
          <a:prstGeom prst="rect">
            <a:avLst/>
          </a:prstGeom>
        </p:spPr>
      </p:pic>
      <p:pic>
        <p:nvPicPr>
          <p:cNvPr id="14" name="Picture 13" descr="1jd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84974" y="1852526"/>
            <a:ext cx="1448749" cy="1531732"/>
          </a:xfrm>
          <a:prstGeom prst="rect">
            <a:avLst/>
          </a:prstGeom>
        </p:spPr>
      </p:pic>
      <p:pic>
        <p:nvPicPr>
          <p:cNvPr id="17" name="Picture 16" descr="1rxz.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090" y="3224111"/>
            <a:ext cx="2326640" cy="1630680"/>
          </a:xfrm>
          <a:prstGeom prst="rect">
            <a:avLst/>
          </a:prstGeom>
        </p:spPr>
      </p:pic>
      <p:pic>
        <p:nvPicPr>
          <p:cNvPr id="18" name="Picture 17" descr="1ssh.png"/>
          <p:cNvPicPr>
            <a:picLocks noChangeAspect="1"/>
          </p:cNvPicPr>
          <p:nvPr/>
        </p:nvPicPr>
        <p:blipFill>
          <a:blip r:embed="rId8">
            <a:extLst>
              <a:ext uri="{BEBA8EAE-BF5A-486C-A8C5-ECC9F3942E4B}">
                <a14:imgProps xmlns:a14="http://schemas.microsoft.com/office/drawing/2010/main">
                  <a14:imgLayer r:embed="rId9">
                    <a14:imgEffect>
                      <a14:backgroundRemoval t="0" b="98980" l="0" r="99542"/>
                    </a14:imgEffect>
                  </a14:imgLayer>
                </a14:imgProps>
              </a:ext>
              <a:ext uri="{28A0092B-C50C-407E-A947-70E740481C1C}">
                <a14:useLocalDpi xmlns:a14="http://schemas.microsoft.com/office/drawing/2010/main" val="0"/>
              </a:ext>
            </a:extLst>
          </a:blip>
          <a:stretch>
            <a:fillRect/>
          </a:stretch>
        </p:blipFill>
        <p:spPr>
          <a:xfrm>
            <a:off x="6433723" y="4785360"/>
            <a:ext cx="2219960" cy="1991360"/>
          </a:xfrm>
          <a:prstGeom prst="rect">
            <a:avLst/>
          </a:prstGeom>
        </p:spPr>
      </p:pic>
      <p:pic>
        <p:nvPicPr>
          <p:cNvPr id="19" name="Picture 18" descr="1vjo1.png"/>
          <p:cNvPicPr>
            <a:picLocks noChangeAspect="1"/>
          </p:cNvPicPr>
          <p:nvPr/>
        </p:nvPicPr>
        <p:blipFill>
          <a:blip r:embed="rId10">
            <a:extLst>
              <a:ext uri="{BEBA8EAE-BF5A-486C-A8C5-ECC9F3942E4B}">
                <a14:imgProps xmlns:a14="http://schemas.microsoft.com/office/drawing/2010/main">
                  <a14:imgLayer r:embed="rId11">
                    <a14:imgEffect>
                      <a14:backgroundRemoval t="712" b="98932" l="0" r="99138"/>
                    </a14:imgEffect>
                  </a14:imgLayer>
                </a14:imgProps>
              </a:ext>
              <a:ext uri="{28A0092B-C50C-407E-A947-70E740481C1C}">
                <a14:useLocalDpi xmlns:a14="http://schemas.microsoft.com/office/drawing/2010/main" val="0"/>
              </a:ext>
            </a:extLst>
          </a:blip>
          <a:stretch>
            <a:fillRect/>
          </a:stretch>
        </p:blipFill>
        <p:spPr>
          <a:xfrm>
            <a:off x="3311723" y="998735"/>
            <a:ext cx="1767840" cy="1427480"/>
          </a:xfrm>
          <a:prstGeom prst="rect">
            <a:avLst/>
          </a:prstGeom>
        </p:spPr>
      </p:pic>
      <p:pic>
        <p:nvPicPr>
          <p:cNvPr id="20" name="Picture 19" descr="1vjo2.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26045" y="1373626"/>
            <a:ext cx="1701800" cy="1828800"/>
          </a:xfrm>
          <a:prstGeom prst="rect">
            <a:avLst/>
          </a:prstGeom>
        </p:spPr>
      </p:pic>
      <p:pic>
        <p:nvPicPr>
          <p:cNvPr id="21" name="Picture 20" descr="2c3i.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44873" y="4785360"/>
            <a:ext cx="1935480" cy="2123440"/>
          </a:xfrm>
          <a:prstGeom prst="rect">
            <a:avLst/>
          </a:prstGeom>
        </p:spPr>
      </p:pic>
      <p:pic>
        <p:nvPicPr>
          <p:cNvPr id="23" name="Picture 22" descr="2f0j.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83496" y="5110480"/>
            <a:ext cx="2458720" cy="1666240"/>
          </a:xfrm>
          <a:prstGeom prst="rect">
            <a:avLst/>
          </a:prstGeom>
        </p:spPr>
      </p:pic>
      <p:pic>
        <p:nvPicPr>
          <p:cNvPr id="24" name="Picture 23" descr="2h9m.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875985" y="5278120"/>
            <a:ext cx="1468120" cy="1579880"/>
          </a:xfrm>
          <a:prstGeom prst="rect">
            <a:avLst/>
          </a:prstGeom>
        </p:spPr>
      </p:pic>
      <p:pic>
        <p:nvPicPr>
          <p:cNvPr id="25" name="Picture 24" descr="2hpl.png"/>
          <p:cNvPicPr>
            <a:picLocks noChangeAspect="1"/>
          </p:cNvPicPr>
          <p:nvPr/>
        </p:nvPicPr>
        <p:blipFill>
          <a:blip r:embed="rId16">
            <a:extLst>
              <a:ext uri="{BEBA8EAE-BF5A-486C-A8C5-ECC9F3942E4B}">
                <a14:imgProps xmlns:a14="http://schemas.microsoft.com/office/drawing/2010/main">
                  <a14:imgLayer r:embed="rId17">
                    <a14:imgEffect>
                      <a14:backgroundRemoval t="0" b="100000" l="1292" r="96679"/>
                    </a14:imgEffect>
                  </a14:imgLayer>
                </a14:imgProps>
              </a:ext>
              <a:ext uri="{28A0092B-C50C-407E-A947-70E740481C1C}">
                <a14:useLocalDpi xmlns:a14="http://schemas.microsoft.com/office/drawing/2010/main" val="0"/>
              </a:ext>
            </a:extLst>
          </a:blip>
          <a:stretch>
            <a:fillRect/>
          </a:stretch>
        </p:blipFill>
        <p:spPr>
          <a:xfrm>
            <a:off x="0" y="905211"/>
            <a:ext cx="1976662" cy="1531731"/>
          </a:xfrm>
          <a:prstGeom prst="rect">
            <a:avLst/>
          </a:prstGeom>
        </p:spPr>
      </p:pic>
      <p:pic>
        <p:nvPicPr>
          <p:cNvPr id="16" name="Picture 15" descr="1mfg.png"/>
          <p:cNvPicPr>
            <a:picLocks noChangeAspect="1"/>
          </p:cNvPicPr>
          <p:nvPr/>
        </p:nvPicPr>
        <p:blipFill>
          <a:blip r:embed="rId18">
            <a:extLst>
              <a:ext uri="{BEBA8EAE-BF5A-486C-A8C5-ECC9F3942E4B}">
                <a14:imgProps xmlns:a14="http://schemas.microsoft.com/office/drawing/2010/main">
                  <a14:imgLayer r:embed="rId19">
                    <a14:imgEffect>
                      <a14:backgroundRemoval t="1263" b="98485" l="797" r="97610">
                        <a14:foregroundMark x1="44821" y1="82828" x2="44821" y2="98485"/>
                        <a14:foregroundMark x1="85259" y1="9596" x2="85259" y2="9596"/>
                      </a14:backgroundRemoval>
                    </a14:imgEffect>
                  </a14:imgLayer>
                </a14:imgProps>
              </a:ext>
              <a:ext uri="{28A0092B-C50C-407E-A947-70E740481C1C}">
                <a14:useLocalDpi xmlns:a14="http://schemas.microsoft.com/office/drawing/2010/main" val="0"/>
              </a:ext>
            </a:extLst>
          </a:blip>
          <a:stretch>
            <a:fillRect/>
          </a:stretch>
        </p:blipFill>
        <p:spPr>
          <a:xfrm>
            <a:off x="1726124" y="1800819"/>
            <a:ext cx="1585599" cy="1250791"/>
          </a:xfrm>
          <a:prstGeom prst="rect">
            <a:avLst/>
          </a:prstGeom>
        </p:spPr>
      </p:pic>
      <p:sp>
        <p:nvSpPr>
          <p:cNvPr id="28" name="AutoShape 5"/>
          <p:cNvSpPr>
            <a:spLocks noChangeArrowheads="1"/>
          </p:cNvSpPr>
          <p:nvPr/>
        </p:nvSpPr>
        <p:spPr bwMode="auto">
          <a:xfrm>
            <a:off x="1085557" y="5924997"/>
            <a:ext cx="6983613" cy="747147"/>
          </a:xfrm>
          <a:prstGeom prst="roundRect">
            <a:avLst>
              <a:gd name="adj" fmla="val 16667"/>
            </a:avLst>
          </a:prstGeom>
          <a:solidFill>
            <a:srgbClr val="FF6600"/>
          </a:solidFill>
          <a:ln>
            <a:noFill/>
            <a:headEnd/>
            <a:tailEnd/>
          </a:ln>
        </p:spPr>
        <p:style>
          <a:lnRef idx="1">
            <a:schemeClr val="accent1"/>
          </a:lnRef>
          <a:fillRef idx="3">
            <a:schemeClr val="accent1"/>
          </a:fillRef>
          <a:effectRef idx="2">
            <a:schemeClr val="accent1"/>
          </a:effectRef>
          <a:fontRef idx="minor">
            <a:schemeClr val="lt1"/>
          </a:fontRef>
        </p:style>
        <p:txBody>
          <a:bodyPr lIns="91380" tIns="45660" rIns="91380" bIns="45660" anchor="ctr"/>
          <a:lstStyle/>
          <a:p>
            <a:pPr algn="ctr" defTabSz="3292475">
              <a:spcBef>
                <a:spcPct val="20000"/>
              </a:spcBef>
            </a:pPr>
            <a:r>
              <a:rPr lang="en-US" sz="2800" i="1" dirty="0" smtClean="0">
                <a:solidFill>
                  <a:prstClr val="white"/>
                </a:solidFill>
              </a:rPr>
              <a:t>http</a:t>
            </a:r>
            <a:r>
              <a:rPr lang="en-US" sz="2800" i="1" dirty="0">
                <a:solidFill>
                  <a:prstClr val="white"/>
                </a:solidFill>
              </a:rPr>
              <a:t>://</a:t>
            </a:r>
            <a:r>
              <a:rPr lang="en-US" sz="2800" i="1" dirty="0" err="1">
                <a:solidFill>
                  <a:prstClr val="white"/>
                </a:solidFill>
              </a:rPr>
              <a:t>cluspro-pep.bu.edu</a:t>
            </a:r>
            <a:r>
              <a:rPr lang="en-US" sz="2800" i="1" dirty="0" smtClean="0">
                <a:solidFill>
                  <a:prstClr val="white"/>
                </a:solidFill>
              </a:rPr>
              <a:t>/</a:t>
            </a:r>
            <a:endParaRPr lang="en-US" sz="2800" i="1" dirty="0">
              <a:solidFill>
                <a:prstClr val="white"/>
              </a:solidFill>
            </a:endParaRPr>
          </a:p>
        </p:txBody>
      </p:sp>
    </p:spTree>
    <p:extLst>
      <p:ext uri="{BB962C8B-B14F-4D97-AF65-F5344CB8AC3E}">
        <p14:creationId xmlns:p14="http://schemas.microsoft.com/office/powerpoint/2010/main" val="32467998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309339" y="1368798"/>
            <a:ext cx="8686800" cy="4874260"/>
          </a:xfrm>
          <a:prstGeom prst="rect">
            <a:avLst/>
          </a:prstGeom>
        </p:spPr>
      </p:pic>
      <p:sp>
        <p:nvSpPr>
          <p:cNvPr id="5" name="TextBox 4"/>
          <p:cNvSpPr txBox="1"/>
          <p:nvPr/>
        </p:nvSpPr>
        <p:spPr>
          <a:xfrm>
            <a:off x="4740221" y="6392502"/>
            <a:ext cx="4255918" cy="369332"/>
          </a:xfrm>
          <a:prstGeom prst="rect">
            <a:avLst/>
          </a:prstGeom>
          <a:noFill/>
        </p:spPr>
        <p:txBody>
          <a:bodyPr wrap="none" rtlCol="0">
            <a:spAutoFit/>
          </a:bodyPr>
          <a:lstStyle/>
          <a:p>
            <a:r>
              <a:rPr lang="en-US" i="1" dirty="0" smtClean="0"/>
              <a:t>From the web…. Elizabeth Arden Cosmetics</a:t>
            </a:r>
            <a:endParaRPr lang="en-US" i="1" dirty="0"/>
          </a:p>
        </p:txBody>
      </p:sp>
    </p:spTree>
    <p:extLst>
      <p:ext uri="{BB962C8B-B14F-4D97-AF65-F5344CB8AC3E}">
        <p14:creationId xmlns:p14="http://schemas.microsoft.com/office/powerpoint/2010/main" val="365409559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66196344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US" dirty="0" smtClean="0">
                <a:solidFill>
                  <a:srgbClr val="000000"/>
                </a:solidFill>
              </a:rPr>
              <a:t>… but there is actually more to it ….</a:t>
            </a:r>
            <a:endParaRPr lang="en-US" dirty="0">
              <a:solidFill>
                <a:srgbClr val="000000"/>
              </a:solidFill>
            </a:endParaRPr>
          </a:p>
        </p:txBody>
      </p:sp>
      <p:grpSp>
        <p:nvGrpSpPr>
          <p:cNvPr id="2" name="Group 16"/>
          <p:cNvGrpSpPr/>
          <p:nvPr/>
        </p:nvGrpSpPr>
        <p:grpSpPr>
          <a:xfrm>
            <a:off x="1828800" y="2176134"/>
            <a:ext cx="5425594" cy="2667000"/>
            <a:chOff x="-324241" y="457200"/>
            <a:chExt cx="5425594" cy="2667000"/>
          </a:xfrm>
        </p:grpSpPr>
        <p:pic>
          <p:nvPicPr>
            <p:cNvPr id="15" name="Picture 14" descr="Screen Shot 2014-05-07 at 10.35.21 AM.png"/>
            <p:cNvPicPr>
              <a:picLocks noChangeAspect="1"/>
            </p:cNvPicPr>
            <p:nvPr/>
          </p:nvPicPr>
          <p:blipFill>
            <a:blip r:embed="rId2"/>
            <a:srcRect l="20000" t="20943" r="20665" b="25530"/>
            <a:stretch>
              <a:fillRect/>
            </a:stretch>
          </p:blipFill>
          <p:spPr>
            <a:xfrm>
              <a:off x="-324241" y="457200"/>
              <a:ext cx="5425594" cy="2667000"/>
            </a:xfrm>
            <a:prstGeom prst="rect">
              <a:avLst/>
            </a:prstGeom>
          </p:spPr>
        </p:pic>
        <p:pic>
          <p:nvPicPr>
            <p:cNvPr id="16" name="Picture 15" descr="Screen Shot 2014-05-07 at 10.35.21 AM.png"/>
            <p:cNvPicPr>
              <a:picLocks noChangeAspect="1"/>
            </p:cNvPicPr>
            <p:nvPr/>
          </p:nvPicPr>
          <p:blipFill>
            <a:blip r:embed="rId2"/>
            <a:srcRect r="79167" b="87852"/>
            <a:stretch>
              <a:fillRect/>
            </a:stretch>
          </p:blipFill>
          <p:spPr>
            <a:xfrm>
              <a:off x="3196353" y="484857"/>
              <a:ext cx="1905000" cy="605269"/>
            </a:xfrm>
            <a:prstGeom prst="rect">
              <a:avLst/>
            </a:prstGeom>
          </p:spPr>
        </p:pic>
      </p:grpSp>
      <p:sp>
        <p:nvSpPr>
          <p:cNvPr id="20" name="Rectangle 15"/>
          <p:cNvSpPr>
            <a:spLocks noChangeArrowheads="1"/>
          </p:cNvSpPr>
          <p:nvPr/>
        </p:nvSpPr>
        <p:spPr bwMode="auto">
          <a:xfrm>
            <a:off x="1828800" y="5071734"/>
            <a:ext cx="5425594" cy="1100466"/>
          </a:xfrm>
          <a:prstGeom prst="roundRect">
            <a:avLst>
              <a:gd name="adj" fmla="val 16667"/>
            </a:avLst>
          </a:prstGeom>
          <a:solidFill>
            <a:srgbClr val="FF7D00"/>
          </a:solidFill>
          <a:ln w="9525">
            <a:solidFill>
              <a:srgbClr val="FF6600"/>
            </a:solidFill>
            <a:round/>
            <a:headEnd/>
            <a:tailEnd/>
          </a:ln>
          <a:effectLst>
            <a:outerShdw dist="23000" dir="5400000" rotWithShape="0">
              <a:srgbClr val="808080">
                <a:alpha val="34999"/>
              </a:srgbClr>
            </a:outerShdw>
          </a:effectLst>
        </p:spPr>
        <p:txBody>
          <a:bodyPr/>
          <a:lstStyle/>
          <a:p>
            <a:pPr marL="177800"/>
            <a:r>
              <a:rPr lang="en-US" sz="2800" dirty="0" smtClean="0">
                <a:solidFill>
                  <a:schemeClr val="bg1"/>
                </a:solidFill>
              </a:rPr>
              <a:t>Peptides can indeed enhance communication!</a:t>
            </a:r>
            <a:endParaRPr lang="en-US" sz="2800" dirty="0">
              <a:solidFill>
                <a:schemeClr val="bg1"/>
              </a:solidFill>
            </a:endParaRPr>
          </a:p>
        </p:txBody>
      </p:sp>
    </p:spTree>
    <p:extLst>
      <p:ext uri="{BB962C8B-B14F-4D97-AF65-F5344CB8AC3E}">
        <p14:creationId xmlns:p14="http://schemas.microsoft.com/office/powerpoint/2010/main" val="210175237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peptide docking approaches</a:t>
            </a:r>
            <a:endParaRPr lang="en-US" dirty="0"/>
          </a:p>
        </p:txBody>
      </p:sp>
      <p:sp>
        <p:nvSpPr>
          <p:cNvPr id="5" name="Content Placeholder 4"/>
          <p:cNvSpPr>
            <a:spLocks noGrp="1"/>
          </p:cNvSpPr>
          <p:nvPr>
            <p:ph idx="1"/>
          </p:nvPr>
        </p:nvSpPr>
        <p:spPr/>
        <p:txBody>
          <a:bodyPr/>
          <a:lstStyle/>
          <a:p>
            <a:endParaRPr lang="en-US"/>
          </a:p>
        </p:txBody>
      </p:sp>
    </p:spTree>
    <p:extLst>
      <p:ext uri="{BB962C8B-B14F-4D97-AF65-F5344CB8AC3E}">
        <p14:creationId xmlns:p14="http://schemas.microsoft.com/office/powerpoint/2010/main" val="326976360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gure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856" y="1455618"/>
            <a:ext cx="7203174" cy="5402381"/>
          </a:xfrm>
          <a:prstGeom prst="rect">
            <a:avLst/>
          </a:prstGeom>
        </p:spPr>
      </p:pic>
      <p:sp>
        <p:nvSpPr>
          <p:cNvPr id="6" name="Title 5"/>
          <p:cNvSpPr>
            <a:spLocks noGrp="1"/>
          </p:cNvSpPr>
          <p:nvPr>
            <p:ph type="title"/>
          </p:nvPr>
        </p:nvSpPr>
        <p:spPr/>
        <p:txBody>
          <a:bodyPr>
            <a:normAutofit fontScale="90000"/>
          </a:bodyPr>
          <a:lstStyle/>
          <a:p>
            <a:r>
              <a:rPr lang="en-US" dirty="0" err="1"/>
              <a:t>GalaxyPepDock</a:t>
            </a:r>
            <a:r>
              <a:rPr lang="en-US" dirty="0"/>
              <a:t>, </a:t>
            </a:r>
            <a:r>
              <a:rPr lang="en-US" dirty="0" err="1"/>
              <a:t>Seok</a:t>
            </a:r>
            <a:r>
              <a:rPr lang="en-US" dirty="0"/>
              <a:t> group</a:t>
            </a:r>
            <a:br>
              <a:rPr lang="en-US" dirty="0"/>
            </a:br>
            <a:r>
              <a:rPr lang="en-US" sz="2700" dirty="0"/>
              <a:t>http://</a:t>
            </a:r>
            <a:r>
              <a:rPr lang="en-US" sz="2700" dirty="0" err="1"/>
              <a:t>galaxy.seoklab.org</a:t>
            </a:r>
            <a:r>
              <a:rPr lang="en-US" sz="2700" dirty="0"/>
              <a:t>/</a:t>
            </a:r>
            <a:r>
              <a:rPr lang="en-US" sz="2700" dirty="0" err="1"/>
              <a:t>cgi</a:t>
            </a:r>
            <a:r>
              <a:rPr lang="en-US" sz="2700" dirty="0"/>
              <a:t>-bin/</a:t>
            </a:r>
            <a:r>
              <a:rPr lang="en-US" sz="2700" dirty="0" err="1"/>
              <a:t>submit.cgi?type</a:t>
            </a:r>
            <a:r>
              <a:rPr lang="en-US" sz="2700" dirty="0"/>
              <a:t>=</a:t>
            </a:r>
            <a:r>
              <a:rPr lang="en-US" sz="2700" dirty="0" smtClean="0"/>
              <a:t>PEPTDOCK</a:t>
            </a:r>
            <a:endParaRPr lang="en-US" sz="2700" dirty="0"/>
          </a:p>
        </p:txBody>
      </p:sp>
      <p:sp>
        <p:nvSpPr>
          <p:cNvPr id="7" name="Content Placeholder 6"/>
          <p:cNvSpPr>
            <a:spLocks noGrp="1"/>
          </p:cNvSpPr>
          <p:nvPr>
            <p:ph idx="1"/>
          </p:nvPr>
        </p:nvSpPr>
        <p:spPr>
          <a:xfrm>
            <a:off x="257409" y="5821720"/>
            <a:ext cx="4409135" cy="846662"/>
          </a:xfrm>
        </p:spPr>
        <p:style>
          <a:lnRef idx="2">
            <a:schemeClr val="dk1"/>
          </a:lnRef>
          <a:fillRef idx="1">
            <a:schemeClr val="lt1"/>
          </a:fillRef>
          <a:effectRef idx="0">
            <a:schemeClr val="dk1"/>
          </a:effectRef>
          <a:fontRef idx="minor">
            <a:schemeClr val="dk1"/>
          </a:fontRef>
        </p:style>
        <p:txBody>
          <a:bodyPr anchor="ctr"/>
          <a:lstStyle/>
          <a:p>
            <a:pPr marL="0" indent="0" algn="ctr">
              <a:buNone/>
            </a:pPr>
            <a:r>
              <a:rPr lang="en-US" dirty="0" smtClean="0"/>
              <a:t>Template-based docking</a:t>
            </a:r>
            <a:endParaRPr lang="en-US" dirty="0"/>
          </a:p>
        </p:txBody>
      </p:sp>
    </p:spTree>
    <p:extLst>
      <p:ext uri="{BB962C8B-B14F-4D97-AF65-F5344CB8AC3E}">
        <p14:creationId xmlns:p14="http://schemas.microsoft.com/office/powerpoint/2010/main" val="159739200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PEPFOLD 3, </a:t>
            </a:r>
            <a:r>
              <a:rPr lang="en-US" dirty="0" err="1" smtClean="0"/>
              <a:t>Tuffery</a:t>
            </a:r>
            <a:r>
              <a:rPr lang="en-US" dirty="0" smtClean="0"/>
              <a:t> </a:t>
            </a:r>
            <a:r>
              <a:rPr lang="en-US" dirty="0"/>
              <a:t>group</a:t>
            </a:r>
            <a:br>
              <a:rPr lang="en-US" dirty="0"/>
            </a:br>
            <a:r>
              <a:rPr lang="en-US" sz="2700" dirty="0"/>
              <a:t>http://</a:t>
            </a:r>
            <a:r>
              <a:rPr lang="en-US" sz="2700" dirty="0" err="1"/>
              <a:t>bioserv.rpbs.univ-paris-diderot.fr</a:t>
            </a:r>
            <a:r>
              <a:rPr lang="en-US" sz="2700" dirty="0"/>
              <a:t>/services/PEP-FOLD3/</a:t>
            </a:r>
          </a:p>
        </p:txBody>
      </p:sp>
      <p:pic>
        <p:nvPicPr>
          <p:cNvPr id="2" name="Picture 1" descr="Screen Shot 2016-05-31 at 2.58.3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3704"/>
            <a:ext cx="9144000" cy="4248286"/>
          </a:xfrm>
          <a:prstGeom prst="rect">
            <a:avLst/>
          </a:prstGeom>
        </p:spPr>
      </p:pic>
      <p:sp>
        <p:nvSpPr>
          <p:cNvPr id="7" name="Content Placeholder 6"/>
          <p:cNvSpPr>
            <a:spLocks noGrp="1"/>
          </p:cNvSpPr>
          <p:nvPr>
            <p:ph idx="1"/>
          </p:nvPr>
        </p:nvSpPr>
        <p:spPr>
          <a:xfrm>
            <a:off x="86157" y="3281852"/>
            <a:ext cx="2425497" cy="3386530"/>
          </a:xfrm>
        </p:spPr>
        <p:style>
          <a:lnRef idx="2">
            <a:schemeClr val="dk1"/>
          </a:lnRef>
          <a:fillRef idx="1">
            <a:schemeClr val="lt1"/>
          </a:fillRef>
          <a:effectRef idx="0">
            <a:schemeClr val="dk1"/>
          </a:effectRef>
          <a:fontRef idx="minor">
            <a:schemeClr val="dk1"/>
          </a:fontRef>
        </p:style>
        <p:txBody>
          <a:bodyPr anchor="ctr">
            <a:normAutofit lnSpcReduction="10000"/>
          </a:bodyPr>
          <a:lstStyle/>
          <a:p>
            <a:pPr marL="0" indent="0" algn="ctr">
              <a:buNone/>
            </a:pPr>
            <a:r>
              <a:rPr lang="en-US" dirty="0" smtClean="0"/>
              <a:t>Folding peptides from fragments, </a:t>
            </a:r>
          </a:p>
          <a:p>
            <a:pPr marL="0" indent="0" algn="ctr">
              <a:buNone/>
            </a:pPr>
            <a:r>
              <a:rPr lang="en-US" dirty="0" smtClean="0">
                <a:solidFill>
                  <a:srgbClr val="800000"/>
                </a:solidFill>
              </a:rPr>
              <a:t>within the context of a receptor</a:t>
            </a:r>
            <a:endParaRPr lang="en-US" dirty="0">
              <a:solidFill>
                <a:srgbClr val="800000"/>
              </a:solidFill>
            </a:endParaRPr>
          </a:p>
        </p:txBody>
      </p:sp>
      <p:sp>
        <p:nvSpPr>
          <p:cNvPr id="4" name="Rectangle 3"/>
          <p:cNvSpPr/>
          <p:nvPr/>
        </p:nvSpPr>
        <p:spPr>
          <a:xfrm>
            <a:off x="2660650" y="5035550"/>
            <a:ext cx="6197600" cy="685800"/>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2859975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5-31 at 3.04.3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82780"/>
            <a:ext cx="9144000" cy="5293895"/>
          </a:xfrm>
          <a:prstGeom prst="rect">
            <a:avLst/>
          </a:prstGeom>
        </p:spPr>
      </p:pic>
      <p:sp>
        <p:nvSpPr>
          <p:cNvPr id="6" name="Title 5"/>
          <p:cNvSpPr>
            <a:spLocks noGrp="1"/>
          </p:cNvSpPr>
          <p:nvPr>
            <p:ph type="title"/>
          </p:nvPr>
        </p:nvSpPr>
        <p:spPr/>
        <p:txBody>
          <a:bodyPr>
            <a:normAutofit fontScale="90000"/>
          </a:bodyPr>
          <a:lstStyle/>
          <a:p>
            <a:r>
              <a:rPr lang="en-US" dirty="0" err="1" smtClean="0"/>
              <a:t>pepATTRACT</a:t>
            </a:r>
            <a:r>
              <a:rPr lang="en-US" dirty="0" smtClean="0"/>
              <a:t>, Zacharias </a:t>
            </a:r>
            <a:r>
              <a:rPr lang="en-US" dirty="0"/>
              <a:t>group</a:t>
            </a:r>
            <a:br>
              <a:rPr lang="en-US" dirty="0"/>
            </a:br>
            <a:r>
              <a:rPr lang="en-US" sz="2700" dirty="0" smtClean="0"/>
              <a:t>Web interface at </a:t>
            </a:r>
            <a:r>
              <a:rPr lang="en-US" sz="2400" i="1" dirty="0" err="1" smtClean="0"/>
              <a:t>www.attract.ph.tum.de</a:t>
            </a:r>
            <a:r>
              <a:rPr lang="en-US" sz="2400" i="1" dirty="0"/>
              <a:t>/</a:t>
            </a:r>
            <a:r>
              <a:rPr lang="en-US" sz="2400" i="1" dirty="0" err="1" smtClean="0"/>
              <a:t>peptide.html</a:t>
            </a:r>
            <a:endParaRPr lang="en-US" sz="2700" i="1" dirty="0"/>
          </a:p>
        </p:txBody>
      </p:sp>
      <p:sp>
        <p:nvSpPr>
          <p:cNvPr id="8" name="Content Placeholder 6"/>
          <p:cNvSpPr txBox="1">
            <a:spLocks/>
          </p:cNvSpPr>
          <p:nvPr/>
        </p:nvSpPr>
        <p:spPr>
          <a:xfrm>
            <a:off x="5699913" y="3281852"/>
            <a:ext cx="3218599" cy="338653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indent="0">
              <a:buFont typeface="Arial"/>
              <a:buNone/>
            </a:pPr>
            <a:r>
              <a:rPr lang="en-US" dirty="0" smtClean="0"/>
              <a:t>Scripting interface (no server, yet)</a:t>
            </a:r>
          </a:p>
          <a:p>
            <a:pPr marL="0" indent="0">
              <a:buFont typeface="Arial"/>
              <a:buNone/>
            </a:pPr>
            <a:r>
              <a:rPr lang="en-US" dirty="0" smtClean="0"/>
              <a:t>Efficient use of reduced atom model for fast search</a:t>
            </a:r>
            <a:endParaRPr lang="en-US" dirty="0">
              <a:solidFill>
                <a:srgbClr val="800000"/>
              </a:solidFill>
            </a:endParaRPr>
          </a:p>
        </p:txBody>
      </p:sp>
    </p:spTree>
    <p:extLst>
      <p:ext uri="{BB962C8B-B14F-4D97-AF65-F5344CB8AC3E}">
        <p14:creationId xmlns:p14="http://schemas.microsoft.com/office/powerpoint/2010/main" val="72276657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err="1" smtClean="0"/>
              <a:t>CABSdock</a:t>
            </a:r>
            <a:r>
              <a:rPr lang="en-US" dirty="0" smtClean="0"/>
              <a:t>, </a:t>
            </a:r>
            <a:r>
              <a:rPr lang="en-US" dirty="0" err="1" smtClean="0"/>
              <a:t>Kmiecik</a:t>
            </a:r>
            <a:r>
              <a:rPr lang="en-US" dirty="0" smtClean="0"/>
              <a:t> </a:t>
            </a:r>
            <a:r>
              <a:rPr lang="en-US" dirty="0"/>
              <a:t>group</a:t>
            </a:r>
            <a:br>
              <a:rPr lang="en-US" dirty="0"/>
            </a:br>
            <a:r>
              <a:rPr lang="en-US" sz="2700" dirty="0"/>
              <a:t>http://</a:t>
            </a:r>
            <a:r>
              <a:rPr lang="en-US" sz="2700" dirty="0" err="1"/>
              <a:t>biocomp.chem.uw.edu.pl</a:t>
            </a:r>
            <a:r>
              <a:rPr lang="en-US" sz="2700" dirty="0"/>
              <a:t>/</a:t>
            </a:r>
            <a:r>
              <a:rPr lang="en-US" sz="2700" dirty="0" err="1"/>
              <a:t>CABSdock</a:t>
            </a:r>
            <a:r>
              <a:rPr lang="en-US" sz="2700" dirty="0"/>
              <a:t>/</a:t>
            </a:r>
          </a:p>
        </p:txBody>
      </p:sp>
      <p:pic>
        <p:nvPicPr>
          <p:cNvPr id="2" name="Picture 1" descr="Screen Shot 2016-05-31 at 3.28.5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7082" y="1449055"/>
            <a:ext cx="5223300" cy="5134769"/>
          </a:xfrm>
          <a:prstGeom prst="rect">
            <a:avLst/>
          </a:prstGeom>
        </p:spPr>
      </p:pic>
    </p:spTree>
    <p:extLst>
      <p:ext uri="{BB962C8B-B14F-4D97-AF65-F5344CB8AC3E}">
        <p14:creationId xmlns:p14="http://schemas.microsoft.com/office/powerpoint/2010/main" val="117677904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err="1" smtClean="0"/>
              <a:t>PepCrawler</a:t>
            </a:r>
            <a:r>
              <a:rPr lang="en-US" dirty="0" smtClean="0"/>
              <a:t>, </a:t>
            </a:r>
            <a:r>
              <a:rPr lang="en-US" dirty="0" err="1" smtClean="0"/>
              <a:t>Wolfson</a:t>
            </a:r>
            <a:r>
              <a:rPr lang="en-US" dirty="0" smtClean="0"/>
              <a:t> </a:t>
            </a:r>
            <a:r>
              <a:rPr lang="en-US" dirty="0"/>
              <a:t>group</a:t>
            </a:r>
            <a:br>
              <a:rPr lang="en-US" dirty="0"/>
            </a:br>
            <a:r>
              <a:rPr lang="en-US" sz="2700" dirty="0"/>
              <a:t>http://bioinfo3d.cs.tau.ac.il/</a:t>
            </a:r>
            <a:r>
              <a:rPr lang="en-US" sz="2700" dirty="0" err="1"/>
              <a:t>PepCrawler</a:t>
            </a:r>
            <a:r>
              <a:rPr lang="en-US" sz="2700" dirty="0" smtClean="0"/>
              <a:t>/</a:t>
            </a:r>
            <a:endParaRPr lang="en-US" sz="1600" dirty="0"/>
          </a:p>
        </p:txBody>
      </p:sp>
      <p:pic>
        <p:nvPicPr>
          <p:cNvPr id="3" name="Picture 2" descr="Screen Shot 2016-06-01 at 9.15.0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70813"/>
            <a:ext cx="9144000" cy="5349809"/>
          </a:xfrm>
          <a:prstGeom prst="rect">
            <a:avLst/>
          </a:prstGeom>
        </p:spPr>
      </p:pic>
    </p:spTree>
    <p:extLst>
      <p:ext uri="{BB962C8B-B14F-4D97-AF65-F5344CB8AC3E}">
        <p14:creationId xmlns:p14="http://schemas.microsoft.com/office/powerpoint/2010/main" val="6299246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will talk about today …</a:t>
            </a:r>
            <a:endParaRPr lang="en-US" dirty="0"/>
          </a:p>
        </p:txBody>
      </p:sp>
      <p:sp>
        <p:nvSpPr>
          <p:cNvPr id="3" name="Content Placeholder 2"/>
          <p:cNvSpPr>
            <a:spLocks noGrp="1"/>
          </p:cNvSpPr>
          <p:nvPr>
            <p:ph idx="1"/>
          </p:nvPr>
        </p:nvSpPr>
        <p:spPr/>
        <p:txBody>
          <a:bodyPr>
            <a:normAutofit/>
          </a:bodyPr>
          <a:lstStyle/>
          <a:p>
            <a:pPr>
              <a:buFont typeface="Wingdings" charset="2"/>
              <a:buChar char="ü"/>
            </a:pPr>
            <a:r>
              <a:rPr lang="en-US" dirty="0" smtClean="0"/>
              <a:t>Short introduction to Rosetta</a:t>
            </a:r>
          </a:p>
          <a:p>
            <a:pPr>
              <a:buFont typeface="Wingdings" charset="2"/>
              <a:buChar char="ü"/>
            </a:pPr>
            <a:r>
              <a:rPr lang="en-US" dirty="0" smtClean="0"/>
              <a:t>Features of peptide-protein interactions</a:t>
            </a:r>
          </a:p>
          <a:p>
            <a:pPr>
              <a:buFont typeface="Wingdings" charset="2"/>
              <a:buChar char="ü"/>
            </a:pPr>
            <a:r>
              <a:rPr lang="en-US" dirty="0" smtClean="0"/>
              <a:t>Peptide-protein docking using Rosetta FlexPepDock </a:t>
            </a:r>
          </a:p>
          <a:p>
            <a:pPr marL="457200" lvl="1" indent="0">
              <a:buNone/>
            </a:pPr>
            <a:endParaRPr lang="en-US" dirty="0" smtClean="0"/>
          </a:p>
          <a:p>
            <a:endParaRPr lang="en-US" dirty="0"/>
          </a:p>
        </p:txBody>
      </p:sp>
    </p:spTree>
    <p:extLst>
      <p:ext uri="{BB962C8B-B14F-4D97-AF65-F5344CB8AC3E}">
        <p14:creationId xmlns:p14="http://schemas.microsoft.com/office/powerpoint/2010/main" val="175235142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will talk about today …</a:t>
            </a:r>
            <a:endParaRPr lang="en-US" dirty="0"/>
          </a:p>
        </p:txBody>
      </p:sp>
      <p:sp>
        <p:nvSpPr>
          <p:cNvPr id="13" name="Content Placeholder 12"/>
          <p:cNvSpPr>
            <a:spLocks noGrp="1"/>
          </p:cNvSpPr>
          <p:nvPr>
            <p:ph idx="1"/>
          </p:nvPr>
        </p:nvSpPr>
        <p:spPr>
          <a:xfrm>
            <a:off x="457200" y="1600200"/>
            <a:ext cx="6510497" cy="4525963"/>
          </a:xfrm>
        </p:spPr>
        <p:txBody>
          <a:bodyPr>
            <a:normAutofit/>
          </a:bodyPr>
          <a:lstStyle/>
          <a:p>
            <a:pPr marL="0" indent="0">
              <a:buNone/>
            </a:pPr>
            <a:r>
              <a:rPr lang="en-US" dirty="0" smtClean="0"/>
              <a:t>…. </a:t>
            </a:r>
            <a:r>
              <a:rPr lang="en-US" dirty="0"/>
              <a:t>a</a:t>
            </a:r>
            <a:r>
              <a:rPr lang="en-US" dirty="0" smtClean="0"/>
              <a:t>nd do:</a:t>
            </a:r>
            <a:endParaRPr lang="en-US" dirty="0"/>
          </a:p>
          <a:p>
            <a:pPr>
              <a:buFont typeface="Wingdings" charset="2"/>
              <a:buChar char="q"/>
            </a:pPr>
            <a:r>
              <a:rPr lang="he-IL" dirty="0" smtClean="0"/>
              <a:t> </a:t>
            </a:r>
            <a:r>
              <a:rPr lang="en-US" dirty="0" smtClean="0"/>
              <a:t>Run FlexPepDock refinement on server (easy)</a:t>
            </a:r>
          </a:p>
          <a:p>
            <a:pPr>
              <a:buFont typeface="Wingdings" charset="2"/>
              <a:buChar char="q"/>
            </a:pPr>
            <a:r>
              <a:rPr lang="he-IL" dirty="0" smtClean="0"/>
              <a:t> </a:t>
            </a:r>
            <a:r>
              <a:rPr lang="en-US" dirty="0" smtClean="0"/>
              <a:t>Run prediction yourself </a:t>
            </a:r>
            <a:r>
              <a:rPr lang="en-US" dirty="0" smtClean="0">
                <a:sym typeface="Wingdings"/>
              </a:rPr>
              <a:t></a:t>
            </a:r>
          </a:p>
          <a:p>
            <a:pPr>
              <a:buFont typeface="Wingdings" charset="2"/>
              <a:buChar char="q"/>
            </a:pPr>
            <a:r>
              <a:rPr lang="he-IL" dirty="0" smtClean="0">
                <a:sym typeface="Wingdings"/>
              </a:rPr>
              <a:t> </a:t>
            </a:r>
            <a:r>
              <a:rPr lang="en-US" dirty="0" smtClean="0">
                <a:sym typeface="Wingdings"/>
              </a:rPr>
              <a:t>Run ab initio FlexPepDock</a:t>
            </a:r>
          </a:p>
          <a:p>
            <a:pPr marL="0" indent="0">
              <a:buNone/>
            </a:pPr>
            <a:endParaRPr lang="en-US" dirty="0" smtClean="0">
              <a:sym typeface="Wingdings"/>
            </a:endParaRPr>
          </a:p>
          <a:p>
            <a:pPr>
              <a:buFont typeface="Wingdings" charset="2"/>
              <a:buChar char="q"/>
            </a:pPr>
            <a:r>
              <a:rPr lang="he-IL" dirty="0" smtClean="0">
                <a:sym typeface="Wingdings"/>
              </a:rPr>
              <a:t> </a:t>
            </a:r>
            <a:r>
              <a:rPr lang="en-US" dirty="0" smtClean="0">
                <a:sym typeface="Wingdings"/>
              </a:rPr>
              <a:t>Predict binding partners using Rosetta FlexPepBind</a:t>
            </a:r>
            <a:endParaRPr lang="en-US" dirty="0" smtClean="0"/>
          </a:p>
          <a:p>
            <a:pPr marL="0" indent="0">
              <a:buNone/>
            </a:pPr>
            <a:endParaRPr lang="en-US" dirty="0"/>
          </a:p>
          <a:p>
            <a:pPr marL="0" indent="0">
              <a:buNone/>
            </a:pPr>
            <a:endParaRPr lang="en-US" dirty="0"/>
          </a:p>
        </p:txBody>
      </p:sp>
      <p:pic>
        <p:nvPicPr>
          <p:cNvPr id="14" name="Picture 6" descr="FlexPepDock"/>
          <p:cNvPicPr>
            <a:picLocks noChangeAspect="1" noChangeArrowheads="1"/>
          </p:cNvPicPr>
          <p:nvPr/>
        </p:nvPicPr>
        <p:blipFill>
          <a:blip r:embed="rId2">
            <a:alphaModFix/>
          </a:blip>
          <a:srcRect l="23485" r="24552" b="25396"/>
          <a:stretch>
            <a:fillRect/>
          </a:stretch>
        </p:blipFill>
        <p:spPr bwMode="auto">
          <a:xfrm>
            <a:off x="6349669" y="1953042"/>
            <a:ext cx="2537497" cy="72332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5" name="Moon 14"/>
          <p:cNvSpPr/>
          <p:nvPr/>
        </p:nvSpPr>
        <p:spPr>
          <a:xfrm>
            <a:off x="8028196" y="3009546"/>
            <a:ext cx="877451" cy="600579"/>
          </a:xfrm>
          <a:prstGeom prst="moon">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6" name="Freeform 15"/>
          <p:cNvSpPr/>
          <p:nvPr/>
        </p:nvSpPr>
        <p:spPr>
          <a:xfrm rot="11441654">
            <a:off x="8576602" y="3065954"/>
            <a:ext cx="292485" cy="421409"/>
          </a:xfrm>
          <a:custGeom>
            <a:avLst/>
            <a:gdLst>
              <a:gd name="connsiteX0" fmla="*/ 38485 w 292485"/>
              <a:gd name="connsiteY0" fmla="*/ 0 h 421409"/>
              <a:gd name="connsiteX1" fmla="*/ 292485 w 292485"/>
              <a:gd name="connsiteY1" fmla="*/ 138545 h 421409"/>
              <a:gd name="connsiteX2" fmla="*/ 38485 w 292485"/>
              <a:gd name="connsiteY2" fmla="*/ 381000 h 421409"/>
              <a:gd name="connsiteX3" fmla="*/ 61576 w 292485"/>
              <a:gd name="connsiteY3" fmla="*/ 381000 h 421409"/>
            </a:gdLst>
            <a:ahLst/>
            <a:cxnLst>
              <a:cxn ang="0">
                <a:pos x="connsiteX0" y="connsiteY0"/>
              </a:cxn>
              <a:cxn ang="0">
                <a:pos x="connsiteX1" y="connsiteY1"/>
              </a:cxn>
              <a:cxn ang="0">
                <a:pos x="connsiteX2" y="connsiteY2"/>
              </a:cxn>
              <a:cxn ang="0">
                <a:pos x="connsiteX3" y="connsiteY3"/>
              </a:cxn>
            </a:cxnLst>
            <a:rect l="l" t="t" r="r" b="b"/>
            <a:pathLst>
              <a:path w="292485" h="421409">
                <a:moveTo>
                  <a:pt x="38485" y="0"/>
                </a:moveTo>
                <a:cubicBezTo>
                  <a:pt x="165485" y="37522"/>
                  <a:pt x="292485" y="75045"/>
                  <a:pt x="292485" y="138545"/>
                </a:cubicBezTo>
                <a:cubicBezTo>
                  <a:pt x="292485" y="202045"/>
                  <a:pt x="76970" y="340591"/>
                  <a:pt x="38485" y="381000"/>
                </a:cubicBezTo>
                <a:cubicBezTo>
                  <a:pt x="0" y="421409"/>
                  <a:pt x="61576" y="381000"/>
                  <a:pt x="61576" y="381000"/>
                </a:cubicBezTo>
              </a:path>
            </a:pathLst>
          </a:custGeom>
          <a:noFill/>
          <a:ln w="76200" cap="flat" cmpd="sng" algn="ctr">
            <a:solidFill>
              <a:schemeClr val="accent4">
                <a:shade val="95000"/>
                <a:satMod val="105000"/>
              </a:schemeClr>
            </a:solidFill>
            <a:prstDash val="solid"/>
            <a:round/>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7" name="Moon 16"/>
          <p:cNvSpPr/>
          <p:nvPr/>
        </p:nvSpPr>
        <p:spPr>
          <a:xfrm>
            <a:off x="7925040" y="3864253"/>
            <a:ext cx="877451" cy="600579"/>
          </a:xfrm>
          <a:prstGeom prst="moon">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8" name="Block Arc 17"/>
          <p:cNvSpPr/>
          <p:nvPr/>
        </p:nvSpPr>
        <p:spPr>
          <a:xfrm rot="16365120">
            <a:off x="8444866" y="3661380"/>
            <a:ext cx="753021" cy="987736"/>
          </a:xfrm>
          <a:prstGeom prst="blockArc">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schemeClr val="tx1"/>
              </a:solidFill>
            </a:endParaRPr>
          </a:p>
        </p:txBody>
      </p:sp>
      <p:grpSp>
        <p:nvGrpSpPr>
          <p:cNvPr id="21" name="Group 20"/>
          <p:cNvGrpSpPr/>
          <p:nvPr/>
        </p:nvGrpSpPr>
        <p:grpSpPr>
          <a:xfrm>
            <a:off x="6501322" y="2986517"/>
            <a:ext cx="932750" cy="1047421"/>
            <a:chOff x="3662977" y="1427409"/>
            <a:chExt cx="1567933" cy="1899786"/>
          </a:xfrm>
        </p:grpSpPr>
        <p:sp>
          <p:nvSpPr>
            <p:cNvPr id="23" name="Rounded Rectangle 22"/>
            <p:cNvSpPr/>
            <p:nvPr/>
          </p:nvSpPr>
          <p:spPr>
            <a:xfrm>
              <a:off x="3662977" y="1693431"/>
              <a:ext cx="1567933" cy="1633764"/>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white"/>
                </a:solidFill>
                <a:latin typeface="Calibri"/>
              </a:endParaRPr>
            </a:p>
          </p:txBody>
        </p:sp>
        <p:sp>
          <p:nvSpPr>
            <p:cNvPr id="25" name="Oval 24"/>
            <p:cNvSpPr>
              <a:spLocks noChangeArrowheads="1"/>
            </p:cNvSpPr>
            <p:nvPr/>
          </p:nvSpPr>
          <p:spPr bwMode="auto">
            <a:xfrm>
              <a:off x="3819531" y="1902528"/>
              <a:ext cx="293855" cy="309366"/>
            </a:xfrm>
            <a:prstGeom prst="ellipse">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anchor="ctr"/>
            <a:lstStyle/>
            <a:p>
              <a:pPr>
                <a:defRPr/>
              </a:pPr>
              <a:endParaRPr lang="en-US">
                <a:solidFill>
                  <a:prstClr val="white"/>
                </a:solidFill>
                <a:latin typeface="Calibri"/>
              </a:endParaRPr>
            </a:p>
          </p:txBody>
        </p:sp>
        <p:grpSp>
          <p:nvGrpSpPr>
            <p:cNvPr id="26" name="Group 30"/>
            <p:cNvGrpSpPr>
              <a:grpSpLocks/>
            </p:cNvGrpSpPr>
            <p:nvPr/>
          </p:nvGrpSpPr>
          <p:grpSpPr bwMode="auto">
            <a:xfrm>
              <a:off x="4218898" y="2291146"/>
              <a:ext cx="649924" cy="941464"/>
              <a:chOff x="7543802" y="1375843"/>
              <a:chExt cx="944089" cy="1390787"/>
            </a:xfrm>
          </p:grpSpPr>
          <p:sp>
            <p:nvSpPr>
              <p:cNvPr id="32" name="Rectangle 31"/>
              <p:cNvSpPr>
                <a:spLocks noChangeArrowheads="1"/>
              </p:cNvSpPr>
              <p:nvPr/>
            </p:nvSpPr>
            <p:spPr bwMode="auto">
              <a:xfrm>
                <a:off x="7543802" y="1375843"/>
                <a:ext cx="944089" cy="1390787"/>
              </a:xfrm>
              <a:prstGeom prst="rect">
                <a:avLst/>
              </a:prstGeom>
              <a:solidFill>
                <a:srgbClr val="FFFFFF"/>
              </a:solidFill>
              <a:ln w="9525">
                <a:noFill/>
                <a:miter lim="800000"/>
                <a:headEnd/>
                <a:tailEnd/>
              </a:ln>
              <a:effectLst/>
            </p:spPr>
            <p:txBody>
              <a:bodyPr anchor="ctr"/>
              <a:lstStyle/>
              <a:p>
                <a:pPr>
                  <a:defRPr/>
                </a:pPr>
                <a:endParaRPr lang="en-US">
                  <a:solidFill>
                    <a:prstClr val="white"/>
                  </a:solidFill>
                  <a:latin typeface="Calibri"/>
                </a:endParaRPr>
              </a:p>
            </p:txBody>
          </p:sp>
          <p:cxnSp>
            <p:nvCxnSpPr>
              <p:cNvPr id="33" name="Curved Connector 32"/>
              <p:cNvCxnSpPr>
                <a:cxnSpLocks noChangeShapeType="1"/>
              </p:cNvCxnSpPr>
              <p:nvPr/>
            </p:nvCxnSpPr>
            <p:spPr bwMode="auto">
              <a:xfrm>
                <a:off x="7848472" y="2133476"/>
                <a:ext cx="457008" cy="355455"/>
              </a:xfrm>
              <a:prstGeom prst="curvedConnector3">
                <a:avLst>
                  <a:gd name="adj1" fmla="val 50000"/>
                </a:avLst>
              </a:prstGeom>
              <a:noFill/>
              <a:ln w="76200">
                <a:solidFill>
                  <a:srgbClr val="000090"/>
                </a:solidFill>
                <a:round/>
                <a:headEnd/>
                <a:tailEnd/>
              </a:ln>
              <a:effectLst>
                <a:outerShdw dist="20000" dir="5400000" rotWithShape="0">
                  <a:srgbClr val="808080">
                    <a:alpha val="37999"/>
                  </a:srgbClr>
                </a:outerShdw>
              </a:effectLst>
            </p:spPr>
          </p:cxnSp>
        </p:grpSp>
        <p:sp>
          <p:nvSpPr>
            <p:cNvPr id="27" name="Oval 26"/>
            <p:cNvSpPr>
              <a:spLocks noChangeArrowheads="1"/>
            </p:cNvSpPr>
            <p:nvPr/>
          </p:nvSpPr>
          <p:spPr bwMode="auto">
            <a:xfrm>
              <a:off x="4292087" y="2820122"/>
              <a:ext cx="293855" cy="309366"/>
            </a:xfrm>
            <a:prstGeom prst="ellipse">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anchor="ctr"/>
            <a:lstStyle/>
            <a:p>
              <a:pPr>
                <a:defRPr/>
              </a:pPr>
              <a:endParaRPr lang="en-US">
                <a:solidFill>
                  <a:prstClr val="white"/>
                </a:solidFill>
                <a:latin typeface="Calibri"/>
              </a:endParaRPr>
            </a:p>
          </p:txBody>
        </p:sp>
        <p:sp>
          <p:nvSpPr>
            <p:cNvPr id="28" name="Rectangle 27"/>
            <p:cNvSpPr>
              <a:spLocks noChangeArrowheads="1"/>
            </p:cNvSpPr>
            <p:nvPr/>
          </p:nvSpPr>
          <p:spPr bwMode="auto">
            <a:xfrm>
              <a:off x="4555504" y="1744723"/>
              <a:ext cx="544015" cy="634845"/>
            </a:xfrm>
            <a:prstGeom prst="rect">
              <a:avLst/>
            </a:prstGeom>
            <a:solidFill>
              <a:srgbClr val="FFFFFF"/>
            </a:solidFill>
            <a:ln w="9525">
              <a:noFill/>
              <a:miter lim="800000"/>
              <a:headEnd/>
              <a:tailEnd/>
            </a:ln>
            <a:effectLst/>
          </p:spPr>
          <p:txBody>
            <a:bodyPr anchor="ctr"/>
            <a:lstStyle/>
            <a:p>
              <a:pPr>
                <a:defRPr/>
              </a:pPr>
              <a:endParaRPr lang="en-US">
                <a:solidFill>
                  <a:prstClr val="white"/>
                </a:solidFill>
                <a:latin typeface="Calibri"/>
              </a:endParaRPr>
            </a:p>
          </p:txBody>
        </p:sp>
        <p:cxnSp>
          <p:nvCxnSpPr>
            <p:cNvPr id="29" name="Curved Connector 28"/>
            <p:cNvCxnSpPr>
              <a:cxnSpLocks noChangeShapeType="1"/>
            </p:cNvCxnSpPr>
            <p:nvPr/>
          </p:nvCxnSpPr>
          <p:spPr bwMode="auto">
            <a:xfrm>
              <a:off x="4770419" y="1950967"/>
              <a:ext cx="314611" cy="240618"/>
            </a:xfrm>
            <a:prstGeom prst="curvedConnector3">
              <a:avLst>
                <a:gd name="adj1" fmla="val 50000"/>
              </a:avLst>
            </a:prstGeom>
            <a:noFill/>
            <a:ln w="76200">
              <a:solidFill>
                <a:srgbClr val="000090"/>
              </a:solidFill>
              <a:round/>
              <a:headEnd/>
              <a:tailEnd/>
            </a:ln>
            <a:effectLst>
              <a:outerShdw dist="20000" dir="5400000" rotWithShape="0">
                <a:srgbClr val="808080">
                  <a:alpha val="37999"/>
                </a:srgbClr>
              </a:outerShdw>
            </a:effectLst>
          </p:spPr>
        </p:cxnSp>
        <p:sp>
          <p:nvSpPr>
            <p:cNvPr id="30" name="Text Box 22"/>
            <p:cNvSpPr txBox="1">
              <a:spLocks noChangeArrowheads="1"/>
            </p:cNvSpPr>
            <p:nvPr/>
          </p:nvSpPr>
          <p:spPr bwMode="auto">
            <a:xfrm>
              <a:off x="4119818" y="1427409"/>
              <a:ext cx="275285" cy="1077221"/>
            </a:xfrm>
            <a:prstGeom prst="rect">
              <a:avLst/>
            </a:prstGeom>
            <a:noFill/>
            <a:ln w="9525">
              <a:noFill/>
              <a:miter lim="800000"/>
              <a:headEnd/>
              <a:tailEnd/>
            </a:ln>
            <a:effectLst/>
          </p:spPr>
          <p:txBody>
            <a:bodyPr wrap="square">
              <a:spAutoFit/>
            </a:bodyPr>
            <a:lstStyle/>
            <a:p>
              <a:pPr>
                <a:defRPr/>
              </a:pPr>
              <a:r>
                <a:rPr lang="en-US" sz="3200" dirty="0">
                  <a:solidFill>
                    <a:prstClr val="black"/>
                  </a:solidFill>
                  <a:latin typeface="Calibri"/>
                  <a:cs typeface="Arial" pitchFamily="-108" charset="0"/>
                </a:rPr>
                <a:t>+</a:t>
              </a:r>
            </a:p>
          </p:txBody>
        </p:sp>
        <p:sp>
          <p:nvSpPr>
            <p:cNvPr id="31" name="AutoShape 23"/>
            <p:cNvSpPr>
              <a:spLocks noChangeArrowheads="1"/>
            </p:cNvSpPr>
            <p:nvPr/>
          </p:nvSpPr>
          <p:spPr bwMode="auto">
            <a:xfrm>
              <a:off x="4350241" y="2260716"/>
              <a:ext cx="209741" cy="412488"/>
            </a:xfrm>
            <a:prstGeom prst="downArrow">
              <a:avLst>
                <a:gd name="adj1" fmla="val 50000"/>
                <a:gd name="adj2" fmla="val 50000"/>
              </a:avLst>
            </a:prstGeom>
            <a:solidFill>
              <a:srgbClr val="0000FF"/>
            </a:solidFill>
            <a:ln w="9525">
              <a:solidFill>
                <a:srgbClr val="0000FF"/>
              </a:solidFill>
              <a:miter lim="800000"/>
              <a:headEnd/>
              <a:tailEnd/>
            </a:ln>
            <a:effectLst/>
          </p:spPr>
          <p:txBody>
            <a:bodyPr wrap="none" anchor="ctr"/>
            <a:lstStyle/>
            <a:p>
              <a:pPr>
                <a:defRPr/>
              </a:pPr>
              <a:endParaRPr lang="en-US">
                <a:solidFill>
                  <a:prstClr val="black"/>
                </a:solidFill>
                <a:latin typeface="Calibri"/>
                <a:cs typeface="Arial" pitchFamily="-108" charset="0"/>
              </a:endParaRPr>
            </a:p>
          </p:txBody>
        </p:sp>
      </p:grpSp>
      <p:grpSp>
        <p:nvGrpSpPr>
          <p:cNvPr id="34" name="Group 33"/>
          <p:cNvGrpSpPr/>
          <p:nvPr/>
        </p:nvGrpSpPr>
        <p:grpSpPr>
          <a:xfrm>
            <a:off x="6444479" y="5116441"/>
            <a:ext cx="932750" cy="900753"/>
            <a:chOff x="7901629" y="3994890"/>
            <a:chExt cx="932750" cy="900753"/>
          </a:xfrm>
        </p:grpSpPr>
        <p:grpSp>
          <p:nvGrpSpPr>
            <p:cNvPr id="35" name="Group 34"/>
            <p:cNvGrpSpPr/>
            <p:nvPr/>
          </p:nvGrpSpPr>
          <p:grpSpPr>
            <a:xfrm>
              <a:off x="7901629" y="3994890"/>
              <a:ext cx="932750" cy="900753"/>
              <a:chOff x="3662977" y="1693431"/>
              <a:chExt cx="1567933" cy="1633764"/>
            </a:xfrm>
          </p:grpSpPr>
          <p:sp>
            <p:nvSpPr>
              <p:cNvPr id="40" name="Rounded Rectangle 39"/>
              <p:cNvSpPr/>
              <p:nvPr/>
            </p:nvSpPr>
            <p:spPr>
              <a:xfrm>
                <a:off x="3662977" y="1693431"/>
                <a:ext cx="1567933" cy="1633764"/>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prstClr val="white"/>
                  </a:solidFill>
                  <a:latin typeface="Calibri"/>
                </a:endParaRPr>
              </a:p>
            </p:txBody>
          </p:sp>
          <p:grpSp>
            <p:nvGrpSpPr>
              <p:cNvPr id="42" name="Group 30"/>
              <p:cNvGrpSpPr>
                <a:grpSpLocks/>
              </p:cNvGrpSpPr>
              <p:nvPr/>
            </p:nvGrpSpPr>
            <p:grpSpPr bwMode="auto">
              <a:xfrm>
                <a:off x="4218898" y="2291146"/>
                <a:ext cx="649924" cy="941464"/>
                <a:chOff x="7543802" y="1375843"/>
                <a:chExt cx="944089" cy="1390787"/>
              </a:xfrm>
            </p:grpSpPr>
            <p:sp>
              <p:nvSpPr>
                <p:cNvPr id="46" name="Rectangle 45"/>
                <p:cNvSpPr>
                  <a:spLocks noChangeArrowheads="1"/>
                </p:cNvSpPr>
                <p:nvPr/>
              </p:nvSpPr>
              <p:spPr bwMode="auto">
                <a:xfrm>
                  <a:off x="7543802" y="1375843"/>
                  <a:ext cx="944089" cy="1390787"/>
                </a:xfrm>
                <a:prstGeom prst="rect">
                  <a:avLst/>
                </a:prstGeom>
                <a:solidFill>
                  <a:srgbClr val="FFFFFF"/>
                </a:solidFill>
                <a:ln w="9525">
                  <a:noFill/>
                  <a:miter lim="800000"/>
                  <a:headEnd/>
                  <a:tailEnd/>
                </a:ln>
                <a:effectLst/>
              </p:spPr>
              <p:txBody>
                <a:bodyPr anchor="ctr"/>
                <a:lstStyle/>
                <a:p>
                  <a:pPr>
                    <a:defRPr/>
                  </a:pPr>
                  <a:endParaRPr lang="en-US">
                    <a:solidFill>
                      <a:prstClr val="white"/>
                    </a:solidFill>
                    <a:latin typeface="Calibri"/>
                  </a:endParaRPr>
                </a:p>
              </p:txBody>
            </p:sp>
            <p:cxnSp>
              <p:nvCxnSpPr>
                <p:cNvPr id="47" name="Curved Connector 46"/>
                <p:cNvCxnSpPr>
                  <a:cxnSpLocks noChangeShapeType="1"/>
                </p:cNvCxnSpPr>
                <p:nvPr/>
              </p:nvCxnSpPr>
              <p:spPr bwMode="auto">
                <a:xfrm>
                  <a:off x="7848472" y="2133476"/>
                  <a:ext cx="457008" cy="355455"/>
                </a:xfrm>
                <a:prstGeom prst="curvedConnector3">
                  <a:avLst>
                    <a:gd name="adj1" fmla="val 50000"/>
                  </a:avLst>
                </a:prstGeom>
                <a:noFill/>
                <a:ln w="76200">
                  <a:solidFill>
                    <a:srgbClr val="000090"/>
                  </a:solidFill>
                  <a:round/>
                  <a:headEnd/>
                  <a:tailEnd/>
                </a:ln>
                <a:effectLst>
                  <a:outerShdw dist="20000" dir="5400000" rotWithShape="0">
                    <a:srgbClr val="808080">
                      <a:alpha val="37999"/>
                    </a:srgbClr>
                  </a:outerShdw>
                </a:effectLst>
              </p:spPr>
            </p:cxnSp>
          </p:grpSp>
          <p:sp>
            <p:nvSpPr>
              <p:cNvPr id="43" name="Oval 42"/>
              <p:cNvSpPr>
                <a:spLocks noChangeArrowheads="1"/>
              </p:cNvSpPr>
              <p:nvPr/>
            </p:nvSpPr>
            <p:spPr bwMode="auto">
              <a:xfrm>
                <a:off x="4292087" y="2820122"/>
                <a:ext cx="293855" cy="309366"/>
              </a:xfrm>
              <a:prstGeom prst="ellipse">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anchor="ctr"/>
              <a:lstStyle/>
              <a:p>
                <a:pPr>
                  <a:defRPr/>
                </a:pPr>
                <a:endParaRPr lang="en-US">
                  <a:solidFill>
                    <a:prstClr val="white"/>
                  </a:solidFill>
                  <a:latin typeface="Calibri"/>
                </a:endParaRPr>
              </a:p>
            </p:txBody>
          </p:sp>
          <p:sp>
            <p:nvSpPr>
              <p:cNvPr id="44" name="Rectangle 43"/>
              <p:cNvSpPr>
                <a:spLocks noChangeArrowheads="1"/>
              </p:cNvSpPr>
              <p:nvPr/>
            </p:nvSpPr>
            <p:spPr bwMode="auto">
              <a:xfrm>
                <a:off x="4555504" y="1744723"/>
                <a:ext cx="544015" cy="634845"/>
              </a:xfrm>
              <a:prstGeom prst="rect">
                <a:avLst/>
              </a:prstGeom>
              <a:solidFill>
                <a:srgbClr val="FFFFFF"/>
              </a:solidFill>
              <a:ln w="9525">
                <a:noFill/>
                <a:miter lim="800000"/>
                <a:headEnd/>
                <a:tailEnd/>
              </a:ln>
              <a:effectLst/>
            </p:spPr>
            <p:txBody>
              <a:bodyPr anchor="ctr"/>
              <a:lstStyle/>
              <a:p>
                <a:pPr>
                  <a:defRPr/>
                </a:pPr>
                <a:endParaRPr lang="en-US">
                  <a:solidFill>
                    <a:prstClr val="white"/>
                  </a:solidFill>
                  <a:latin typeface="Calibri"/>
                </a:endParaRPr>
              </a:p>
            </p:txBody>
          </p:sp>
          <p:cxnSp>
            <p:nvCxnSpPr>
              <p:cNvPr id="45" name="Curved Connector 44"/>
              <p:cNvCxnSpPr>
                <a:cxnSpLocks noChangeShapeType="1"/>
              </p:cNvCxnSpPr>
              <p:nvPr/>
            </p:nvCxnSpPr>
            <p:spPr bwMode="auto">
              <a:xfrm>
                <a:off x="4770419" y="1950967"/>
                <a:ext cx="314611" cy="240618"/>
              </a:xfrm>
              <a:prstGeom prst="curvedConnector3">
                <a:avLst>
                  <a:gd name="adj1" fmla="val 50000"/>
                </a:avLst>
              </a:prstGeom>
              <a:noFill/>
              <a:ln w="76200">
                <a:solidFill>
                  <a:srgbClr val="000090"/>
                </a:solidFill>
                <a:round/>
                <a:headEnd/>
                <a:tailEnd/>
              </a:ln>
              <a:effectLst>
                <a:outerShdw dist="20000" dir="5400000" rotWithShape="0">
                  <a:srgbClr val="808080">
                    <a:alpha val="37999"/>
                  </a:srgbClr>
                </a:outerShdw>
              </a:effectLst>
            </p:spPr>
          </p:cxnSp>
        </p:grpSp>
        <p:cxnSp>
          <p:nvCxnSpPr>
            <p:cNvPr id="37" name="Curved Connector 36"/>
            <p:cNvCxnSpPr>
              <a:cxnSpLocks noChangeShapeType="1"/>
            </p:cNvCxnSpPr>
            <p:nvPr/>
          </p:nvCxnSpPr>
          <p:spPr bwMode="auto">
            <a:xfrm>
              <a:off x="8408389" y="4136879"/>
              <a:ext cx="187159" cy="132661"/>
            </a:xfrm>
            <a:prstGeom prst="curvedConnector3">
              <a:avLst>
                <a:gd name="adj1" fmla="val 50000"/>
              </a:avLst>
            </a:prstGeom>
            <a:noFill/>
            <a:ln w="76200">
              <a:solidFill>
                <a:srgbClr val="FF6600"/>
              </a:solidFill>
              <a:round/>
              <a:headEnd/>
              <a:tailEnd/>
            </a:ln>
            <a:effectLst>
              <a:outerShdw dist="20000" dir="5400000" rotWithShape="0">
                <a:srgbClr val="808080">
                  <a:alpha val="37999"/>
                </a:srgbClr>
              </a:outerShdw>
            </a:effectLst>
          </p:spPr>
        </p:cxnSp>
        <p:cxnSp>
          <p:nvCxnSpPr>
            <p:cNvPr id="38" name="Curved Connector 37"/>
            <p:cNvCxnSpPr>
              <a:cxnSpLocks noChangeShapeType="1"/>
            </p:cNvCxnSpPr>
            <p:nvPr/>
          </p:nvCxnSpPr>
          <p:spPr bwMode="auto">
            <a:xfrm>
              <a:off x="8221556" y="4130303"/>
              <a:ext cx="187159" cy="132661"/>
            </a:xfrm>
            <a:prstGeom prst="curvedConnector3">
              <a:avLst>
                <a:gd name="adj1" fmla="val 50000"/>
              </a:avLst>
            </a:prstGeom>
            <a:noFill/>
            <a:ln w="76200">
              <a:solidFill>
                <a:srgbClr val="FFFF00"/>
              </a:solidFill>
              <a:round/>
              <a:headEnd/>
              <a:tailEnd/>
            </a:ln>
            <a:effectLst>
              <a:outerShdw dist="20000" dir="5400000" rotWithShape="0">
                <a:srgbClr val="808080">
                  <a:alpha val="37999"/>
                </a:srgbClr>
              </a:outerShdw>
            </a:effectLst>
          </p:spPr>
        </p:cxnSp>
        <p:cxnSp>
          <p:nvCxnSpPr>
            <p:cNvPr id="39" name="Curved Connector 38"/>
            <p:cNvCxnSpPr>
              <a:cxnSpLocks noChangeShapeType="1"/>
            </p:cNvCxnSpPr>
            <p:nvPr/>
          </p:nvCxnSpPr>
          <p:spPr bwMode="auto">
            <a:xfrm>
              <a:off x="8032745" y="4130303"/>
              <a:ext cx="187159" cy="132661"/>
            </a:xfrm>
            <a:prstGeom prst="curvedConnector3">
              <a:avLst>
                <a:gd name="adj1" fmla="val 50000"/>
              </a:avLst>
            </a:prstGeom>
            <a:noFill/>
            <a:ln w="76200">
              <a:solidFill>
                <a:srgbClr val="008000"/>
              </a:solidFill>
              <a:round/>
              <a:headEnd/>
              <a:tailEnd/>
            </a:ln>
            <a:effectLst>
              <a:outerShdw dist="20000" dir="5400000" rotWithShape="0">
                <a:srgbClr val="808080">
                  <a:alpha val="37999"/>
                </a:srgbClr>
              </a:outerShdw>
            </a:effectLst>
          </p:spPr>
        </p:cxnSp>
      </p:grpSp>
    </p:spTree>
    <p:extLst>
      <p:ext uri="{BB962C8B-B14F-4D97-AF65-F5344CB8AC3E}">
        <p14:creationId xmlns:p14="http://schemas.microsoft.com/office/powerpoint/2010/main" val="33307369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457200" y="1600200"/>
            <a:ext cx="4038600" cy="1752600"/>
          </a:xfrm>
          <a:prstGeom prst="round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Calibri" charset="0"/>
              <a:ea typeface="ＭＳ Ｐゴシック" charset="0"/>
              <a:cs typeface="ＭＳ Ｐゴシック" charset="0"/>
            </a:endParaRPr>
          </a:p>
        </p:txBody>
      </p:sp>
      <p:sp>
        <p:nvSpPr>
          <p:cNvPr id="25602" name="Title 3"/>
          <p:cNvSpPr>
            <a:spLocks noGrp="1"/>
          </p:cNvSpPr>
          <p:nvPr>
            <p:ph type="title"/>
          </p:nvPr>
        </p:nvSpPr>
        <p:spPr/>
        <p:txBody>
          <a:bodyPr>
            <a:noAutofit/>
          </a:bodyPr>
          <a:lstStyle/>
          <a:p>
            <a:pPr eaLnBrk="1" hangingPunct="1"/>
            <a:r>
              <a:rPr lang="en-US">
                <a:latin typeface="Calibri" charset="0"/>
                <a:ea typeface="ＭＳ Ｐゴシック" charset="0"/>
                <a:cs typeface="ＭＳ Ｐゴシック" charset="0"/>
              </a:rPr>
              <a:t>The basic assumption in structure prediction</a:t>
            </a:r>
          </a:p>
        </p:txBody>
      </p:sp>
      <p:sp>
        <p:nvSpPr>
          <p:cNvPr id="25603" name="Content Placeholder 5"/>
          <p:cNvSpPr>
            <a:spLocks noGrp="1"/>
          </p:cNvSpPr>
          <p:nvPr>
            <p:ph sz="half" idx="1"/>
          </p:nvPr>
        </p:nvSpPr>
        <p:spPr>
          <a:xfrm>
            <a:off x="457200" y="1600199"/>
            <a:ext cx="4038600" cy="5391671"/>
          </a:xfrm>
        </p:spPr>
        <p:txBody>
          <a:bodyPr>
            <a:normAutofit/>
          </a:bodyPr>
          <a:lstStyle/>
          <a:p>
            <a:pPr eaLnBrk="1" hangingPunct="1">
              <a:lnSpc>
                <a:spcPct val="90000"/>
              </a:lnSpc>
              <a:buFont typeface="Arial" charset="0"/>
              <a:buNone/>
            </a:pPr>
            <a:r>
              <a:rPr lang="en-US" dirty="0">
                <a:solidFill>
                  <a:schemeClr val="bg1"/>
                </a:solidFill>
                <a:latin typeface="Calibri" charset="0"/>
                <a:ea typeface="ＭＳ Ｐゴシック" charset="0"/>
                <a:cs typeface="ＭＳ Ｐゴシック" charset="0"/>
              </a:rPr>
              <a:t>    Native structure located in global minimum (free) energy conformation </a:t>
            </a:r>
            <a:r>
              <a:rPr lang="en-US" dirty="0">
                <a:solidFill>
                  <a:srgbClr val="FFFFFF"/>
                </a:solidFill>
                <a:latin typeface="Calibri" charset="0"/>
                <a:ea typeface="ＭＳ Ｐゴシック" charset="0"/>
                <a:cs typeface="ＭＳ Ｐゴシック" charset="0"/>
              </a:rPr>
              <a:t>(</a:t>
            </a:r>
            <a:r>
              <a:rPr lang="en-US" dirty="0">
                <a:solidFill>
                  <a:srgbClr val="FF0000"/>
                </a:solidFill>
                <a:latin typeface="Calibri" charset="0"/>
                <a:ea typeface="ＭＳ Ｐゴシック" charset="0"/>
                <a:cs typeface="ＭＳ Ｐゴシック" charset="0"/>
              </a:rPr>
              <a:t>GMEC</a:t>
            </a:r>
            <a:r>
              <a:rPr lang="en-US" dirty="0">
                <a:solidFill>
                  <a:srgbClr val="FFFFFF"/>
                </a:solidFill>
                <a:latin typeface="Calibri" charset="0"/>
                <a:ea typeface="ＭＳ Ｐゴシック" charset="0"/>
                <a:cs typeface="ＭＳ Ｐゴシック" charset="0"/>
              </a:rPr>
              <a:t>)</a:t>
            </a:r>
          </a:p>
          <a:p>
            <a:pPr marL="0" indent="0">
              <a:lnSpc>
                <a:spcPct val="90000"/>
              </a:lnSpc>
              <a:buNone/>
            </a:pPr>
            <a:endParaRPr lang="en-US" dirty="0">
              <a:solidFill>
                <a:srgbClr val="3366FF"/>
              </a:solidFill>
              <a:latin typeface="Calibri" charset="0"/>
              <a:ea typeface="ＭＳ Ｐゴシック" charset="0"/>
              <a:cs typeface="ＭＳ Ｐゴシック" charset="0"/>
            </a:endParaRPr>
          </a:p>
          <a:p>
            <a:pPr>
              <a:lnSpc>
                <a:spcPct val="90000"/>
              </a:lnSpc>
              <a:buClr>
                <a:srgbClr val="604A7B"/>
              </a:buClr>
              <a:buFont typeface="Lucida Grande" charset="0"/>
              <a:buChar char="➜"/>
            </a:pPr>
            <a:r>
              <a:rPr lang="en-US" dirty="0" smtClean="0">
                <a:latin typeface="Calibri" charset="0"/>
                <a:ea typeface="ＭＳ Ｐゴシック" charset="0"/>
                <a:cs typeface="ＭＳ Ｐゴシック" charset="0"/>
              </a:rPr>
              <a:t>A good </a:t>
            </a:r>
            <a:r>
              <a:rPr lang="en-US" dirty="0">
                <a:solidFill>
                  <a:srgbClr val="0000FF"/>
                </a:solidFill>
                <a:latin typeface="Calibri" charset="0"/>
                <a:ea typeface="ＭＳ Ｐゴシック" charset="0"/>
                <a:cs typeface="ＭＳ Ｐゴシック" charset="0"/>
              </a:rPr>
              <a:t>e</a:t>
            </a:r>
            <a:r>
              <a:rPr lang="en-US" dirty="0" smtClean="0">
                <a:solidFill>
                  <a:srgbClr val="0000FF"/>
                </a:solidFill>
                <a:latin typeface="Calibri" charset="0"/>
                <a:ea typeface="ＭＳ Ｐゴシック" charset="0"/>
                <a:cs typeface="ＭＳ Ｐゴシック" charset="0"/>
              </a:rPr>
              <a:t>nergy function </a:t>
            </a:r>
            <a:r>
              <a:rPr lang="en-US" dirty="0" smtClean="0">
                <a:latin typeface="Calibri" charset="0"/>
                <a:ea typeface="ＭＳ Ｐゴシック" charset="0"/>
                <a:cs typeface="ＭＳ Ｐゴシック" charset="0"/>
              </a:rPr>
              <a:t>can select the correct model among deco</a:t>
            </a:r>
          </a:p>
          <a:p>
            <a:pPr eaLnBrk="1" hangingPunct="1">
              <a:lnSpc>
                <a:spcPct val="90000"/>
              </a:lnSpc>
              <a:buClr>
                <a:srgbClr val="604A7B"/>
              </a:buClr>
              <a:buFont typeface="Lucida Grande" charset="0"/>
              <a:buChar char="➜"/>
            </a:pPr>
            <a:r>
              <a:rPr lang="en-US" dirty="0" smtClean="0">
                <a:latin typeface="Calibri" charset="0"/>
                <a:ea typeface="ＭＳ Ｐゴシック" charset="0"/>
                <a:cs typeface="ＭＳ Ｐゴシック" charset="0"/>
              </a:rPr>
              <a:t>A </a:t>
            </a:r>
            <a:r>
              <a:rPr lang="en-US" dirty="0">
                <a:latin typeface="Calibri" charset="0"/>
                <a:ea typeface="ＭＳ Ｐゴシック" charset="0"/>
                <a:cs typeface="ＭＳ Ｐゴシック" charset="0"/>
              </a:rPr>
              <a:t>good </a:t>
            </a:r>
            <a:r>
              <a:rPr lang="en-US" dirty="0">
                <a:solidFill>
                  <a:srgbClr val="604A7B"/>
                </a:solidFill>
                <a:latin typeface="Calibri" charset="0"/>
                <a:ea typeface="ＭＳ Ｐゴシック" charset="0"/>
                <a:cs typeface="ＭＳ Ｐゴシック" charset="0"/>
              </a:rPr>
              <a:t>sampling technique</a:t>
            </a:r>
            <a:r>
              <a:rPr lang="en-US" dirty="0">
                <a:latin typeface="Calibri" charset="0"/>
                <a:ea typeface="ＭＳ Ｐゴシック" charset="0"/>
                <a:cs typeface="ＭＳ Ｐゴシック" charset="0"/>
              </a:rPr>
              <a:t> can find the GMEC in the rugged </a:t>
            </a:r>
            <a:r>
              <a:rPr lang="en-US" dirty="0" smtClean="0">
                <a:latin typeface="Calibri" charset="0"/>
                <a:ea typeface="ＭＳ Ｐゴシック" charset="0"/>
                <a:cs typeface="ＭＳ Ｐゴシック" charset="0"/>
              </a:rPr>
              <a:t>landscape</a:t>
            </a:r>
            <a:endParaRPr lang="en-US" dirty="0">
              <a:latin typeface="Calibri" charset="0"/>
              <a:ea typeface="ＭＳ Ｐゴシック" charset="0"/>
              <a:cs typeface="ＭＳ Ｐゴシック" charset="0"/>
            </a:endParaRPr>
          </a:p>
        </p:txBody>
      </p:sp>
      <p:pic>
        <p:nvPicPr>
          <p:cNvPr id="25604" name="Picture 6"/>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l="6165" r="6165"/>
          <a:stretch>
            <a:fillRect/>
          </a:stretch>
        </p:blipFill>
        <p:spPr/>
      </p:pic>
      <p:cxnSp>
        <p:nvCxnSpPr>
          <p:cNvPr id="10" name="Straight Arrow Connector 9"/>
          <p:cNvCxnSpPr/>
          <p:nvPr/>
        </p:nvCxnSpPr>
        <p:spPr>
          <a:xfrm rot="5400000">
            <a:off x="2857501" y="4076700"/>
            <a:ext cx="3581400" cy="3175"/>
          </a:xfrm>
          <a:prstGeom prst="straightConnector1">
            <a:avLst/>
          </a:prstGeom>
          <a:ln>
            <a:headEnd type="arrow"/>
            <a:tailEnd type="none"/>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648200" y="5257800"/>
            <a:ext cx="296863" cy="369888"/>
          </a:xfrm>
          <a:prstGeom prst="rect">
            <a:avLst/>
          </a:prstGeom>
        </p:spPr>
        <p:style>
          <a:lnRef idx="1">
            <a:schemeClr val="accent1"/>
          </a:lnRef>
          <a:fillRef idx="3">
            <a:schemeClr val="accent1"/>
          </a:fillRef>
          <a:effectRef idx="2">
            <a:schemeClr val="accent1"/>
          </a:effectRef>
          <a:fontRef idx="minor">
            <a:schemeClr val="lt1"/>
          </a:fontRef>
        </p:style>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800" smtClean="0">
                <a:solidFill>
                  <a:srgbClr val="FFFFFF"/>
                </a:solidFill>
                <a:latin typeface="Calibri" charset="0"/>
              </a:rPr>
              <a:t>E</a:t>
            </a:r>
          </a:p>
        </p:txBody>
      </p:sp>
      <p:sp>
        <p:nvSpPr>
          <p:cNvPr id="12" name="TextBox 11"/>
          <p:cNvSpPr txBox="1"/>
          <p:nvPr/>
        </p:nvSpPr>
        <p:spPr>
          <a:xfrm>
            <a:off x="6865938" y="5105400"/>
            <a:ext cx="762000" cy="369888"/>
          </a:xfrm>
          <a:prstGeom prst="rect">
            <a:avLst/>
          </a:prstGeom>
        </p:spPr>
        <p:style>
          <a:lnRef idx="1">
            <a:schemeClr val="accent2"/>
          </a:lnRef>
          <a:fillRef idx="3">
            <a:schemeClr val="accent2"/>
          </a:fillRef>
          <a:effectRef idx="2">
            <a:schemeClr val="accent2"/>
          </a:effectRef>
          <a:fontRef idx="minor">
            <a:schemeClr val="lt1"/>
          </a:fontRef>
        </p:style>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800" smtClean="0">
                <a:solidFill>
                  <a:srgbClr val="FFFFFF"/>
                </a:solidFill>
                <a:latin typeface="Calibri" charset="0"/>
              </a:rPr>
              <a:t>GMEC</a:t>
            </a:r>
          </a:p>
        </p:txBody>
      </p:sp>
      <p:cxnSp>
        <p:nvCxnSpPr>
          <p:cNvPr id="13" name="Straight Arrow Connector 12"/>
          <p:cNvCxnSpPr/>
          <p:nvPr/>
        </p:nvCxnSpPr>
        <p:spPr>
          <a:xfrm>
            <a:off x="4648200" y="5867400"/>
            <a:ext cx="3657600" cy="1588"/>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
        <p:nvSpPr>
          <p:cNvPr id="16" name="TextBox 15"/>
          <p:cNvSpPr txBox="1"/>
          <p:nvPr/>
        </p:nvSpPr>
        <p:spPr>
          <a:xfrm>
            <a:off x="6096000" y="6030913"/>
            <a:ext cx="2070100" cy="369887"/>
          </a:xfrm>
          <a:prstGeom prst="rect">
            <a:avLst/>
          </a:prstGeom>
        </p:spPr>
        <p:style>
          <a:lnRef idx="1">
            <a:schemeClr val="accent4"/>
          </a:lnRef>
          <a:fillRef idx="3">
            <a:schemeClr val="accent4"/>
          </a:fillRef>
          <a:effectRef idx="2">
            <a:schemeClr val="accent4"/>
          </a:effectRef>
          <a:fontRef idx="minor">
            <a:schemeClr val="lt1"/>
          </a:fontRef>
        </p:style>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800" smtClean="0">
                <a:solidFill>
                  <a:srgbClr val="FFFFFF"/>
                </a:solidFill>
                <a:latin typeface="Calibri" charset="0"/>
              </a:rPr>
              <a:t>Conformation space</a:t>
            </a:r>
          </a:p>
        </p:txBody>
      </p:sp>
    </p:spTree>
    <p:extLst>
      <p:ext uri="{BB962C8B-B14F-4D97-AF65-F5344CB8AC3E}">
        <p14:creationId xmlns:p14="http://schemas.microsoft.com/office/powerpoint/2010/main" val="17543168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60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60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560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4"/>
          <p:cNvSpPr txBox="1">
            <a:spLocks noChangeArrowheads="1"/>
          </p:cNvSpPr>
          <p:nvPr/>
        </p:nvSpPr>
        <p:spPr bwMode="auto">
          <a:xfrm>
            <a:off x="4038600" y="1684914"/>
            <a:ext cx="4854575"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rtl="1" eaLnBrk="0" fontAlgn="base" hangingPunct="0">
              <a:spcBef>
                <a:spcPct val="0"/>
              </a:spcBef>
              <a:spcAft>
                <a:spcPct val="0"/>
              </a:spcAft>
              <a:defRPr sz="2400">
                <a:solidFill>
                  <a:schemeClr val="tx1"/>
                </a:solidFill>
                <a:latin typeface="Arial" charset="0"/>
                <a:ea typeface="ＭＳ Ｐゴシック" charset="0"/>
              </a:defRPr>
            </a:lvl6pPr>
            <a:lvl7pPr marL="2971800" indent="-228600" algn="r" rtl="1" eaLnBrk="0" fontAlgn="base" hangingPunct="0">
              <a:spcBef>
                <a:spcPct val="0"/>
              </a:spcBef>
              <a:spcAft>
                <a:spcPct val="0"/>
              </a:spcAft>
              <a:defRPr sz="2400">
                <a:solidFill>
                  <a:schemeClr val="tx1"/>
                </a:solidFill>
                <a:latin typeface="Arial" charset="0"/>
                <a:ea typeface="ＭＳ Ｐゴシック" charset="0"/>
              </a:defRPr>
            </a:lvl7pPr>
            <a:lvl8pPr marL="3429000" indent="-228600" algn="r" rtl="1" eaLnBrk="0" fontAlgn="base" hangingPunct="0">
              <a:spcBef>
                <a:spcPct val="0"/>
              </a:spcBef>
              <a:spcAft>
                <a:spcPct val="0"/>
              </a:spcAft>
              <a:defRPr sz="2400">
                <a:solidFill>
                  <a:schemeClr val="tx1"/>
                </a:solidFill>
                <a:latin typeface="Arial" charset="0"/>
                <a:ea typeface="ＭＳ Ｐゴシック" charset="0"/>
              </a:defRPr>
            </a:lvl8pPr>
            <a:lvl9pPr marL="3886200" indent="-228600" algn="r" rtl="1" eaLnBrk="0" fontAlgn="base" hangingPunct="0">
              <a:spcBef>
                <a:spcPct val="0"/>
              </a:spcBef>
              <a:spcAft>
                <a:spcPct val="0"/>
              </a:spcAft>
              <a:defRPr sz="2400">
                <a:solidFill>
                  <a:schemeClr val="tx1"/>
                </a:solidFill>
                <a:latin typeface="Arial" charset="0"/>
                <a:ea typeface="ＭＳ Ｐゴシック" charset="0"/>
              </a:defRPr>
            </a:lvl9pPr>
          </a:lstStyle>
          <a:p>
            <a:pPr marL="457200" indent="-457200" eaLnBrk="1" hangingPunct="1">
              <a:buFont typeface="Wingdings" charset="2"/>
              <a:buChar char="²"/>
            </a:pPr>
            <a:r>
              <a:rPr lang="en-US" sz="3200" dirty="0" smtClean="0">
                <a:latin typeface="Calibri" charset="0"/>
              </a:rPr>
              <a:t>Small </a:t>
            </a:r>
            <a:r>
              <a:rPr lang="en-US" sz="3200" dirty="0">
                <a:latin typeface="Calibri" charset="0"/>
              </a:rPr>
              <a:t>pits and the Sea of Galilee  are local </a:t>
            </a:r>
            <a:r>
              <a:rPr lang="en-US" sz="3200" dirty="0" smtClean="0">
                <a:latin typeface="Calibri" charset="0"/>
              </a:rPr>
              <a:t>minima</a:t>
            </a:r>
          </a:p>
          <a:p>
            <a:pPr marL="457200" indent="-457200" eaLnBrk="1" hangingPunct="1">
              <a:buFont typeface="Wingdings" charset="2"/>
              <a:buChar char="²"/>
            </a:pPr>
            <a:r>
              <a:rPr lang="en-US" sz="3200" dirty="0" smtClean="0">
                <a:latin typeface="Calibri" charset="0"/>
              </a:rPr>
              <a:t>Rough energy landscape</a:t>
            </a:r>
          </a:p>
          <a:p>
            <a:pPr marL="457200" indent="-457200" eaLnBrk="1" hangingPunct="1">
              <a:buFont typeface="Wingdings" charset="2"/>
              <a:buChar char="²"/>
            </a:pPr>
            <a:endParaRPr lang="en-US" sz="3200" dirty="0">
              <a:latin typeface="Calibri" charset="0"/>
            </a:endParaRPr>
          </a:p>
          <a:p>
            <a:pPr marL="457200" indent="-457200" eaLnBrk="1" hangingPunct="1">
              <a:buFont typeface="Wingdings" charset="2"/>
              <a:buChar char="²"/>
            </a:pPr>
            <a:r>
              <a:rPr lang="en-US" sz="3200" dirty="0" smtClean="0">
                <a:latin typeface="Calibri" charset="0"/>
              </a:rPr>
              <a:t>Rough task!</a:t>
            </a:r>
          </a:p>
          <a:p>
            <a:pPr eaLnBrk="1" hangingPunct="1"/>
            <a:endParaRPr lang="en-US" sz="3200" dirty="0">
              <a:latin typeface="Calibri" charset="0"/>
            </a:endParaRPr>
          </a:p>
          <a:p>
            <a:pPr marL="285750" indent="-285750" eaLnBrk="1" hangingPunct="1">
              <a:buFont typeface="Arial"/>
              <a:buChar char="•"/>
            </a:pPr>
            <a:endParaRPr lang="en-US" sz="3200" dirty="0">
              <a:latin typeface="Calibri" charset="0"/>
            </a:endParaRPr>
          </a:p>
          <a:p>
            <a:pPr marL="285750" indent="-285750" eaLnBrk="1" hangingPunct="1">
              <a:buFont typeface="Arial"/>
              <a:buChar char="•"/>
            </a:pPr>
            <a:endParaRPr lang="en-US" sz="3200" dirty="0">
              <a:latin typeface="Calibri" charset="0"/>
            </a:endParaRPr>
          </a:p>
        </p:txBody>
      </p:sp>
      <p:pic>
        <p:nvPicPr>
          <p:cNvPr id="20482" name="Picture 5" descr="map"/>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365394" y="1927970"/>
            <a:ext cx="3581400" cy="4562475"/>
          </a:xfrm>
        </p:spPr>
      </p:pic>
      <p:sp>
        <p:nvSpPr>
          <p:cNvPr id="20483" name="Title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r" rtl="1" eaLnBrk="0" fontAlgn="base" hangingPunct="0">
              <a:spcBef>
                <a:spcPct val="0"/>
              </a:spcBef>
              <a:spcAft>
                <a:spcPct val="0"/>
              </a:spcAft>
              <a:defRPr sz="2400">
                <a:solidFill>
                  <a:schemeClr val="tx1"/>
                </a:solidFill>
                <a:latin typeface="Arial" charset="0"/>
                <a:ea typeface="ＭＳ Ｐゴシック" charset="0"/>
              </a:defRPr>
            </a:lvl6pPr>
            <a:lvl7pPr marL="2971800" indent="-228600" algn="r" rtl="1" eaLnBrk="0" fontAlgn="base" hangingPunct="0">
              <a:spcBef>
                <a:spcPct val="0"/>
              </a:spcBef>
              <a:spcAft>
                <a:spcPct val="0"/>
              </a:spcAft>
              <a:defRPr sz="2400">
                <a:solidFill>
                  <a:schemeClr val="tx1"/>
                </a:solidFill>
                <a:latin typeface="Arial" charset="0"/>
                <a:ea typeface="ＭＳ Ｐゴシック" charset="0"/>
              </a:defRPr>
            </a:lvl7pPr>
            <a:lvl8pPr marL="3429000" indent="-228600" algn="r" rtl="1" eaLnBrk="0" fontAlgn="base" hangingPunct="0">
              <a:spcBef>
                <a:spcPct val="0"/>
              </a:spcBef>
              <a:spcAft>
                <a:spcPct val="0"/>
              </a:spcAft>
              <a:defRPr sz="2400">
                <a:solidFill>
                  <a:schemeClr val="tx1"/>
                </a:solidFill>
                <a:latin typeface="Arial" charset="0"/>
                <a:ea typeface="ＭＳ Ｐゴシック" charset="0"/>
              </a:defRPr>
            </a:lvl8pPr>
            <a:lvl9pPr marL="3886200" indent="-228600" algn="r" rtl="1"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pPr>
            <a:r>
              <a:rPr lang="en-US" sz="4000" dirty="0" smtClean="0">
                <a:solidFill>
                  <a:srgbClr val="000000"/>
                </a:solidFill>
                <a:latin typeface="Calibri" charset="0"/>
              </a:rPr>
              <a:t>How would you search for, and find, the Global Minimum on Earth?</a:t>
            </a:r>
            <a:endParaRPr lang="en-US" sz="4000" dirty="0">
              <a:solidFill>
                <a:srgbClr val="000000"/>
              </a:solidFill>
              <a:latin typeface="Calibri" charset="0"/>
            </a:endParaRPr>
          </a:p>
        </p:txBody>
      </p:sp>
      <p:sp>
        <p:nvSpPr>
          <p:cNvPr id="9" name="TextBox 8"/>
          <p:cNvSpPr txBox="1"/>
          <p:nvPr/>
        </p:nvSpPr>
        <p:spPr>
          <a:xfrm>
            <a:off x="466732" y="6517114"/>
            <a:ext cx="3571868" cy="253916"/>
          </a:xfrm>
          <a:prstGeom prst="rect">
            <a:avLst/>
          </a:prstGeom>
          <a:ln/>
          <a:effectLst>
            <a:softEdge rad="31750"/>
          </a:effectLst>
        </p:spPr>
        <p:style>
          <a:lnRef idx="2">
            <a:schemeClr val="dk1"/>
          </a:lnRef>
          <a:fillRef idx="1">
            <a:schemeClr val="lt1"/>
          </a:fillRef>
          <a:effectRef idx="0">
            <a:schemeClr val="dk1"/>
          </a:effectRef>
          <a:fontRef idx="minor">
            <a:schemeClr val="dk1"/>
          </a:fontRef>
        </p:style>
        <p:txBody>
          <a:bodyPr>
            <a:spAutoFit/>
          </a:bodyPr>
          <a:lstStyle>
            <a:lvl1pPr eaLnBrk="0" hangingPunct="0">
              <a:defRPr sz="2400">
                <a:solidFill>
                  <a:schemeClr val="tx1"/>
                </a:solidFill>
                <a:latin typeface="Arial" charset="0"/>
                <a:ea typeface="ＭＳ Ｐゴシック" charset="0"/>
                <a:cs typeface="Arial" charset="0"/>
              </a:defRPr>
            </a:lvl1pPr>
            <a:lvl2pPr marL="37931725" indent="-37474525" eaLnBrk="0" hangingPunct="0">
              <a:defRPr sz="2400">
                <a:solidFill>
                  <a:schemeClr val="tx1"/>
                </a:solidFill>
                <a:latin typeface="Arial" charset="0"/>
                <a:ea typeface="Arial" charset="0"/>
                <a:cs typeface="Arial" charset="0"/>
              </a:defRPr>
            </a:lvl2pPr>
            <a:lvl3pPr eaLnBrk="0" hangingPunct="0">
              <a:defRPr sz="2400">
                <a:solidFill>
                  <a:schemeClr val="tx1"/>
                </a:solidFill>
                <a:latin typeface="Arial" charset="0"/>
                <a:ea typeface="Arial" charset="0"/>
                <a:cs typeface="Arial" charset="0"/>
              </a:defRPr>
            </a:lvl3pPr>
            <a:lvl4pPr eaLnBrk="0" hangingPunct="0">
              <a:defRPr sz="2400">
                <a:solidFill>
                  <a:schemeClr val="tx1"/>
                </a:solidFill>
                <a:latin typeface="Arial" charset="0"/>
                <a:ea typeface="Arial" charset="0"/>
                <a:cs typeface="Arial" charset="0"/>
              </a:defRPr>
            </a:lvl4pPr>
            <a:lvl5pPr eaLnBrk="0" hangingPunct="0">
              <a:defRPr sz="2400">
                <a:solidFill>
                  <a:schemeClr val="tx1"/>
                </a:solidFill>
                <a:latin typeface="Arial" charset="0"/>
                <a:ea typeface="Arial" charset="0"/>
                <a:cs typeface="Arial" charset="0"/>
              </a:defRPr>
            </a:lvl5pPr>
            <a:lvl6pPr marL="457200" eaLnBrk="0" fontAlgn="base" hangingPunct="0">
              <a:spcBef>
                <a:spcPct val="0"/>
              </a:spcBef>
              <a:spcAft>
                <a:spcPct val="0"/>
              </a:spcAft>
              <a:defRPr sz="2400">
                <a:solidFill>
                  <a:schemeClr val="tx1"/>
                </a:solidFill>
                <a:latin typeface="Arial" charset="0"/>
                <a:ea typeface="Arial" charset="0"/>
                <a:cs typeface="Arial" charset="0"/>
              </a:defRPr>
            </a:lvl6pPr>
            <a:lvl7pPr marL="914400" eaLnBrk="0" fontAlgn="base" hangingPunct="0">
              <a:spcBef>
                <a:spcPct val="0"/>
              </a:spcBef>
              <a:spcAft>
                <a:spcPct val="0"/>
              </a:spcAft>
              <a:defRPr sz="2400">
                <a:solidFill>
                  <a:schemeClr val="tx1"/>
                </a:solidFill>
                <a:latin typeface="Arial" charset="0"/>
                <a:ea typeface="Arial" charset="0"/>
                <a:cs typeface="Arial" charset="0"/>
              </a:defRPr>
            </a:lvl7pPr>
            <a:lvl8pPr marL="1371600" eaLnBrk="0" fontAlgn="base" hangingPunct="0">
              <a:spcBef>
                <a:spcPct val="0"/>
              </a:spcBef>
              <a:spcAft>
                <a:spcPct val="0"/>
              </a:spcAft>
              <a:defRPr sz="2400">
                <a:solidFill>
                  <a:schemeClr val="tx1"/>
                </a:solidFill>
                <a:latin typeface="Arial" charset="0"/>
                <a:ea typeface="Arial" charset="0"/>
                <a:cs typeface="Arial" charset="0"/>
              </a:defRPr>
            </a:lvl8pPr>
            <a:lvl9pPr marL="1828800" eaLnBrk="0" fontAlgn="base" hangingPunct="0">
              <a:spcBef>
                <a:spcPct val="0"/>
              </a:spcBef>
              <a:spcAft>
                <a:spcPct val="0"/>
              </a:spcAft>
              <a:defRPr sz="2400">
                <a:solidFill>
                  <a:schemeClr val="tx1"/>
                </a:solidFill>
                <a:latin typeface="Arial" charset="0"/>
                <a:ea typeface="Arial" charset="0"/>
                <a:cs typeface="Arial" charset="0"/>
              </a:defRPr>
            </a:lvl9pPr>
          </a:lstStyle>
          <a:p>
            <a:pPr algn="ctr" rtl="0" eaLnBrk="1" hangingPunct="1">
              <a:defRPr/>
            </a:pPr>
            <a:r>
              <a:rPr lang="he-IL" sz="1000" dirty="0" smtClean="0">
                <a:solidFill>
                  <a:srgbClr val="000000"/>
                </a:solidFill>
                <a:latin typeface="Calibri" charset="0"/>
              </a:rPr>
              <a:t>*</a:t>
            </a:r>
            <a:r>
              <a:rPr lang="en-US" sz="1000" dirty="0" smtClean="0">
                <a:solidFill>
                  <a:srgbClr val="000000"/>
                </a:solidFill>
                <a:latin typeface="Calibri" charset="0"/>
              </a:rPr>
              <a:t>Adapted from slide by Chen </a:t>
            </a:r>
            <a:r>
              <a:rPr lang="en-US" sz="1000" dirty="0" err="1" smtClean="0">
                <a:solidFill>
                  <a:srgbClr val="000000"/>
                </a:solidFill>
                <a:latin typeface="Calibri" charset="0"/>
              </a:rPr>
              <a:t>Kaeasar</a:t>
            </a:r>
            <a:r>
              <a:rPr lang="en-US" sz="1000" dirty="0" smtClean="0">
                <a:solidFill>
                  <a:srgbClr val="000000"/>
                </a:solidFill>
                <a:latin typeface="Calibri" charset="0"/>
              </a:rPr>
              <a:t>, Ben-Gurion University</a:t>
            </a:r>
            <a:endParaRPr lang="he-IL" sz="1000" dirty="0" smtClean="0">
              <a:solidFill>
                <a:srgbClr val="000000"/>
              </a:solidFill>
              <a:latin typeface="Calibri" charset="0"/>
            </a:endParaRPr>
          </a:p>
        </p:txBody>
      </p:sp>
      <p:pic>
        <p:nvPicPr>
          <p:cNvPr id="2" name="Picture 1"/>
          <p:cNvPicPr>
            <a:picLocks noChangeAspect="1"/>
          </p:cNvPicPr>
          <p:nvPr/>
        </p:nvPicPr>
        <p:blipFill>
          <a:blip r:embed="rId3"/>
          <a:stretch>
            <a:fillRect/>
          </a:stretch>
        </p:blipFill>
        <p:spPr>
          <a:xfrm>
            <a:off x="6991821" y="3241052"/>
            <a:ext cx="2106795" cy="2974011"/>
          </a:xfrm>
          <a:prstGeom prst="rect">
            <a:avLst/>
          </a:prstGeom>
        </p:spPr>
      </p:pic>
      <p:pic>
        <p:nvPicPr>
          <p:cNvPr id="3" name="Picture 2"/>
          <p:cNvPicPr>
            <a:picLocks noChangeAspect="1"/>
          </p:cNvPicPr>
          <p:nvPr/>
        </p:nvPicPr>
        <p:blipFill>
          <a:blip r:embed="rId4"/>
          <a:stretch>
            <a:fillRect/>
          </a:stretch>
        </p:blipFill>
        <p:spPr>
          <a:xfrm>
            <a:off x="4495047" y="4603522"/>
            <a:ext cx="1868417" cy="1113265"/>
          </a:xfrm>
          <a:prstGeom prst="rect">
            <a:avLst/>
          </a:prstGeom>
        </p:spPr>
      </p:pic>
    </p:spTree>
    <p:extLst>
      <p:ext uri="{BB962C8B-B14F-4D97-AF65-F5344CB8AC3E}">
        <p14:creationId xmlns:p14="http://schemas.microsoft.com/office/powerpoint/2010/main" val="830826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1" grpId="0"/>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705" name="Rectangle 4"/>
          <p:cNvSpPr>
            <a:spLocks noGrp="1" noChangeArrowheads="1"/>
          </p:cNvSpPr>
          <p:nvPr>
            <p:ph type="title"/>
          </p:nvPr>
        </p:nvSpPr>
        <p:spPr/>
        <p:txBody>
          <a:bodyPr/>
          <a:lstStyle/>
          <a:p>
            <a:pPr eaLnBrk="1" hangingPunct="1"/>
            <a:r>
              <a:rPr lang="en-US" dirty="0">
                <a:solidFill>
                  <a:srgbClr val="000000"/>
                </a:solidFill>
                <a:latin typeface="Calibri" charset="0"/>
                <a:ea typeface="ＭＳ Ｐゴシック" charset="0"/>
                <a:cs typeface="ＭＳ Ｐゴシック" charset="0"/>
              </a:rPr>
              <a:t>Fold tree representation</a:t>
            </a:r>
          </a:p>
        </p:txBody>
      </p:sp>
      <p:grpSp>
        <p:nvGrpSpPr>
          <p:cNvPr id="2" name="Group 112"/>
          <p:cNvGrpSpPr>
            <a:grpSpLocks/>
          </p:cNvGrpSpPr>
          <p:nvPr/>
        </p:nvGrpSpPr>
        <p:grpSpPr bwMode="auto">
          <a:xfrm>
            <a:off x="1295400" y="3711575"/>
            <a:ext cx="4019550" cy="508000"/>
            <a:chOff x="816" y="2338"/>
            <a:chExt cx="2532" cy="320"/>
          </a:xfrm>
        </p:grpSpPr>
        <p:cxnSp>
          <p:nvCxnSpPr>
            <p:cNvPr id="72778" name="AutoShape 35"/>
            <p:cNvCxnSpPr>
              <a:cxnSpLocks noChangeShapeType="1"/>
              <a:stCxn id="72739" idx="4"/>
              <a:endCxn id="72770" idx="0"/>
            </p:cNvCxnSpPr>
            <p:nvPr/>
          </p:nvCxnSpPr>
          <p:spPr bwMode="auto">
            <a:xfrm>
              <a:off x="3348" y="2338"/>
              <a:ext cx="0" cy="320"/>
            </a:xfrm>
            <a:prstGeom prst="straightConnector1">
              <a:avLst/>
            </a:prstGeom>
            <a:noFill/>
            <a:ln w="50800">
              <a:solidFill>
                <a:schemeClr val="tx1"/>
              </a:solidFill>
              <a:round/>
              <a:headEnd/>
              <a:tailEnd type="triangle" w="lg" len="lg"/>
            </a:ln>
            <a:extLst>
              <a:ext uri="{909E8E84-426E-40dd-AFC4-6F175D3DCCD1}">
                <a14:hiddenFill xmlns:a14="http://schemas.microsoft.com/office/drawing/2010/main">
                  <a:noFill/>
                </a14:hiddenFill>
              </a:ext>
            </a:extLst>
          </p:spPr>
        </p:cxnSp>
        <p:sp>
          <p:nvSpPr>
            <p:cNvPr id="72779" name="Text Box 36"/>
            <p:cNvSpPr txBox="1">
              <a:spLocks noChangeArrowheads="1"/>
            </p:cNvSpPr>
            <p:nvPr/>
          </p:nvSpPr>
          <p:spPr bwMode="auto">
            <a:xfrm>
              <a:off x="816" y="2384"/>
              <a:ext cx="2048" cy="20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ja-JP" altLang="en-US" sz="1400">
                  <a:latin typeface="Calibri" charset="0"/>
                </a:rPr>
                <a:t>“</a:t>
              </a:r>
              <a:r>
                <a:rPr lang="en-US" altLang="ja-JP" sz="1400">
                  <a:latin typeface="Calibri" charset="0"/>
                </a:rPr>
                <a:t>long-range</a:t>
              </a:r>
              <a:r>
                <a:rPr lang="ja-JP" altLang="en-US" sz="1400">
                  <a:latin typeface="Calibri" charset="0"/>
                </a:rPr>
                <a:t>”</a:t>
              </a:r>
              <a:r>
                <a:rPr lang="en-US" altLang="ja-JP" sz="1400">
                  <a:latin typeface="Calibri" charset="0"/>
                </a:rPr>
                <a:t> edge – 6 rigid-body DOFs</a:t>
              </a:r>
              <a:endParaRPr lang="en-US" sz="1400">
                <a:latin typeface="Calibri" charset="0"/>
              </a:endParaRPr>
            </a:p>
          </p:txBody>
        </p:sp>
        <p:sp>
          <p:nvSpPr>
            <p:cNvPr id="72780" name="Line 37"/>
            <p:cNvSpPr>
              <a:spLocks noChangeShapeType="1"/>
            </p:cNvSpPr>
            <p:nvPr/>
          </p:nvSpPr>
          <p:spPr bwMode="auto">
            <a:xfrm>
              <a:off x="2928" y="2484"/>
              <a:ext cx="2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 name="Group 115"/>
          <p:cNvGrpSpPr>
            <a:grpSpLocks/>
          </p:cNvGrpSpPr>
          <p:nvPr/>
        </p:nvGrpSpPr>
        <p:grpSpPr bwMode="auto">
          <a:xfrm>
            <a:off x="2838450" y="4232275"/>
            <a:ext cx="5638800" cy="381000"/>
            <a:chOff x="1788" y="2666"/>
            <a:chExt cx="3552" cy="240"/>
          </a:xfrm>
        </p:grpSpPr>
        <p:grpSp>
          <p:nvGrpSpPr>
            <p:cNvPr id="72762" name="Group 108"/>
            <p:cNvGrpSpPr>
              <a:grpSpLocks/>
            </p:cNvGrpSpPr>
            <p:nvPr/>
          </p:nvGrpSpPr>
          <p:grpSpPr bwMode="auto">
            <a:xfrm>
              <a:off x="1788" y="2666"/>
              <a:ext cx="3552" cy="240"/>
              <a:chOff x="1788" y="2666"/>
              <a:chExt cx="3552" cy="240"/>
            </a:xfrm>
          </p:grpSpPr>
          <p:sp>
            <p:nvSpPr>
              <p:cNvPr id="72770" name="Oval 20"/>
              <p:cNvSpPr>
                <a:spLocks noChangeArrowheads="1"/>
              </p:cNvSpPr>
              <p:nvPr/>
            </p:nvSpPr>
            <p:spPr bwMode="auto">
              <a:xfrm>
                <a:off x="3228" y="2666"/>
                <a:ext cx="240" cy="240"/>
              </a:xfrm>
              <a:prstGeom prst="ellipse">
                <a:avLst/>
              </a:prstGeom>
              <a:solidFill>
                <a:schemeClr val="bg1"/>
              </a:solidFill>
              <a:ln w="25400">
                <a:solidFill>
                  <a:schemeClr val="tx1"/>
                </a:solidFill>
                <a:round/>
                <a:headEnd/>
                <a:tailEnd/>
              </a:ln>
            </p:spPr>
            <p:txBody>
              <a:bodyPr wrap="none" anchor="ctr"/>
              <a:lstStyle/>
              <a:p>
                <a:pPr algn="ctr"/>
                <a:r>
                  <a:rPr lang="en-US" b="1">
                    <a:latin typeface="Calibri" charset="0"/>
                  </a:rPr>
                  <a:t>4</a:t>
                </a:r>
                <a:r>
                  <a:rPr lang="ja-JP" altLang="en-US" b="1">
                    <a:latin typeface="Calibri" charset="0"/>
                  </a:rPr>
                  <a:t>’</a:t>
                </a:r>
                <a:endParaRPr lang="en-US" b="1">
                  <a:latin typeface="Calibri" charset="0"/>
                </a:endParaRPr>
              </a:p>
            </p:txBody>
          </p:sp>
          <p:sp>
            <p:nvSpPr>
              <p:cNvPr id="72771" name="Oval 21"/>
              <p:cNvSpPr>
                <a:spLocks noChangeArrowheads="1"/>
              </p:cNvSpPr>
              <p:nvPr/>
            </p:nvSpPr>
            <p:spPr bwMode="auto">
              <a:xfrm>
                <a:off x="2748" y="2666"/>
                <a:ext cx="240" cy="240"/>
              </a:xfrm>
              <a:prstGeom prst="ellipse">
                <a:avLst/>
              </a:prstGeom>
              <a:solidFill>
                <a:schemeClr val="bg1"/>
              </a:solidFill>
              <a:ln w="25400">
                <a:solidFill>
                  <a:schemeClr val="tx1"/>
                </a:solidFill>
                <a:round/>
                <a:headEnd/>
                <a:tailEnd/>
              </a:ln>
            </p:spPr>
            <p:txBody>
              <a:bodyPr wrap="none" anchor="ctr"/>
              <a:lstStyle/>
              <a:p>
                <a:pPr algn="ctr"/>
                <a:r>
                  <a:rPr lang="en-US" b="1">
                    <a:latin typeface="Calibri" charset="0"/>
                  </a:rPr>
                  <a:t>3</a:t>
                </a:r>
                <a:r>
                  <a:rPr lang="ja-JP" altLang="en-US" b="1">
                    <a:latin typeface="Calibri" charset="0"/>
                  </a:rPr>
                  <a:t>’</a:t>
                </a:r>
                <a:endParaRPr lang="en-US" b="1">
                  <a:latin typeface="Calibri" charset="0"/>
                </a:endParaRPr>
              </a:p>
            </p:txBody>
          </p:sp>
          <p:sp>
            <p:nvSpPr>
              <p:cNvPr id="72772" name="Oval 22"/>
              <p:cNvSpPr>
                <a:spLocks noChangeArrowheads="1"/>
              </p:cNvSpPr>
              <p:nvPr/>
            </p:nvSpPr>
            <p:spPr bwMode="auto">
              <a:xfrm>
                <a:off x="1788" y="2666"/>
                <a:ext cx="240" cy="240"/>
              </a:xfrm>
              <a:prstGeom prst="ellipse">
                <a:avLst/>
              </a:prstGeom>
              <a:solidFill>
                <a:schemeClr val="bg1"/>
              </a:solidFill>
              <a:ln w="25400">
                <a:solidFill>
                  <a:schemeClr val="tx1"/>
                </a:solidFill>
                <a:round/>
                <a:headEnd/>
                <a:tailEnd/>
              </a:ln>
            </p:spPr>
            <p:txBody>
              <a:bodyPr wrap="none" anchor="ctr"/>
              <a:lstStyle/>
              <a:p>
                <a:pPr algn="ctr"/>
                <a:r>
                  <a:rPr lang="en-US" b="1">
                    <a:latin typeface="Calibri" charset="0"/>
                  </a:rPr>
                  <a:t>1</a:t>
                </a:r>
                <a:r>
                  <a:rPr lang="ja-JP" altLang="en-US" b="1">
                    <a:latin typeface="Calibri" charset="0"/>
                  </a:rPr>
                  <a:t>’</a:t>
                </a:r>
                <a:endParaRPr lang="en-US" b="1">
                  <a:latin typeface="Calibri" charset="0"/>
                </a:endParaRPr>
              </a:p>
            </p:txBody>
          </p:sp>
          <p:sp>
            <p:nvSpPr>
              <p:cNvPr id="72773" name="Oval 23"/>
              <p:cNvSpPr>
                <a:spLocks noChangeArrowheads="1"/>
              </p:cNvSpPr>
              <p:nvPr/>
            </p:nvSpPr>
            <p:spPr bwMode="auto">
              <a:xfrm>
                <a:off x="2268" y="2666"/>
                <a:ext cx="240" cy="240"/>
              </a:xfrm>
              <a:prstGeom prst="ellipse">
                <a:avLst/>
              </a:prstGeom>
              <a:solidFill>
                <a:schemeClr val="bg1"/>
              </a:solidFill>
              <a:ln w="25400">
                <a:solidFill>
                  <a:schemeClr val="tx1"/>
                </a:solidFill>
                <a:round/>
                <a:headEnd/>
                <a:tailEnd/>
              </a:ln>
            </p:spPr>
            <p:txBody>
              <a:bodyPr wrap="none" anchor="ctr"/>
              <a:lstStyle/>
              <a:p>
                <a:pPr algn="ctr"/>
                <a:r>
                  <a:rPr lang="en-US" b="1">
                    <a:latin typeface="Calibri" charset="0"/>
                  </a:rPr>
                  <a:t>2</a:t>
                </a:r>
                <a:r>
                  <a:rPr lang="ja-JP" altLang="en-US" b="1">
                    <a:latin typeface="Calibri" charset="0"/>
                  </a:rPr>
                  <a:t>’</a:t>
                </a:r>
                <a:endParaRPr lang="en-US" b="1">
                  <a:latin typeface="Calibri" charset="0"/>
                </a:endParaRPr>
              </a:p>
            </p:txBody>
          </p:sp>
          <p:sp>
            <p:nvSpPr>
              <p:cNvPr id="72774" name="Oval 27"/>
              <p:cNvSpPr>
                <a:spLocks noChangeArrowheads="1"/>
              </p:cNvSpPr>
              <p:nvPr/>
            </p:nvSpPr>
            <p:spPr bwMode="auto">
              <a:xfrm>
                <a:off x="5100" y="2666"/>
                <a:ext cx="240" cy="240"/>
              </a:xfrm>
              <a:prstGeom prst="ellipse">
                <a:avLst/>
              </a:prstGeom>
              <a:solidFill>
                <a:schemeClr val="bg1"/>
              </a:solidFill>
              <a:ln w="25400">
                <a:solidFill>
                  <a:schemeClr val="tx1"/>
                </a:solidFill>
                <a:round/>
                <a:headEnd/>
                <a:tailEnd/>
              </a:ln>
            </p:spPr>
            <p:txBody>
              <a:bodyPr wrap="none" anchor="ctr"/>
              <a:lstStyle/>
              <a:p>
                <a:pPr algn="ctr"/>
                <a:r>
                  <a:rPr lang="en-US" b="1">
                    <a:latin typeface="Calibri" charset="0"/>
                  </a:rPr>
                  <a:t>8</a:t>
                </a:r>
                <a:r>
                  <a:rPr lang="ja-JP" altLang="en-US" b="1">
                    <a:latin typeface="Calibri" charset="0"/>
                  </a:rPr>
                  <a:t>’</a:t>
                </a:r>
                <a:endParaRPr lang="en-US" b="1">
                  <a:latin typeface="Calibri" charset="0"/>
                </a:endParaRPr>
              </a:p>
            </p:txBody>
          </p:sp>
          <p:sp>
            <p:nvSpPr>
              <p:cNvPr id="72775" name="Oval 28"/>
              <p:cNvSpPr>
                <a:spLocks noChangeArrowheads="1"/>
              </p:cNvSpPr>
              <p:nvPr/>
            </p:nvSpPr>
            <p:spPr bwMode="auto">
              <a:xfrm>
                <a:off x="4620" y="2666"/>
                <a:ext cx="240" cy="240"/>
              </a:xfrm>
              <a:prstGeom prst="ellipse">
                <a:avLst/>
              </a:prstGeom>
              <a:solidFill>
                <a:schemeClr val="bg1"/>
              </a:solidFill>
              <a:ln w="25400">
                <a:solidFill>
                  <a:schemeClr val="tx1"/>
                </a:solidFill>
                <a:round/>
                <a:headEnd/>
                <a:tailEnd/>
              </a:ln>
            </p:spPr>
            <p:txBody>
              <a:bodyPr wrap="none" anchor="ctr"/>
              <a:lstStyle/>
              <a:p>
                <a:pPr algn="ctr"/>
                <a:r>
                  <a:rPr lang="en-US" b="1">
                    <a:latin typeface="Calibri" charset="0"/>
                  </a:rPr>
                  <a:t>7</a:t>
                </a:r>
                <a:r>
                  <a:rPr lang="ja-JP" altLang="en-US" b="1">
                    <a:latin typeface="Calibri" charset="0"/>
                  </a:rPr>
                  <a:t>’</a:t>
                </a:r>
                <a:endParaRPr lang="en-US" b="1">
                  <a:latin typeface="Calibri" charset="0"/>
                </a:endParaRPr>
              </a:p>
            </p:txBody>
          </p:sp>
          <p:sp>
            <p:nvSpPr>
              <p:cNvPr id="72776" name="Oval 29"/>
              <p:cNvSpPr>
                <a:spLocks noChangeArrowheads="1"/>
              </p:cNvSpPr>
              <p:nvPr/>
            </p:nvSpPr>
            <p:spPr bwMode="auto">
              <a:xfrm>
                <a:off x="3708" y="2666"/>
                <a:ext cx="240" cy="240"/>
              </a:xfrm>
              <a:prstGeom prst="ellipse">
                <a:avLst/>
              </a:prstGeom>
              <a:solidFill>
                <a:schemeClr val="bg1"/>
              </a:solidFill>
              <a:ln w="25400">
                <a:solidFill>
                  <a:schemeClr val="tx1"/>
                </a:solidFill>
                <a:round/>
                <a:headEnd/>
                <a:tailEnd/>
              </a:ln>
            </p:spPr>
            <p:txBody>
              <a:bodyPr wrap="none" anchor="ctr"/>
              <a:lstStyle/>
              <a:p>
                <a:pPr algn="ctr"/>
                <a:r>
                  <a:rPr lang="en-US" b="1">
                    <a:latin typeface="Calibri" charset="0"/>
                  </a:rPr>
                  <a:t>5</a:t>
                </a:r>
                <a:r>
                  <a:rPr lang="ja-JP" altLang="en-US" b="1">
                    <a:latin typeface="Calibri" charset="0"/>
                  </a:rPr>
                  <a:t>’</a:t>
                </a:r>
                <a:endParaRPr lang="en-US" b="1">
                  <a:latin typeface="Calibri" charset="0"/>
                </a:endParaRPr>
              </a:p>
            </p:txBody>
          </p:sp>
          <p:sp>
            <p:nvSpPr>
              <p:cNvPr id="72777" name="Oval 30"/>
              <p:cNvSpPr>
                <a:spLocks noChangeArrowheads="1"/>
              </p:cNvSpPr>
              <p:nvPr/>
            </p:nvSpPr>
            <p:spPr bwMode="auto">
              <a:xfrm>
                <a:off x="4140" y="2666"/>
                <a:ext cx="240" cy="240"/>
              </a:xfrm>
              <a:prstGeom prst="ellipse">
                <a:avLst/>
              </a:prstGeom>
              <a:solidFill>
                <a:schemeClr val="bg1"/>
              </a:solidFill>
              <a:ln w="25400">
                <a:solidFill>
                  <a:schemeClr val="tx1"/>
                </a:solidFill>
                <a:round/>
                <a:headEnd/>
                <a:tailEnd/>
              </a:ln>
            </p:spPr>
            <p:txBody>
              <a:bodyPr wrap="none" anchor="ctr"/>
              <a:lstStyle/>
              <a:p>
                <a:pPr algn="ctr"/>
                <a:r>
                  <a:rPr lang="en-US" b="1">
                    <a:latin typeface="Calibri" charset="0"/>
                  </a:rPr>
                  <a:t>6</a:t>
                </a:r>
                <a:r>
                  <a:rPr lang="ja-JP" altLang="en-US" b="1">
                    <a:latin typeface="Calibri" charset="0"/>
                  </a:rPr>
                  <a:t>’</a:t>
                </a:r>
                <a:endParaRPr lang="en-US" b="1">
                  <a:latin typeface="Calibri" charset="0"/>
                </a:endParaRPr>
              </a:p>
            </p:txBody>
          </p:sp>
        </p:grpSp>
        <p:cxnSp>
          <p:nvCxnSpPr>
            <p:cNvPr id="72763" name="AutoShape 24"/>
            <p:cNvCxnSpPr>
              <a:cxnSpLocks noChangeShapeType="1"/>
              <a:stCxn id="72772" idx="6"/>
              <a:endCxn id="72773" idx="2"/>
            </p:cNvCxnSpPr>
            <p:nvPr/>
          </p:nvCxnSpPr>
          <p:spPr bwMode="auto">
            <a:xfrm>
              <a:off x="2036" y="2786"/>
              <a:ext cx="224" cy="0"/>
            </a:xfrm>
            <a:prstGeom prst="straightConnector1">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72764" name="AutoShape 25"/>
            <p:cNvCxnSpPr>
              <a:cxnSpLocks noChangeShapeType="1"/>
              <a:stCxn id="72773" idx="6"/>
              <a:endCxn id="72771" idx="2"/>
            </p:cNvCxnSpPr>
            <p:nvPr/>
          </p:nvCxnSpPr>
          <p:spPr bwMode="auto">
            <a:xfrm>
              <a:off x="2516" y="2786"/>
              <a:ext cx="224" cy="0"/>
            </a:xfrm>
            <a:prstGeom prst="straightConnector1">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72765" name="AutoShape 26"/>
            <p:cNvCxnSpPr>
              <a:cxnSpLocks noChangeShapeType="1"/>
              <a:stCxn id="72771" idx="6"/>
              <a:endCxn id="72770" idx="2"/>
            </p:cNvCxnSpPr>
            <p:nvPr/>
          </p:nvCxnSpPr>
          <p:spPr bwMode="auto">
            <a:xfrm>
              <a:off x="2996" y="2786"/>
              <a:ext cx="224" cy="0"/>
            </a:xfrm>
            <a:prstGeom prst="straightConnector1">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72766" name="AutoShape 31"/>
            <p:cNvCxnSpPr>
              <a:cxnSpLocks noChangeShapeType="1"/>
              <a:stCxn id="72776" idx="6"/>
              <a:endCxn id="72777" idx="2"/>
            </p:cNvCxnSpPr>
            <p:nvPr/>
          </p:nvCxnSpPr>
          <p:spPr bwMode="auto">
            <a:xfrm>
              <a:off x="3956" y="2786"/>
              <a:ext cx="176" cy="0"/>
            </a:xfrm>
            <a:prstGeom prst="straightConnector1">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72767" name="AutoShape 32"/>
            <p:cNvCxnSpPr>
              <a:cxnSpLocks noChangeShapeType="1"/>
              <a:stCxn id="72777" idx="6"/>
              <a:endCxn id="72775" idx="2"/>
            </p:cNvCxnSpPr>
            <p:nvPr/>
          </p:nvCxnSpPr>
          <p:spPr bwMode="auto">
            <a:xfrm>
              <a:off x="4388" y="2786"/>
              <a:ext cx="224" cy="0"/>
            </a:xfrm>
            <a:prstGeom prst="straightConnector1">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72768" name="AutoShape 33"/>
            <p:cNvCxnSpPr>
              <a:cxnSpLocks noChangeShapeType="1"/>
              <a:stCxn id="72775" idx="6"/>
              <a:endCxn id="72774" idx="2"/>
            </p:cNvCxnSpPr>
            <p:nvPr/>
          </p:nvCxnSpPr>
          <p:spPr bwMode="auto">
            <a:xfrm>
              <a:off x="4868" y="2786"/>
              <a:ext cx="224" cy="0"/>
            </a:xfrm>
            <a:prstGeom prst="straightConnector1">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72769" name="AutoShape 34"/>
            <p:cNvCxnSpPr>
              <a:cxnSpLocks noChangeShapeType="1"/>
              <a:stCxn id="72770" idx="6"/>
              <a:endCxn id="72776" idx="2"/>
            </p:cNvCxnSpPr>
            <p:nvPr/>
          </p:nvCxnSpPr>
          <p:spPr bwMode="auto">
            <a:xfrm>
              <a:off x="3476" y="2786"/>
              <a:ext cx="224" cy="0"/>
            </a:xfrm>
            <a:prstGeom prst="straightConnector1">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cxnSp>
      </p:grpSp>
      <p:grpSp>
        <p:nvGrpSpPr>
          <p:cNvPr id="5" name="Group 111"/>
          <p:cNvGrpSpPr>
            <a:grpSpLocks/>
          </p:cNvGrpSpPr>
          <p:nvPr/>
        </p:nvGrpSpPr>
        <p:grpSpPr bwMode="auto">
          <a:xfrm>
            <a:off x="3352800" y="4572000"/>
            <a:ext cx="5486400" cy="685800"/>
            <a:chOff x="2112" y="2815"/>
            <a:chExt cx="3456" cy="432"/>
          </a:xfrm>
        </p:grpSpPr>
        <p:sp>
          <p:nvSpPr>
            <p:cNvPr id="72754" name="Text Box 38"/>
            <p:cNvSpPr txBox="1">
              <a:spLocks noChangeArrowheads="1"/>
            </p:cNvSpPr>
            <p:nvPr/>
          </p:nvSpPr>
          <p:spPr bwMode="auto">
            <a:xfrm>
              <a:off x="3228" y="3039"/>
              <a:ext cx="2340" cy="20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ja-JP" altLang="en-US" sz="1400">
                  <a:latin typeface="Calibri" charset="0"/>
                </a:rPr>
                <a:t>“</a:t>
              </a:r>
              <a:r>
                <a:rPr lang="en-US" altLang="ja-JP" sz="1400">
                  <a:latin typeface="Calibri" charset="0"/>
                </a:rPr>
                <a:t>peptide</a:t>
              </a:r>
              <a:r>
                <a:rPr lang="ja-JP" altLang="en-US" sz="1400">
                  <a:latin typeface="Calibri" charset="0"/>
                </a:rPr>
                <a:t>”</a:t>
              </a:r>
              <a:r>
                <a:rPr lang="en-US" altLang="ja-JP" sz="1400">
                  <a:latin typeface="Calibri" charset="0"/>
                </a:rPr>
                <a:t> edge – 3 backbone dihedral angles</a:t>
              </a:r>
              <a:endParaRPr lang="en-US" sz="1400">
                <a:latin typeface="Calibri" charset="0"/>
              </a:endParaRPr>
            </a:p>
          </p:txBody>
        </p:sp>
        <p:sp>
          <p:nvSpPr>
            <p:cNvPr id="72755" name="Line 39"/>
            <p:cNvSpPr>
              <a:spLocks noChangeShapeType="1"/>
            </p:cNvSpPr>
            <p:nvPr/>
          </p:nvSpPr>
          <p:spPr bwMode="auto">
            <a:xfrm>
              <a:off x="3132" y="2863"/>
              <a:ext cx="96"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756" name="Line 40"/>
            <p:cNvSpPr>
              <a:spLocks noChangeShapeType="1"/>
            </p:cNvSpPr>
            <p:nvPr/>
          </p:nvSpPr>
          <p:spPr bwMode="auto">
            <a:xfrm>
              <a:off x="2604" y="2863"/>
              <a:ext cx="576"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757" name="Line 41"/>
            <p:cNvSpPr>
              <a:spLocks noChangeShapeType="1"/>
            </p:cNvSpPr>
            <p:nvPr/>
          </p:nvSpPr>
          <p:spPr bwMode="auto">
            <a:xfrm flipH="1">
              <a:off x="3564" y="2863"/>
              <a:ext cx="48"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758" name="Line 42"/>
            <p:cNvSpPr>
              <a:spLocks noChangeShapeType="1"/>
            </p:cNvSpPr>
            <p:nvPr/>
          </p:nvSpPr>
          <p:spPr bwMode="auto">
            <a:xfrm>
              <a:off x="4044" y="2863"/>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759" name="Line 43"/>
            <p:cNvSpPr>
              <a:spLocks noChangeShapeType="1"/>
            </p:cNvSpPr>
            <p:nvPr/>
          </p:nvSpPr>
          <p:spPr bwMode="auto">
            <a:xfrm>
              <a:off x="4476" y="2815"/>
              <a:ext cx="96"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760" name="Line 44"/>
            <p:cNvSpPr>
              <a:spLocks noChangeShapeType="1"/>
            </p:cNvSpPr>
            <p:nvPr/>
          </p:nvSpPr>
          <p:spPr bwMode="auto">
            <a:xfrm>
              <a:off x="4956" y="2815"/>
              <a:ext cx="48"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761" name="Line 46"/>
            <p:cNvSpPr>
              <a:spLocks noChangeShapeType="1"/>
            </p:cNvSpPr>
            <p:nvPr/>
          </p:nvSpPr>
          <p:spPr bwMode="auto">
            <a:xfrm>
              <a:off x="2112" y="2863"/>
              <a:ext cx="1056"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 name="Group 114"/>
          <p:cNvGrpSpPr>
            <a:grpSpLocks/>
          </p:cNvGrpSpPr>
          <p:nvPr/>
        </p:nvGrpSpPr>
        <p:grpSpPr bwMode="auto">
          <a:xfrm>
            <a:off x="2838450" y="3317875"/>
            <a:ext cx="5638800" cy="381000"/>
            <a:chOff x="1788" y="2090"/>
            <a:chExt cx="3552" cy="240"/>
          </a:xfrm>
        </p:grpSpPr>
        <p:sp>
          <p:nvSpPr>
            <p:cNvPr id="72739" name="Oval 5"/>
            <p:cNvSpPr>
              <a:spLocks noChangeArrowheads="1"/>
            </p:cNvSpPr>
            <p:nvPr/>
          </p:nvSpPr>
          <p:spPr bwMode="auto">
            <a:xfrm>
              <a:off x="3228" y="2090"/>
              <a:ext cx="240" cy="240"/>
            </a:xfrm>
            <a:prstGeom prst="ellipse">
              <a:avLst/>
            </a:prstGeom>
            <a:solidFill>
              <a:schemeClr val="bg1"/>
            </a:solidFill>
            <a:ln w="25400">
              <a:solidFill>
                <a:schemeClr val="tx1"/>
              </a:solidFill>
              <a:round/>
              <a:headEnd/>
              <a:tailEnd/>
            </a:ln>
          </p:spPr>
          <p:txBody>
            <a:bodyPr wrap="none" anchor="ctr"/>
            <a:lstStyle/>
            <a:p>
              <a:pPr algn="ctr"/>
              <a:r>
                <a:rPr lang="en-US" b="1">
                  <a:latin typeface="Calibri" charset="0"/>
                </a:rPr>
                <a:t>4</a:t>
              </a:r>
            </a:p>
          </p:txBody>
        </p:sp>
        <p:sp>
          <p:nvSpPr>
            <p:cNvPr id="72740" name="Oval 6"/>
            <p:cNvSpPr>
              <a:spLocks noChangeArrowheads="1"/>
            </p:cNvSpPr>
            <p:nvPr/>
          </p:nvSpPr>
          <p:spPr bwMode="auto">
            <a:xfrm>
              <a:off x="2748" y="2090"/>
              <a:ext cx="240" cy="240"/>
            </a:xfrm>
            <a:prstGeom prst="ellipse">
              <a:avLst/>
            </a:prstGeom>
            <a:solidFill>
              <a:schemeClr val="bg1"/>
            </a:solidFill>
            <a:ln w="25400">
              <a:solidFill>
                <a:schemeClr val="tx1"/>
              </a:solidFill>
              <a:round/>
              <a:headEnd/>
              <a:tailEnd/>
            </a:ln>
          </p:spPr>
          <p:txBody>
            <a:bodyPr wrap="none" anchor="ctr"/>
            <a:lstStyle/>
            <a:p>
              <a:pPr algn="ctr"/>
              <a:r>
                <a:rPr lang="en-US" b="1">
                  <a:latin typeface="Calibri" charset="0"/>
                </a:rPr>
                <a:t>3</a:t>
              </a:r>
            </a:p>
          </p:txBody>
        </p:sp>
        <p:sp>
          <p:nvSpPr>
            <p:cNvPr id="72741" name="Oval 7"/>
            <p:cNvSpPr>
              <a:spLocks noChangeArrowheads="1"/>
            </p:cNvSpPr>
            <p:nvPr/>
          </p:nvSpPr>
          <p:spPr bwMode="auto">
            <a:xfrm>
              <a:off x="1788" y="2090"/>
              <a:ext cx="240" cy="240"/>
            </a:xfrm>
            <a:prstGeom prst="ellipse">
              <a:avLst/>
            </a:prstGeom>
            <a:solidFill>
              <a:schemeClr val="bg1"/>
            </a:solidFill>
            <a:ln w="25400">
              <a:solidFill>
                <a:schemeClr val="tx1"/>
              </a:solidFill>
              <a:round/>
              <a:headEnd/>
              <a:tailEnd/>
            </a:ln>
          </p:spPr>
          <p:txBody>
            <a:bodyPr wrap="none" anchor="ctr"/>
            <a:lstStyle/>
            <a:p>
              <a:pPr algn="ctr"/>
              <a:r>
                <a:rPr lang="en-US" b="1">
                  <a:latin typeface="Calibri" charset="0"/>
                </a:rPr>
                <a:t>1</a:t>
              </a:r>
            </a:p>
          </p:txBody>
        </p:sp>
        <p:sp>
          <p:nvSpPr>
            <p:cNvPr id="72742" name="Oval 8"/>
            <p:cNvSpPr>
              <a:spLocks noChangeArrowheads="1"/>
            </p:cNvSpPr>
            <p:nvPr/>
          </p:nvSpPr>
          <p:spPr bwMode="auto">
            <a:xfrm>
              <a:off x="2268" y="2090"/>
              <a:ext cx="240" cy="240"/>
            </a:xfrm>
            <a:prstGeom prst="ellipse">
              <a:avLst/>
            </a:prstGeom>
            <a:solidFill>
              <a:schemeClr val="bg1"/>
            </a:solidFill>
            <a:ln w="25400">
              <a:solidFill>
                <a:schemeClr val="tx1"/>
              </a:solidFill>
              <a:round/>
              <a:headEnd/>
              <a:tailEnd/>
            </a:ln>
          </p:spPr>
          <p:txBody>
            <a:bodyPr wrap="none" anchor="ctr"/>
            <a:lstStyle/>
            <a:p>
              <a:pPr algn="ctr"/>
              <a:r>
                <a:rPr lang="en-US" b="1">
                  <a:latin typeface="Calibri" charset="0"/>
                </a:rPr>
                <a:t>2</a:t>
              </a:r>
            </a:p>
          </p:txBody>
        </p:sp>
        <p:sp>
          <p:nvSpPr>
            <p:cNvPr id="72743" name="Oval 12"/>
            <p:cNvSpPr>
              <a:spLocks noChangeArrowheads="1"/>
            </p:cNvSpPr>
            <p:nvPr/>
          </p:nvSpPr>
          <p:spPr bwMode="auto">
            <a:xfrm>
              <a:off x="5100" y="2090"/>
              <a:ext cx="240" cy="240"/>
            </a:xfrm>
            <a:prstGeom prst="ellipse">
              <a:avLst/>
            </a:prstGeom>
            <a:solidFill>
              <a:schemeClr val="bg1"/>
            </a:solidFill>
            <a:ln w="25400">
              <a:solidFill>
                <a:schemeClr val="tx1"/>
              </a:solidFill>
              <a:round/>
              <a:headEnd/>
              <a:tailEnd/>
            </a:ln>
          </p:spPr>
          <p:txBody>
            <a:bodyPr wrap="none" anchor="ctr"/>
            <a:lstStyle/>
            <a:p>
              <a:pPr algn="ctr"/>
              <a:r>
                <a:rPr lang="en-US" b="1">
                  <a:latin typeface="Calibri" charset="0"/>
                </a:rPr>
                <a:t>8</a:t>
              </a:r>
            </a:p>
          </p:txBody>
        </p:sp>
        <p:sp>
          <p:nvSpPr>
            <p:cNvPr id="72744" name="Oval 13"/>
            <p:cNvSpPr>
              <a:spLocks noChangeArrowheads="1"/>
            </p:cNvSpPr>
            <p:nvPr/>
          </p:nvSpPr>
          <p:spPr bwMode="auto">
            <a:xfrm>
              <a:off x="4620" y="2090"/>
              <a:ext cx="240" cy="240"/>
            </a:xfrm>
            <a:prstGeom prst="ellipse">
              <a:avLst/>
            </a:prstGeom>
            <a:solidFill>
              <a:schemeClr val="bg1"/>
            </a:solidFill>
            <a:ln w="25400">
              <a:solidFill>
                <a:schemeClr val="tx1"/>
              </a:solidFill>
              <a:round/>
              <a:headEnd/>
              <a:tailEnd/>
            </a:ln>
          </p:spPr>
          <p:txBody>
            <a:bodyPr wrap="none" anchor="ctr"/>
            <a:lstStyle/>
            <a:p>
              <a:pPr algn="ctr"/>
              <a:r>
                <a:rPr lang="en-US" b="1">
                  <a:latin typeface="Calibri" charset="0"/>
                </a:rPr>
                <a:t>7</a:t>
              </a:r>
            </a:p>
          </p:txBody>
        </p:sp>
        <p:sp>
          <p:nvSpPr>
            <p:cNvPr id="72745" name="Oval 14"/>
            <p:cNvSpPr>
              <a:spLocks noChangeArrowheads="1"/>
            </p:cNvSpPr>
            <p:nvPr/>
          </p:nvSpPr>
          <p:spPr bwMode="auto">
            <a:xfrm>
              <a:off x="3708" y="2090"/>
              <a:ext cx="240" cy="240"/>
            </a:xfrm>
            <a:prstGeom prst="ellipse">
              <a:avLst/>
            </a:prstGeom>
            <a:solidFill>
              <a:schemeClr val="bg1"/>
            </a:solidFill>
            <a:ln w="25400">
              <a:solidFill>
                <a:schemeClr val="tx1"/>
              </a:solidFill>
              <a:round/>
              <a:headEnd/>
              <a:tailEnd/>
            </a:ln>
          </p:spPr>
          <p:txBody>
            <a:bodyPr wrap="none" anchor="ctr"/>
            <a:lstStyle/>
            <a:p>
              <a:pPr algn="ctr"/>
              <a:r>
                <a:rPr lang="en-US" b="1">
                  <a:latin typeface="Calibri" charset="0"/>
                </a:rPr>
                <a:t>5</a:t>
              </a:r>
            </a:p>
          </p:txBody>
        </p:sp>
        <p:sp>
          <p:nvSpPr>
            <p:cNvPr id="72746" name="Oval 15"/>
            <p:cNvSpPr>
              <a:spLocks noChangeArrowheads="1"/>
            </p:cNvSpPr>
            <p:nvPr/>
          </p:nvSpPr>
          <p:spPr bwMode="auto">
            <a:xfrm>
              <a:off x="4140" y="2090"/>
              <a:ext cx="240" cy="240"/>
            </a:xfrm>
            <a:prstGeom prst="ellipse">
              <a:avLst/>
            </a:prstGeom>
            <a:solidFill>
              <a:schemeClr val="bg1"/>
            </a:solidFill>
            <a:ln w="25400">
              <a:solidFill>
                <a:schemeClr val="tx1"/>
              </a:solidFill>
              <a:round/>
              <a:headEnd/>
              <a:tailEnd/>
            </a:ln>
          </p:spPr>
          <p:txBody>
            <a:bodyPr wrap="none" anchor="ctr"/>
            <a:lstStyle/>
            <a:p>
              <a:pPr algn="ctr"/>
              <a:r>
                <a:rPr lang="en-US" b="1">
                  <a:latin typeface="Calibri" charset="0"/>
                </a:rPr>
                <a:t>6</a:t>
              </a:r>
            </a:p>
          </p:txBody>
        </p:sp>
        <p:cxnSp>
          <p:nvCxnSpPr>
            <p:cNvPr id="72747" name="AutoShape 9"/>
            <p:cNvCxnSpPr>
              <a:cxnSpLocks noChangeShapeType="1"/>
            </p:cNvCxnSpPr>
            <p:nvPr/>
          </p:nvCxnSpPr>
          <p:spPr bwMode="auto">
            <a:xfrm>
              <a:off x="2036" y="2210"/>
              <a:ext cx="224" cy="0"/>
            </a:xfrm>
            <a:prstGeom prst="straightConnector1">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72748" name="AutoShape 10"/>
            <p:cNvCxnSpPr>
              <a:cxnSpLocks noChangeShapeType="1"/>
            </p:cNvCxnSpPr>
            <p:nvPr/>
          </p:nvCxnSpPr>
          <p:spPr bwMode="auto">
            <a:xfrm>
              <a:off x="2516" y="2210"/>
              <a:ext cx="224" cy="0"/>
            </a:xfrm>
            <a:prstGeom prst="straightConnector1">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72749" name="AutoShape 11"/>
            <p:cNvCxnSpPr>
              <a:cxnSpLocks noChangeShapeType="1"/>
            </p:cNvCxnSpPr>
            <p:nvPr/>
          </p:nvCxnSpPr>
          <p:spPr bwMode="auto">
            <a:xfrm>
              <a:off x="2996" y="2210"/>
              <a:ext cx="224" cy="0"/>
            </a:xfrm>
            <a:prstGeom prst="straightConnector1">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72750" name="AutoShape 16"/>
            <p:cNvCxnSpPr>
              <a:cxnSpLocks noChangeShapeType="1"/>
            </p:cNvCxnSpPr>
            <p:nvPr/>
          </p:nvCxnSpPr>
          <p:spPr bwMode="auto">
            <a:xfrm>
              <a:off x="3956" y="2210"/>
              <a:ext cx="176" cy="0"/>
            </a:xfrm>
            <a:prstGeom prst="straightConnector1">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72751" name="AutoShape 17"/>
            <p:cNvCxnSpPr>
              <a:cxnSpLocks noChangeShapeType="1"/>
            </p:cNvCxnSpPr>
            <p:nvPr/>
          </p:nvCxnSpPr>
          <p:spPr bwMode="auto">
            <a:xfrm>
              <a:off x="4388" y="2210"/>
              <a:ext cx="224" cy="0"/>
            </a:xfrm>
            <a:prstGeom prst="straightConnector1">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72752" name="AutoShape 18"/>
            <p:cNvCxnSpPr>
              <a:cxnSpLocks noChangeShapeType="1"/>
            </p:cNvCxnSpPr>
            <p:nvPr/>
          </p:nvCxnSpPr>
          <p:spPr bwMode="auto">
            <a:xfrm>
              <a:off x="4868" y="2210"/>
              <a:ext cx="224" cy="0"/>
            </a:xfrm>
            <a:prstGeom prst="straightConnector1">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72753" name="AutoShape 19"/>
            <p:cNvCxnSpPr>
              <a:cxnSpLocks noChangeShapeType="1"/>
            </p:cNvCxnSpPr>
            <p:nvPr/>
          </p:nvCxnSpPr>
          <p:spPr bwMode="auto">
            <a:xfrm>
              <a:off x="3476" y="2210"/>
              <a:ext cx="224" cy="0"/>
            </a:xfrm>
            <a:prstGeom prst="straightConnector1">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cxnSp>
      </p:grpSp>
      <p:grpSp>
        <p:nvGrpSpPr>
          <p:cNvPr id="7" name="Group 113"/>
          <p:cNvGrpSpPr>
            <a:grpSpLocks/>
          </p:cNvGrpSpPr>
          <p:nvPr/>
        </p:nvGrpSpPr>
        <p:grpSpPr bwMode="auto">
          <a:xfrm>
            <a:off x="3067050" y="2759075"/>
            <a:ext cx="4857750" cy="711200"/>
            <a:chOff x="1932" y="1738"/>
            <a:chExt cx="3060" cy="448"/>
          </a:xfrm>
        </p:grpSpPr>
        <p:sp>
          <p:nvSpPr>
            <p:cNvPr id="72731" name="Text Box 45"/>
            <p:cNvSpPr txBox="1">
              <a:spLocks noChangeArrowheads="1"/>
            </p:cNvSpPr>
            <p:nvPr/>
          </p:nvSpPr>
          <p:spPr bwMode="auto">
            <a:xfrm>
              <a:off x="1932" y="1738"/>
              <a:ext cx="2340" cy="20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ja-JP" altLang="en-US" sz="1400">
                  <a:latin typeface="Calibri" charset="0"/>
                </a:rPr>
                <a:t>“</a:t>
              </a:r>
              <a:r>
                <a:rPr lang="en-US" altLang="ja-JP" sz="1400">
                  <a:latin typeface="Calibri" charset="0"/>
                </a:rPr>
                <a:t>peptide</a:t>
              </a:r>
              <a:r>
                <a:rPr lang="ja-JP" altLang="en-US" sz="1400">
                  <a:latin typeface="Calibri" charset="0"/>
                </a:rPr>
                <a:t>”</a:t>
              </a:r>
              <a:r>
                <a:rPr lang="en-US" altLang="ja-JP" sz="1400">
                  <a:latin typeface="Calibri" charset="0"/>
                </a:rPr>
                <a:t> edge – 3 backbone dihedral angles</a:t>
              </a:r>
              <a:endParaRPr lang="en-US" sz="1400">
                <a:latin typeface="Calibri" charset="0"/>
              </a:endParaRPr>
            </a:p>
          </p:txBody>
        </p:sp>
        <p:sp>
          <p:nvSpPr>
            <p:cNvPr id="72732" name="Line 47"/>
            <p:cNvSpPr>
              <a:spLocks noChangeShapeType="1"/>
            </p:cNvSpPr>
            <p:nvPr/>
          </p:nvSpPr>
          <p:spPr bwMode="auto">
            <a:xfrm flipH="1">
              <a:off x="2112" y="1946"/>
              <a:ext cx="96"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733" name="Line 48"/>
            <p:cNvSpPr>
              <a:spLocks noChangeShapeType="1"/>
            </p:cNvSpPr>
            <p:nvPr/>
          </p:nvSpPr>
          <p:spPr bwMode="auto">
            <a:xfrm>
              <a:off x="2592" y="1946"/>
              <a:ext cx="48"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734" name="Line 49"/>
            <p:cNvSpPr>
              <a:spLocks noChangeShapeType="1"/>
            </p:cNvSpPr>
            <p:nvPr/>
          </p:nvSpPr>
          <p:spPr bwMode="auto">
            <a:xfrm>
              <a:off x="3072" y="1946"/>
              <a:ext cx="48"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735" name="Line 50"/>
            <p:cNvSpPr>
              <a:spLocks noChangeShapeType="1"/>
            </p:cNvSpPr>
            <p:nvPr/>
          </p:nvSpPr>
          <p:spPr bwMode="auto">
            <a:xfrm>
              <a:off x="3552" y="1946"/>
              <a:ext cx="48"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736" name="Line 51"/>
            <p:cNvSpPr>
              <a:spLocks noChangeShapeType="1"/>
            </p:cNvSpPr>
            <p:nvPr/>
          </p:nvSpPr>
          <p:spPr bwMode="auto">
            <a:xfrm>
              <a:off x="3984" y="1946"/>
              <a:ext cx="96"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737" name="Line 52"/>
            <p:cNvSpPr>
              <a:spLocks noChangeShapeType="1"/>
            </p:cNvSpPr>
            <p:nvPr/>
          </p:nvSpPr>
          <p:spPr bwMode="auto">
            <a:xfrm>
              <a:off x="4272" y="1898"/>
              <a:ext cx="192"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738" name="Line 53"/>
            <p:cNvSpPr>
              <a:spLocks noChangeShapeType="1"/>
            </p:cNvSpPr>
            <p:nvPr/>
          </p:nvSpPr>
          <p:spPr bwMode="auto">
            <a:xfrm>
              <a:off x="4320" y="1850"/>
              <a:ext cx="672"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78902" name="Text Box 54"/>
          <p:cNvSpPr txBox="1">
            <a:spLocks noChangeArrowheads="1"/>
          </p:cNvSpPr>
          <p:nvPr/>
        </p:nvSpPr>
        <p:spPr bwMode="auto">
          <a:xfrm>
            <a:off x="152400" y="2582861"/>
            <a:ext cx="2234488"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a:latin typeface="Calibri" charset="0"/>
              </a:rPr>
              <a:t>F</a:t>
            </a:r>
            <a:r>
              <a:rPr lang="en-US" sz="2000" b="1" dirty="0" smtClean="0">
                <a:latin typeface="Calibri" charset="0"/>
              </a:rPr>
              <a:t>old</a:t>
            </a:r>
            <a:r>
              <a:rPr lang="en-US" sz="2000" b="1" dirty="0">
                <a:latin typeface="Calibri" charset="0"/>
              </a:rPr>
              <a:t>-tree based docking</a:t>
            </a:r>
          </a:p>
        </p:txBody>
      </p:sp>
      <p:sp>
        <p:nvSpPr>
          <p:cNvPr id="72712" name="Rectangle 55"/>
          <p:cNvSpPr>
            <a:spLocks noChangeArrowheads="1"/>
          </p:cNvSpPr>
          <p:nvPr/>
        </p:nvSpPr>
        <p:spPr bwMode="auto">
          <a:xfrm>
            <a:off x="228600" y="1422400"/>
            <a:ext cx="8839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Clr>
                <a:schemeClr val="accent1"/>
              </a:buClr>
            </a:pPr>
            <a:r>
              <a:rPr lang="en-US" sz="3200" dirty="0" smtClean="0">
                <a:latin typeface="Calibri" charset="0"/>
              </a:rPr>
              <a:t>Combine different degrees of freedom to sample/minimize</a:t>
            </a:r>
            <a:endParaRPr lang="en-US" sz="3200" dirty="0">
              <a:latin typeface="Calibri" charset="0"/>
            </a:endParaRPr>
          </a:p>
        </p:txBody>
      </p:sp>
      <p:sp>
        <p:nvSpPr>
          <p:cNvPr id="72713" name="Rectangle 56"/>
          <p:cNvSpPr>
            <a:spLocks noChangeArrowheads="1"/>
          </p:cNvSpPr>
          <p:nvPr/>
        </p:nvSpPr>
        <p:spPr bwMode="auto">
          <a:xfrm>
            <a:off x="4191000" y="6262688"/>
            <a:ext cx="44236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i="1" dirty="0">
                <a:latin typeface="Calibri" charset="0"/>
              </a:rPr>
              <a:t>Fold tree: Bradley and Baker, Proteins (2006)</a:t>
            </a:r>
          </a:p>
        </p:txBody>
      </p:sp>
      <p:grpSp>
        <p:nvGrpSpPr>
          <p:cNvPr id="8" name="Group 106"/>
          <p:cNvGrpSpPr>
            <a:grpSpLocks/>
          </p:cNvGrpSpPr>
          <p:nvPr/>
        </p:nvGrpSpPr>
        <p:grpSpPr bwMode="auto">
          <a:xfrm>
            <a:off x="2841625" y="4222750"/>
            <a:ext cx="5638800" cy="381000"/>
            <a:chOff x="1788" y="2671"/>
            <a:chExt cx="3552" cy="240"/>
          </a:xfrm>
        </p:grpSpPr>
        <p:sp>
          <p:nvSpPr>
            <p:cNvPr id="72716" name="Oval 79"/>
            <p:cNvSpPr>
              <a:spLocks noChangeArrowheads="1"/>
            </p:cNvSpPr>
            <p:nvPr/>
          </p:nvSpPr>
          <p:spPr bwMode="auto">
            <a:xfrm>
              <a:off x="3228" y="2671"/>
              <a:ext cx="240" cy="240"/>
            </a:xfrm>
            <a:prstGeom prst="ellipse">
              <a:avLst/>
            </a:prstGeom>
            <a:solidFill>
              <a:schemeClr val="bg1"/>
            </a:solidFill>
            <a:ln w="25400">
              <a:solidFill>
                <a:schemeClr val="tx1"/>
              </a:solidFill>
              <a:round/>
              <a:headEnd/>
              <a:tailEnd/>
            </a:ln>
          </p:spPr>
          <p:txBody>
            <a:bodyPr wrap="none" anchor="ctr"/>
            <a:lstStyle/>
            <a:p>
              <a:pPr algn="ctr"/>
              <a:r>
                <a:rPr lang="en-US" b="1">
                  <a:latin typeface="Calibri" charset="0"/>
                </a:rPr>
                <a:t>4</a:t>
              </a:r>
              <a:r>
                <a:rPr lang="ja-JP" altLang="en-US" b="1">
                  <a:latin typeface="Calibri" charset="0"/>
                </a:rPr>
                <a:t>’</a:t>
              </a:r>
              <a:endParaRPr lang="en-US" b="1">
                <a:latin typeface="Calibri" charset="0"/>
              </a:endParaRPr>
            </a:p>
          </p:txBody>
        </p:sp>
        <p:sp>
          <p:nvSpPr>
            <p:cNvPr id="72717" name="Oval 80"/>
            <p:cNvSpPr>
              <a:spLocks noChangeArrowheads="1"/>
            </p:cNvSpPr>
            <p:nvPr/>
          </p:nvSpPr>
          <p:spPr bwMode="auto">
            <a:xfrm>
              <a:off x="2748" y="2671"/>
              <a:ext cx="240" cy="240"/>
            </a:xfrm>
            <a:prstGeom prst="ellipse">
              <a:avLst/>
            </a:prstGeom>
            <a:solidFill>
              <a:schemeClr val="bg1"/>
            </a:solidFill>
            <a:ln w="25400">
              <a:solidFill>
                <a:schemeClr val="tx1"/>
              </a:solidFill>
              <a:round/>
              <a:headEnd/>
              <a:tailEnd/>
            </a:ln>
          </p:spPr>
          <p:txBody>
            <a:bodyPr wrap="none" anchor="ctr"/>
            <a:lstStyle/>
            <a:p>
              <a:pPr algn="ctr"/>
              <a:r>
                <a:rPr lang="en-US" b="1">
                  <a:latin typeface="Calibri" charset="0"/>
                </a:rPr>
                <a:t>3</a:t>
              </a:r>
              <a:r>
                <a:rPr lang="ja-JP" altLang="en-US" b="1">
                  <a:latin typeface="Calibri" charset="0"/>
                </a:rPr>
                <a:t>’</a:t>
              </a:r>
              <a:endParaRPr lang="en-US" b="1">
                <a:latin typeface="Calibri" charset="0"/>
              </a:endParaRPr>
            </a:p>
          </p:txBody>
        </p:sp>
        <p:sp>
          <p:nvSpPr>
            <p:cNvPr id="72718" name="Oval 81"/>
            <p:cNvSpPr>
              <a:spLocks noChangeArrowheads="1"/>
            </p:cNvSpPr>
            <p:nvPr/>
          </p:nvSpPr>
          <p:spPr bwMode="auto">
            <a:xfrm>
              <a:off x="1788" y="2671"/>
              <a:ext cx="240" cy="240"/>
            </a:xfrm>
            <a:prstGeom prst="ellipse">
              <a:avLst/>
            </a:prstGeom>
            <a:solidFill>
              <a:schemeClr val="bg1"/>
            </a:solidFill>
            <a:ln w="25400">
              <a:solidFill>
                <a:schemeClr val="tx1"/>
              </a:solidFill>
              <a:round/>
              <a:headEnd/>
              <a:tailEnd/>
            </a:ln>
          </p:spPr>
          <p:txBody>
            <a:bodyPr wrap="none" anchor="ctr"/>
            <a:lstStyle/>
            <a:p>
              <a:pPr algn="ctr"/>
              <a:r>
                <a:rPr lang="en-US" b="1">
                  <a:latin typeface="Calibri" charset="0"/>
                </a:rPr>
                <a:t>1</a:t>
              </a:r>
              <a:r>
                <a:rPr lang="ja-JP" altLang="en-US" b="1">
                  <a:latin typeface="Calibri" charset="0"/>
                </a:rPr>
                <a:t>’</a:t>
              </a:r>
              <a:endParaRPr lang="en-US" b="1">
                <a:latin typeface="Calibri" charset="0"/>
              </a:endParaRPr>
            </a:p>
          </p:txBody>
        </p:sp>
        <p:sp>
          <p:nvSpPr>
            <p:cNvPr id="72719" name="Oval 82"/>
            <p:cNvSpPr>
              <a:spLocks noChangeArrowheads="1"/>
            </p:cNvSpPr>
            <p:nvPr/>
          </p:nvSpPr>
          <p:spPr bwMode="auto">
            <a:xfrm>
              <a:off x="2268" y="2671"/>
              <a:ext cx="240" cy="240"/>
            </a:xfrm>
            <a:prstGeom prst="ellipse">
              <a:avLst/>
            </a:prstGeom>
            <a:solidFill>
              <a:schemeClr val="bg1"/>
            </a:solidFill>
            <a:ln w="25400">
              <a:solidFill>
                <a:schemeClr val="tx1"/>
              </a:solidFill>
              <a:round/>
              <a:headEnd/>
              <a:tailEnd/>
            </a:ln>
          </p:spPr>
          <p:txBody>
            <a:bodyPr wrap="none" anchor="ctr"/>
            <a:lstStyle/>
            <a:p>
              <a:pPr algn="ctr"/>
              <a:r>
                <a:rPr lang="en-US" b="1">
                  <a:latin typeface="Calibri" charset="0"/>
                </a:rPr>
                <a:t>2</a:t>
              </a:r>
              <a:r>
                <a:rPr lang="ja-JP" altLang="en-US" b="1">
                  <a:latin typeface="Calibri" charset="0"/>
                </a:rPr>
                <a:t>’</a:t>
              </a:r>
              <a:endParaRPr lang="en-US" b="1">
                <a:latin typeface="Calibri" charset="0"/>
              </a:endParaRPr>
            </a:p>
          </p:txBody>
        </p:sp>
        <p:sp>
          <p:nvSpPr>
            <p:cNvPr id="72720" name="Oval 83"/>
            <p:cNvSpPr>
              <a:spLocks noChangeArrowheads="1"/>
            </p:cNvSpPr>
            <p:nvPr/>
          </p:nvSpPr>
          <p:spPr bwMode="auto">
            <a:xfrm>
              <a:off x="5100" y="2671"/>
              <a:ext cx="240" cy="240"/>
            </a:xfrm>
            <a:prstGeom prst="ellipse">
              <a:avLst/>
            </a:prstGeom>
            <a:solidFill>
              <a:schemeClr val="bg1"/>
            </a:solidFill>
            <a:ln w="25400">
              <a:solidFill>
                <a:schemeClr val="tx1"/>
              </a:solidFill>
              <a:round/>
              <a:headEnd/>
              <a:tailEnd/>
            </a:ln>
          </p:spPr>
          <p:txBody>
            <a:bodyPr wrap="none" anchor="ctr"/>
            <a:lstStyle/>
            <a:p>
              <a:pPr algn="ctr"/>
              <a:r>
                <a:rPr lang="en-US" b="1">
                  <a:latin typeface="Calibri" charset="0"/>
                </a:rPr>
                <a:t>8</a:t>
              </a:r>
              <a:r>
                <a:rPr lang="ja-JP" altLang="en-US" b="1">
                  <a:latin typeface="Calibri" charset="0"/>
                </a:rPr>
                <a:t>’</a:t>
              </a:r>
              <a:endParaRPr lang="en-US" b="1">
                <a:latin typeface="Calibri" charset="0"/>
              </a:endParaRPr>
            </a:p>
          </p:txBody>
        </p:sp>
        <p:sp>
          <p:nvSpPr>
            <p:cNvPr id="72721" name="Oval 84"/>
            <p:cNvSpPr>
              <a:spLocks noChangeArrowheads="1"/>
            </p:cNvSpPr>
            <p:nvPr/>
          </p:nvSpPr>
          <p:spPr bwMode="auto">
            <a:xfrm>
              <a:off x="4620" y="2671"/>
              <a:ext cx="240" cy="240"/>
            </a:xfrm>
            <a:prstGeom prst="ellipse">
              <a:avLst/>
            </a:prstGeom>
            <a:solidFill>
              <a:schemeClr val="bg1"/>
            </a:solidFill>
            <a:ln w="25400">
              <a:solidFill>
                <a:schemeClr val="tx1"/>
              </a:solidFill>
              <a:round/>
              <a:headEnd/>
              <a:tailEnd/>
            </a:ln>
          </p:spPr>
          <p:txBody>
            <a:bodyPr wrap="none" anchor="ctr"/>
            <a:lstStyle/>
            <a:p>
              <a:pPr algn="ctr"/>
              <a:r>
                <a:rPr lang="en-US" b="1">
                  <a:latin typeface="Calibri" charset="0"/>
                </a:rPr>
                <a:t>7</a:t>
              </a:r>
              <a:r>
                <a:rPr lang="ja-JP" altLang="en-US" b="1">
                  <a:latin typeface="Calibri" charset="0"/>
                </a:rPr>
                <a:t>’</a:t>
              </a:r>
              <a:endParaRPr lang="en-US" b="1">
                <a:latin typeface="Calibri" charset="0"/>
              </a:endParaRPr>
            </a:p>
          </p:txBody>
        </p:sp>
        <p:sp>
          <p:nvSpPr>
            <p:cNvPr id="72722" name="Oval 85"/>
            <p:cNvSpPr>
              <a:spLocks noChangeArrowheads="1"/>
            </p:cNvSpPr>
            <p:nvPr/>
          </p:nvSpPr>
          <p:spPr bwMode="auto">
            <a:xfrm>
              <a:off x="3708" y="2671"/>
              <a:ext cx="240" cy="240"/>
            </a:xfrm>
            <a:prstGeom prst="ellipse">
              <a:avLst/>
            </a:prstGeom>
            <a:solidFill>
              <a:schemeClr val="bg1"/>
            </a:solidFill>
            <a:ln w="25400">
              <a:solidFill>
                <a:schemeClr val="tx1"/>
              </a:solidFill>
              <a:round/>
              <a:headEnd/>
              <a:tailEnd/>
            </a:ln>
          </p:spPr>
          <p:txBody>
            <a:bodyPr wrap="none" anchor="ctr"/>
            <a:lstStyle/>
            <a:p>
              <a:pPr algn="ctr"/>
              <a:r>
                <a:rPr lang="en-US" b="1">
                  <a:latin typeface="Calibri" charset="0"/>
                </a:rPr>
                <a:t>5</a:t>
              </a:r>
              <a:r>
                <a:rPr lang="ja-JP" altLang="en-US" b="1">
                  <a:latin typeface="Calibri" charset="0"/>
                </a:rPr>
                <a:t>’</a:t>
              </a:r>
              <a:endParaRPr lang="en-US" b="1">
                <a:latin typeface="Calibri" charset="0"/>
              </a:endParaRPr>
            </a:p>
          </p:txBody>
        </p:sp>
        <p:sp>
          <p:nvSpPr>
            <p:cNvPr id="72723" name="Oval 86"/>
            <p:cNvSpPr>
              <a:spLocks noChangeArrowheads="1"/>
            </p:cNvSpPr>
            <p:nvPr/>
          </p:nvSpPr>
          <p:spPr bwMode="auto">
            <a:xfrm>
              <a:off x="4140" y="2671"/>
              <a:ext cx="240" cy="240"/>
            </a:xfrm>
            <a:prstGeom prst="ellipse">
              <a:avLst/>
            </a:prstGeom>
            <a:solidFill>
              <a:schemeClr val="bg1"/>
            </a:solidFill>
            <a:ln w="25400">
              <a:solidFill>
                <a:schemeClr val="tx1"/>
              </a:solidFill>
              <a:round/>
              <a:headEnd/>
              <a:tailEnd/>
            </a:ln>
          </p:spPr>
          <p:txBody>
            <a:bodyPr wrap="none" anchor="ctr"/>
            <a:lstStyle/>
            <a:p>
              <a:pPr algn="ctr"/>
              <a:r>
                <a:rPr lang="en-US" b="1">
                  <a:latin typeface="Calibri" charset="0"/>
                </a:rPr>
                <a:t>6</a:t>
              </a:r>
              <a:r>
                <a:rPr lang="ja-JP" altLang="en-US" b="1">
                  <a:latin typeface="Calibri" charset="0"/>
                </a:rPr>
                <a:t>’</a:t>
              </a:r>
              <a:endParaRPr lang="en-US" b="1">
                <a:latin typeface="Calibri" charset="0"/>
              </a:endParaRPr>
            </a:p>
          </p:txBody>
        </p:sp>
        <p:cxnSp>
          <p:nvCxnSpPr>
            <p:cNvPr id="72724" name="AutoShape 88"/>
            <p:cNvCxnSpPr>
              <a:cxnSpLocks noChangeShapeType="1"/>
            </p:cNvCxnSpPr>
            <p:nvPr/>
          </p:nvCxnSpPr>
          <p:spPr bwMode="auto">
            <a:xfrm flipH="1">
              <a:off x="2036" y="2798"/>
              <a:ext cx="224" cy="0"/>
            </a:xfrm>
            <a:prstGeom prst="straightConnector1">
              <a:avLst/>
            </a:prstGeom>
            <a:noFill/>
            <a:ln w="25400">
              <a:solidFill>
                <a:srgbClr val="800000"/>
              </a:solidFill>
              <a:round/>
              <a:headEnd/>
              <a:tailEnd type="triangle" w="lg" len="lg"/>
            </a:ln>
            <a:extLst>
              <a:ext uri="{909E8E84-426E-40dd-AFC4-6F175D3DCCD1}">
                <a14:hiddenFill xmlns:a14="http://schemas.microsoft.com/office/drawing/2010/main">
                  <a:noFill/>
                </a14:hiddenFill>
              </a:ext>
            </a:extLst>
          </p:spPr>
        </p:cxnSp>
        <p:cxnSp>
          <p:nvCxnSpPr>
            <p:cNvPr id="72725" name="AutoShape 89"/>
            <p:cNvCxnSpPr>
              <a:cxnSpLocks noChangeShapeType="1"/>
            </p:cNvCxnSpPr>
            <p:nvPr/>
          </p:nvCxnSpPr>
          <p:spPr bwMode="auto">
            <a:xfrm flipH="1">
              <a:off x="2516" y="2798"/>
              <a:ext cx="224" cy="0"/>
            </a:xfrm>
            <a:prstGeom prst="straightConnector1">
              <a:avLst/>
            </a:prstGeom>
            <a:noFill/>
            <a:ln w="25400">
              <a:solidFill>
                <a:srgbClr val="800000"/>
              </a:solidFill>
              <a:round/>
              <a:headEnd/>
              <a:tailEnd type="triangle" w="lg" len="lg"/>
            </a:ln>
            <a:extLst>
              <a:ext uri="{909E8E84-426E-40dd-AFC4-6F175D3DCCD1}">
                <a14:hiddenFill xmlns:a14="http://schemas.microsoft.com/office/drawing/2010/main">
                  <a:noFill/>
                </a14:hiddenFill>
              </a:ext>
            </a:extLst>
          </p:spPr>
        </p:cxnSp>
        <p:cxnSp>
          <p:nvCxnSpPr>
            <p:cNvPr id="72726" name="AutoShape 90"/>
            <p:cNvCxnSpPr>
              <a:cxnSpLocks noChangeShapeType="1"/>
            </p:cNvCxnSpPr>
            <p:nvPr/>
          </p:nvCxnSpPr>
          <p:spPr bwMode="auto">
            <a:xfrm flipH="1">
              <a:off x="2996" y="2798"/>
              <a:ext cx="224" cy="0"/>
            </a:xfrm>
            <a:prstGeom prst="straightConnector1">
              <a:avLst/>
            </a:prstGeom>
            <a:noFill/>
            <a:ln w="25400">
              <a:solidFill>
                <a:srgbClr val="800000"/>
              </a:solidFill>
              <a:round/>
              <a:headEnd/>
              <a:tailEnd type="triangle" w="lg" len="lg"/>
            </a:ln>
            <a:extLst>
              <a:ext uri="{909E8E84-426E-40dd-AFC4-6F175D3DCCD1}">
                <a14:hiddenFill xmlns:a14="http://schemas.microsoft.com/office/drawing/2010/main">
                  <a:noFill/>
                </a14:hiddenFill>
              </a:ext>
            </a:extLst>
          </p:spPr>
        </p:cxnSp>
        <p:cxnSp>
          <p:nvCxnSpPr>
            <p:cNvPr id="72727" name="AutoShape 91"/>
            <p:cNvCxnSpPr>
              <a:cxnSpLocks noChangeShapeType="1"/>
              <a:stCxn id="72722" idx="6"/>
              <a:endCxn id="72723" idx="2"/>
            </p:cNvCxnSpPr>
            <p:nvPr/>
          </p:nvCxnSpPr>
          <p:spPr bwMode="auto">
            <a:xfrm>
              <a:off x="3956" y="2791"/>
              <a:ext cx="176" cy="0"/>
            </a:xfrm>
            <a:prstGeom prst="straightConnector1">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72728" name="AutoShape 92"/>
            <p:cNvCxnSpPr>
              <a:cxnSpLocks noChangeShapeType="1"/>
              <a:stCxn id="72723" idx="6"/>
              <a:endCxn id="72721" idx="2"/>
            </p:cNvCxnSpPr>
            <p:nvPr/>
          </p:nvCxnSpPr>
          <p:spPr bwMode="auto">
            <a:xfrm>
              <a:off x="4388" y="2791"/>
              <a:ext cx="224" cy="0"/>
            </a:xfrm>
            <a:prstGeom prst="straightConnector1">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72729" name="AutoShape 93"/>
            <p:cNvCxnSpPr>
              <a:cxnSpLocks noChangeShapeType="1"/>
              <a:stCxn id="72721" idx="6"/>
              <a:endCxn id="72720" idx="2"/>
            </p:cNvCxnSpPr>
            <p:nvPr/>
          </p:nvCxnSpPr>
          <p:spPr bwMode="auto">
            <a:xfrm>
              <a:off x="4868" y="2791"/>
              <a:ext cx="224" cy="0"/>
            </a:xfrm>
            <a:prstGeom prst="straightConnector1">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72730" name="AutoShape 94"/>
            <p:cNvCxnSpPr>
              <a:cxnSpLocks noChangeShapeType="1"/>
              <a:stCxn id="72716" idx="6"/>
              <a:endCxn id="72722" idx="2"/>
            </p:cNvCxnSpPr>
            <p:nvPr/>
          </p:nvCxnSpPr>
          <p:spPr bwMode="auto">
            <a:xfrm>
              <a:off x="3476" y="2791"/>
              <a:ext cx="224" cy="0"/>
            </a:xfrm>
            <a:prstGeom prst="straightConnector1">
              <a:avLst/>
            </a:prstGeom>
            <a:noFill/>
            <a:ln w="25400">
              <a:solidFill>
                <a:schemeClr val="tx1"/>
              </a:solidFill>
              <a:round/>
              <a:headEnd/>
              <a:tailEnd type="triangle" w="lg" len="lg"/>
            </a:ln>
            <a:extLst>
              <a:ext uri="{909E8E84-426E-40dd-AFC4-6F175D3DCCD1}">
                <a14:hiddenFill xmlns:a14="http://schemas.microsoft.com/office/drawing/2010/main">
                  <a:noFill/>
                </a14:hiddenFill>
              </a:ext>
            </a:extLst>
          </p:spPr>
        </p:cxnSp>
      </p:grpSp>
      <p:sp>
        <p:nvSpPr>
          <p:cNvPr id="78952" name="Rectangle 104"/>
          <p:cNvSpPr>
            <a:spLocks noChangeArrowheads="1"/>
          </p:cNvSpPr>
          <p:nvPr/>
        </p:nvSpPr>
        <p:spPr bwMode="auto">
          <a:xfrm>
            <a:off x="304800" y="5379321"/>
            <a:ext cx="8610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Clr>
                <a:schemeClr val="accent1"/>
              </a:buClr>
            </a:pPr>
            <a:r>
              <a:rPr lang="en-US" sz="2800" dirty="0" smtClean="0">
                <a:latin typeface="Calibri" charset="0"/>
              </a:rPr>
              <a:t>Construct </a:t>
            </a:r>
            <a:r>
              <a:rPr lang="en-US" sz="2800" dirty="0">
                <a:latin typeface="Calibri" charset="0"/>
              </a:rPr>
              <a:t>fold-trees to treat a variety of protein folding and docking </a:t>
            </a:r>
            <a:r>
              <a:rPr lang="en-US" sz="2800" dirty="0" smtClean="0">
                <a:latin typeface="Calibri" charset="0"/>
              </a:rPr>
              <a:t>problems</a:t>
            </a:r>
            <a:endParaRPr lang="en-US" sz="2800" dirty="0">
              <a:latin typeface="Calibri" charset="0"/>
            </a:endParaRPr>
          </a:p>
        </p:txBody>
      </p:sp>
    </p:spTree>
    <p:extLst>
      <p:ext uri="{BB962C8B-B14F-4D97-AF65-F5344CB8AC3E}">
        <p14:creationId xmlns:p14="http://schemas.microsoft.com/office/powerpoint/2010/main" val="6720137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90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xit" presetSubtype="10" fill="hold" nodeType="clickEffect">
                                  <p:stCondLst>
                                    <p:cond delay="0"/>
                                  </p:stCondLst>
                                  <p:childTnLst>
                                    <p:animEffect transition="out" filter="blinds(horizontal)">
                                      <p:cBhvr>
                                        <p:cTn id="24" dur="500"/>
                                        <p:tgtEl>
                                          <p:spTgt spid="3"/>
                                        </p:tgtEl>
                                      </p:cBhvr>
                                    </p:animEffect>
                                    <p:set>
                                      <p:cBhvr>
                                        <p:cTn id="25" dur="1" fill="hold">
                                          <p:stCondLst>
                                            <p:cond delay="499"/>
                                          </p:stCondLst>
                                        </p:cTn>
                                        <p:tgtEl>
                                          <p:spTgt spid="3"/>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789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902" grpId="0"/>
      <p:bldP spid="7895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1592</TotalTime>
  <Words>1948</Words>
  <Application>Microsoft Macintosh PowerPoint</Application>
  <PresentationFormat>On-screen Show (4:3)</PresentationFormat>
  <Paragraphs>465</Paragraphs>
  <Slides>45</Slides>
  <Notes>12</Notes>
  <HiddenSlides>5</HiddenSlides>
  <MMClips>1</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ROSETTA FlexPepDock Tutorial</vt:lpstr>
      <vt:lpstr>PowerPoint Presentation</vt:lpstr>
      <vt:lpstr>Peptide-mediated PPI’s come in flavors</vt:lpstr>
      <vt:lpstr>… but there is actually more to it ….</vt:lpstr>
      <vt:lpstr>What we will talk about today …</vt:lpstr>
      <vt:lpstr>What we will talk about today …</vt:lpstr>
      <vt:lpstr>The basic assumption in structure prediction</vt:lpstr>
      <vt:lpstr>PowerPoint Presentation</vt:lpstr>
      <vt:lpstr>Fold tree representation</vt:lpstr>
      <vt:lpstr>The ROSETTA Strategy for  structure prediction and design</vt:lpstr>
      <vt:lpstr>PowerPoint Presentation</vt:lpstr>
      <vt:lpstr>Don’t get stuck! Trick 2:  Switch smooth and rugged energy functions</vt:lpstr>
      <vt:lpstr>PowerPoint Presentation</vt:lpstr>
      <vt:lpstr>Low-resolution parameters</vt:lpstr>
      <vt:lpstr>PowerPoint Presentation</vt:lpstr>
      <vt:lpstr>PowerPoint Presentation</vt:lpstr>
      <vt:lpstr>PowerPoint Presentation</vt:lpstr>
      <vt:lpstr>PowerPoint Presentation</vt:lpstr>
      <vt:lpstr>PowerPoint Presentation</vt:lpstr>
      <vt:lpstr>High-resolution step: parameters</vt:lpstr>
      <vt:lpstr>PowerPoint Presentation</vt:lpstr>
      <vt:lpstr>The Rosetta sampling strategy: Summary</vt:lpstr>
      <vt:lpstr>Protein design</vt:lpstr>
      <vt:lpstr>ROSETTA FlexPepDock</vt:lpstr>
      <vt:lpstr>PowerPoint Presentation</vt:lpstr>
      <vt:lpstr>FlexPepDock uses Rosetta infrastructure for structural modeling</vt:lpstr>
      <vt:lpstr>Outline of Rosetta FlexPepDock</vt:lpstr>
      <vt:lpstr>Scope &amp; quality of  Rosetta FlexPepDock</vt:lpstr>
      <vt:lpstr>Examples</vt:lpstr>
      <vt:lpstr>PowerPoint Presentation</vt:lpstr>
      <vt:lpstr>ROSETTA FlexPepBind</vt:lpstr>
      <vt:lpstr>PowerPoint Presentation</vt:lpstr>
      <vt:lpstr>PowerPoint Presentation</vt:lpstr>
      <vt:lpstr>Towards global peptide docking </vt:lpstr>
      <vt:lpstr>Full ab initio FlexPepDock protocol:  Peptimap finds peptide binding sites</vt:lpstr>
      <vt:lpstr>PowerPoint Presentation</vt:lpstr>
      <vt:lpstr>PowerPoint Presentation</vt:lpstr>
      <vt:lpstr>Thank you!</vt:lpstr>
      <vt:lpstr>PowerPoint Presentation</vt:lpstr>
      <vt:lpstr>Other peptide docking approaches</vt:lpstr>
      <vt:lpstr>GalaxyPepDock, Seok group http://galaxy.seoklab.org/cgi-bin/submit.cgi?type=PEPTDOCK</vt:lpstr>
      <vt:lpstr>PEPFOLD 3, Tuffery group http://bioserv.rpbs.univ-paris-diderot.fr/services/PEP-FOLD3/</vt:lpstr>
      <vt:lpstr>pepATTRACT, Zacharias group Web interface at www.attract.ph.tum.de/peptide.html</vt:lpstr>
      <vt:lpstr>CABSdock, Kmiecik group http://biocomp.chem.uw.edu.pl/CABSdock/</vt:lpstr>
      <vt:lpstr>PepCrawler, Wolfson group http://bioinfo3d.cs.tau.ac.il/PepCrawler/</vt:lpstr>
    </vt:vector>
  </TitlesOfParts>
  <Company>Hebrew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Ora Schueler-Furman</dc:creator>
  <cp:lastModifiedBy>Ora Schueler-Furman</cp:lastModifiedBy>
  <cp:revision>40</cp:revision>
  <dcterms:created xsi:type="dcterms:W3CDTF">2016-05-30T12:20:57Z</dcterms:created>
  <dcterms:modified xsi:type="dcterms:W3CDTF">2016-06-01T07:17:00Z</dcterms:modified>
</cp:coreProperties>
</file>